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3" r:id="rId6"/>
    <p:sldId id="322" r:id="rId7"/>
    <p:sldId id="300" r:id="rId8"/>
    <p:sldId id="301" r:id="rId9"/>
    <p:sldId id="302" r:id="rId10"/>
    <p:sldId id="303" r:id="rId11"/>
    <p:sldId id="316" r:id="rId12"/>
    <p:sldId id="304" r:id="rId13"/>
    <p:sldId id="305" r:id="rId14"/>
    <p:sldId id="306" r:id="rId15"/>
    <p:sldId id="307" r:id="rId16"/>
    <p:sldId id="317" r:id="rId17"/>
    <p:sldId id="308" r:id="rId18"/>
    <p:sldId id="309" r:id="rId19"/>
    <p:sldId id="310" r:id="rId20"/>
    <p:sldId id="311" r:id="rId21"/>
    <p:sldId id="318" r:id="rId22"/>
    <p:sldId id="312" r:id="rId23"/>
    <p:sldId id="314" r:id="rId24"/>
    <p:sldId id="315" r:id="rId25"/>
    <p:sldId id="313" r:id="rId26"/>
    <p:sldId id="319" r:id="rId27"/>
    <p:sldId id="321" r:id="rId28"/>
    <p:sldId id="29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31" autoAdjust="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242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4/18/2021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4/18/2021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6151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13385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355110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46953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87671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838633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57347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5082138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99840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4509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736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6249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73761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5135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34350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104583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6978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89610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25449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61389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4738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49683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629646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0581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501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Sm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37F9836-5B23-424D-8C60-AC02A8512A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980476" y="0"/>
            <a:ext cx="2211524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1904" y="4650539"/>
            <a:ext cx="3401478" cy="1192038"/>
          </a:xfrm>
          <a:solidFill>
            <a:schemeClr val="tx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2916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72900" y="1511476"/>
            <a:ext cx="2916000" cy="467924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3800" y="1511475"/>
            <a:ext cx="2916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512000"/>
            <a:ext cx="1764000" cy="4679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9045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48900" y="1512000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07350" y="1507535"/>
            <a:ext cx="1764000" cy="467925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65800" y="1507535"/>
            <a:ext cx="1764000" cy="4683715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8293F-A5B5-4FCC-BF27-A25B1BAFF245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01980-CBAE-4A50-886D-54D7BB2E19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DF756E-F310-4229-ACDD-055D299A95FB}"/>
              </a:ext>
            </a:extLst>
          </p:cNvPr>
          <p:cNvSpPr/>
          <p:nvPr userDrawn="1"/>
        </p:nvSpPr>
        <p:spPr>
          <a:xfrm>
            <a:off x="6297105" y="424206"/>
            <a:ext cx="5505254" cy="57314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7666241-4AF6-458A-A571-6C6C291D7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2775" y="3639199"/>
            <a:ext cx="5053936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4F2BBF-F210-4954-9C73-A0030AACDD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32775" y="993303"/>
            <a:ext cx="5053936" cy="2513468"/>
          </a:xfrm>
        </p:spPr>
        <p:txBody>
          <a:bodyPr/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777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1EE834-4B70-4715-8346-1C0298347EE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2000" y="1046375"/>
            <a:ext cx="9198000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0088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E43F4C-1A64-4197-A44B-E6EB874E243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3F5B8-DC28-4878-AC9F-D434D7542D8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194169" y="1046376"/>
            <a:ext cx="4435831" cy="513058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439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B97B01E-88B2-448F-BD96-A1AAFA39AC1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0BADDE2-4EE6-41B4-804C-EBF680128B4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95160" y="1068420"/>
            <a:ext cx="4434840" cy="823912"/>
          </a:xfrm>
          <a:solidFill>
            <a:schemeClr val="tx1"/>
          </a:solidFill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B0A14E0-899D-4594-BC9E-AE89BF0D3A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1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C699014-D902-4E9A-80CD-8D2BCFE67097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195160" y="2096752"/>
            <a:ext cx="4434840" cy="409291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3468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F53EF1-D412-467C-B7CE-30536F140A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0722" y="457201"/>
            <a:ext cx="6023727" cy="5726784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2000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32000" y="6356350"/>
            <a:ext cx="411480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C67C685-BABE-4B77-8C5E-B39B093D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1" y="457200"/>
            <a:ext cx="3159612" cy="1600200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6B7795-36CC-459B-AE8B-7FB2F40AF37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32001" y="2057400"/>
            <a:ext cx="3159612" cy="412658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10319378-269C-406E-9B84-FCF22DA02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88021" y="457201"/>
            <a:ext cx="5949868" cy="57267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7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3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54ED587-2D2F-4D3F-B55B-C64465AB4EC5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8115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0D190-B83D-438A-91BC-470C41B22A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arge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069FFAE5-B16E-4571-88F7-52FA5354B1A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273" y="63691"/>
            <a:ext cx="9911201" cy="6727346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6990" y="4346296"/>
            <a:ext cx="6798250" cy="1674470"/>
          </a:xfrm>
        </p:spPr>
        <p:txBody>
          <a:bodyPr anchor="b"/>
          <a:lstStyle>
            <a:lvl1pPr algn="r">
              <a:lnSpc>
                <a:spcPts val="5000"/>
              </a:lnSpc>
              <a:defRPr sz="6000" b="1" cap="all" spc="-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6418" y="4650539"/>
            <a:ext cx="2456210" cy="1192038"/>
          </a:xfrm>
          <a:solidFill>
            <a:schemeClr val="bg1"/>
          </a:solidFill>
        </p:spPr>
        <p:txBody>
          <a:bodyPr lIns="252000" tIns="0" anchor="ctr"/>
          <a:lstStyle>
            <a:lvl1pPr marL="0" indent="0" algn="l">
              <a:lnSpc>
                <a:spcPct val="100000"/>
              </a:lnSpc>
              <a:buNone/>
              <a:defRPr sz="1800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A99C-9485-48F0-8E1E-227AD1348A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473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1599E2D7-24B3-4D66-9AFB-83C1AEC4DBBB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9980476" y="0"/>
            <a:ext cx="2211524" cy="6192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5086" y="1807950"/>
            <a:ext cx="5184913" cy="432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44886" y="2383950"/>
            <a:ext cx="5184913" cy="360000"/>
          </a:xfrm>
        </p:spPr>
        <p:txBody>
          <a:bodyPr/>
          <a:lstStyle>
            <a:lvl1pPr marL="0" indent="0" algn="r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45000" y="2908300"/>
            <a:ext cx="5184800" cy="3283700"/>
          </a:xfrm>
          <a:solidFill>
            <a:schemeClr val="bg1"/>
          </a:solidFill>
        </p:spPr>
        <p:txBody>
          <a:bodyPr lIns="180000" tIns="252000" rIns="252000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23393" y="1343906"/>
            <a:ext cx="3736800" cy="3933645"/>
          </a:xfrm>
          <a:solidFill>
            <a:schemeClr val="bg1"/>
          </a:solidFill>
        </p:spPr>
        <p:txBody>
          <a:bodyPr lIns="180000" tIns="180000" rIns="18000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A1E79-BA17-41C5-98B7-CFBC5859A51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492C2A1D-F7BD-46B6-BC01-15D365ACD50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560193" y="1344803"/>
            <a:ext cx="3737526" cy="3933645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4F1543-153D-4F77-A4A9-C9BBA1C2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31100" cy="4320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FAA210E-391A-499A-89D5-F222045FD1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68959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4719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9198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9198000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mparison Left Placeholder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432296"/>
            <a:ext cx="4500000" cy="527076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2023668"/>
            <a:ext cx="4500000" cy="416833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mparison Left Placeholder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29800" y="1433105"/>
            <a:ext cx="4500000" cy="525283"/>
          </a:xfrm>
          <a:solidFill>
            <a:schemeClr val="tx1"/>
          </a:solidFill>
        </p:spPr>
        <p:txBody>
          <a:bodyPr lIns="180000" tIns="36000" anchor="ctr"/>
          <a:lstStyle>
            <a:lvl1pPr marL="0" indent="0">
              <a:buNone/>
              <a:defRPr sz="2400" b="1" spc="-15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29800" y="2020359"/>
            <a:ext cx="4500000" cy="417089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D237A-BD90-4D90-B328-7F1A502A266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9200" y="432000"/>
            <a:ext cx="5472113" cy="575925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2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&amp; Drop your photo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75314" y="5096632"/>
            <a:ext cx="2028686" cy="1094618"/>
          </a:xfrm>
        </p:spPr>
        <p:txBody>
          <a:bodyPr anchor="b"/>
          <a:lstStyle>
            <a:lvl1pPr marL="0" indent="0" algn="r">
              <a:buNone/>
              <a:defRPr i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Enter your caption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5951D2-91DB-40E7-95D5-4B372602DE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EFF903-F1F3-440A-B12C-9FD51606B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74360" y="2112793"/>
            <a:ext cx="6798250" cy="1674470"/>
          </a:xfrm>
        </p:spPr>
        <p:txBody>
          <a:bodyPr anchor="ctr"/>
          <a:lstStyle>
            <a:lvl1pPr algn="ctr">
              <a:lnSpc>
                <a:spcPct val="100000"/>
              </a:lnSpc>
              <a:defRPr sz="6000" b="1" cap="all" spc="-3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6F2950-BBCB-4A53-9EAC-D714777B8FA2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253865-24CF-4EF5-92A5-F64EB9ABC8B7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E19773-9B6A-4A2C-95A5-69A3788C2D94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A3EFDD3-A9D2-4EB6-BB2A-F6999D9F7E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74361" y="4035727"/>
            <a:ext cx="3329850" cy="382887"/>
          </a:xfrm>
        </p:spPr>
        <p:txBody>
          <a:bodyPr/>
          <a:lstStyle>
            <a:lvl1pPr marL="0" indent="0" algn="r">
              <a:buNone/>
              <a:defRPr sz="2400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61ED1F7-B623-43D9-9BDA-8808C5CFAF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62268" y="4150118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Phone Number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7366FC-4115-4122-9CE2-5FA9D424AD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62268" y="4540691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Email or Social Media Handle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DEB36829-2F8B-4E22-AB6D-4111D18AF84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62268" y="4931263"/>
            <a:ext cx="2910342" cy="238016"/>
          </a:xfrm>
        </p:spPr>
        <p:txBody>
          <a:bodyPr/>
          <a:lstStyle>
            <a:lvl1pPr marL="0" indent="0" algn="l">
              <a:buNone/>
              <a:defRPr sz="1400" i="1"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Company Website</a:t>
            </a:r>
          </a:p>
        </p:txBody>
      </p:sp>
    </p:spTree>
    <p:extLst>
      <p:ext uri="{BB962C8B-B14F-4D97-AF65-F5344CB8AC3E}">
        <p14:creationId xmlns:p14="http://schemas.microsoft.com/office/powerpoint/2010/main" val="3189010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page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1" y="1008000"/>
            <a:ext cx="9198116" cy="360000"/>
          </a:xfrm>
        </p:spPr>
        <p:txBody>
          <a:bodyPr/>
          <a:lstStyle>
            <a:lvl1pPr marL="0" indent="0">
              <a:buNone/>
              <a:defRPr i="1"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42953D-28FC-41B5-A1BB-BB3BA7CA40B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2C8D0EF-1DB6-4ADC-8F31-5AE53BF5EAF4}"/>
              </a:ext>
            </a:extLst>
          </p:cNvPr>
          <p:cNvSpPr/>
          <p:nvPr userDrawn="1"/>
        </p:nvSpPr>
        <p:spPr>
          <a:xfrm>
            <a:off x="69274" y="66963"/>
            <a:ext cx="9911201" cy="67273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F208ED-79A0-4B2C-A5EE-9D27466BCA3F}"/>
              </a:ext>
            </a:extLst>
          </p:cNvPr>
          <p:cNvSpPr/>
          <p:nvPr userDrawn="1"/>
        </p:nvSpPr>
        <p:spPr>
          <a:xfrm>
            <a:off x="11407775" y="6356350"/>
            <a:ext cx="784225" cy="365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9198116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/>
              <a:t>Click to edit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9198116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56350"/>
            <a:ext cx="411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i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7502" y="6401750"/>
            <a:ext cx="278418" cy="2743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i="1"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9630116" y="6346108"/>
            <a:ext cx="1662546" cy="404658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baseline="0" noProof="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WOODGROVE</a:t>
            </a:r>
            <a:r>
              <a:rPr lang="en-US" sz="1600" b="1" spc="-100" baseline="0" noProof="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1600" b="1" spc="-100" baseline="0" noProof="0" dirty="0">
                <a:solidFill>
                  <a:schemeClr val="tx1"/>
                </a:solidFill>
                <a:latin typeface="Corbel" panose="020B0503020204020204" pitchFamily="34" charset="0"/>
              </a:rPr>
              <a:t>BANK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322F68-670D-45A0-A54F-7E70BCEAED3F}"/>
              </a:ext>
            </a:extLst>
          </p:cNvPr>
          <p:cNvSpPr/>
          <p:nvPr userDrawn="1"/>
        </p:nvSpPr>
        <p:spPr>
          <a:xfrm>
            <a:off x="0" y="6794309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9B5F15-353A-4344-8D61-F4E25AA9FB6C}"/>
              </a:ext>
            </a:extLst>
          </p:cNvPr>
          <p:cNvSpPr/>
          <p:nvPr userDrawn="1"/>
        </p:nvSpPr>
        <p:spPr>
          <a:xfrm>
            <a:off x="0" y="0"/>
            <a:ext cx="9980476" cy="636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A0C0AA-FCE8-4A7F-928A-54C96BBA9053}"/>
              </a:ext>
            </a:extLst>
          </p:cNvPr>
          <p:cNvSpPr/>
          <p:nvPr userDrawn="1"/>
        </p:nvSpPr>
        <p:spPr>
          <a:xfrm rot="5400000">
            <a:off x="-3378441" y="3410285"/>
            <a:ext cx="6826157" cy="692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5" r:id="rId5"/>
    <p:sldLayoutId id="2147483659" r:id="rId6"/>
    <p:sldLayoutId id="2147483660" r:id="rId7"/>
    <p:sldLayoutId id="2147483664" r:id="rId8"/>
    <p:sldLayoutId id="2147483650" r:id="rId9"/>
    <p:sldLayoutId id="2147483656" r:id="rId10"/>
    <p:sldLayoutId id="2147483657" r:id="rId11"/>
    <p:sldLayoutId id="2147483654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5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e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990" y="1843790"/>
            <a:ext cx="7927620" cy="1274164"/>
          </a:xfrm>
        </p:spPr>
        <p:txBody>
          <a:bodyPr/>
          <a:lstStyle/>
          <a:p>
            <a:pPr algn="ctr"/>
            <a:r>
              <a:rPr lang="en-US" sz="4400" dirty="0" smtClean="0">
                <a:latin typeface="+mn-lt"/>
              </a:rPr>
              <a:t>ABA:-   Sector </a:t>
            </a:r>
            <a:r>
              <a:rPr lang="en-US" sz="4400" dirty="0" smtClean="0">
                <a:latin typeface="+mn-lt"/>
              </a:rPr>
              <a:t> analysis</a:t>
            </a:r>
            <a:endParaRPr lang="en-US" sz="4400" dirty="0">
              <a:latin typeface="+mn-lt"/>
            </a:endParaRPr>
          </a:p>
        </p:txBody>
      </p:sp>
      <p:pic>
        <p:nvPicPr>
          <p:cNvPr id="7" name="Picture Placeholder 6" descr="Wood piece cut through the middle">
            <a:extLst>
              <a:ext uri="{FF2B5EF4-FFF2-40B4-BE49-F238E27FC236}">
                <a16:creationId xmlns:a16="http://schemas.microsoft.com/office/drawing/2014/main" id="{C0BA96B3-F713-41B0-A2E3-15E9039E47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80476" y="0"/>
            <a:ext cx="2211524" cy="6858000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Submitted by: </a:t>
            </a:r>
            <a:r>
              <a:rPr lang="en-US" dirty="0" err="1" smtClean="0"/>
              <a:t>Monisha</a:t>
            </a:r>
            <a:r>
              <a:rPr lang="en-US" dirty="0" smtClean="0"/>
              <a:t> </a:t>
            </a:r>
            <a:r>
              <a:rPr lang="en-US" dirty="0" err="1" smtClean="0"/>
              <a:t>Karmakar</a:t>
            </a:r>
            <a:endParaRPr lang="en-US" dirty="0" smtClean="0"/>
          </a:p>
          <a:p>
            <a:r>
              <a:rPr lang="en-US" dirty="0" smtClean="0"/>
              <a:t>Roll no 19202021</a:t>
            </a:r>
          </a:p>
          <a:p>
            <a:r>
              <a:rPr lang="en-US" dirty="0" smtClean="0"/>
              <a:t>MBA 2019-21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60" y="172620"/>
            <a:ext cx="7092221" cy="1435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41" y="3354024"/>
            <a:ext cx="2933700" cy="155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13" y="4906600"/>
            <a:ext cx="2628899" cy="17744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413" y="3354024"/>
            <a:ext cx="2628900" cy="155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40" y="4906599"/>
            <a:ext cx="2933701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6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0231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55182" y="404037"/>
            <a:ext cx="9374618" cy="86123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/>
              <a:t>Total </a:t>
            </a:r>
            <a:r>
              <a:rPr lang="en-US" b="1" i="0" dirty="0" smtClean="0"/>
              <a:t>Assets-:</a:t>
            </a:r>
          </a:p>
          <a:p>
            <a:pPr lvl="1"/>
            <a:r>
              <a:rPr lang="en-US" b="1" dirty="0"/>
              <a:t> The Maximum total </a:t>
            </a:r>
            <a:r>
              <a:rPr lang="en-US" b="1" dirty="0" err="1"/>
              <a:t>assests</a:t>
            </a:r>
            <a:r>
              <a:rPr lang="en-US" b="1" dirty="0"/>
              <a:t> recorded is by LUPIN </a:t>
            </a:r>
            <a:r>
              <a:rPr lang="en-US" b="1" dirty="0" smtClean="0"/>
              <a:t>LTD. Total </a:t>
            </a:r>
            <a:r>
              <a:rPr lang="en-US" b="1" dirty="0"/>
              <a:t>Assests_2017 is 180746.2</a:t>
            </a:r>
          </a:p>
          <a:p>
            <a:pPr lvl="1"/>
            <a:r>
              <a:rPr lang="en-US" b="1" dirty="0"/>
              <a:t>  </a:t>
            </a:r>
            <a:r>
              <a:rPr lang="en-US" b="1" dirty="0" smtClean="0"/>
              <a:t> </a:t>
            </a:r>
            <a:r>
              <a:rPr lang="en-US" b="1" dirty="0"/>
              <a:t>Total Assests_2018 is </a:t>
            </a:r>
            <a:r>
              <a:rPr lang="en-US" b="1" dirty="0" smtClean="0"/>
              <a:t>188504.4, Total </a:t>
            </a:r>
            <a:r>
              <a:rPr lang="en-US" b="1" dirty="0"/>
              <a:t>Assests_2019 is </a:t>
            </a:r>
            <a:r>
              <a:rPr lang="en-US" b="1" dirty="0" smtClean="0"/>
              <a:t>198472.2, </a:t>
            </a:r>
            <a:r>
              <a:rPr lang="en-US" b="1" dirty="0"/>
              <a:t>Total Assests_2020 is 208770.6</a:t>
            </a: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1424763"/>
            <a:ext cx="12106940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88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5"/>
            <a:ext cx="6113259" cy="1351722"/>
          </a:xfrm>
        </p:spPr>
        <p:txBody>
          <a:bodyPr/>
          <a:lstStyle/>
          <a:p>
            <a:pPr lvl="1"/>
            <a:r>
              <a:rPr lang="en-US" dirty="0"/>
              <a:t>The Maximum </a:t>
            </a:r>
            <a:r>
              <a:rPr lang="en-US" b="1" dirty="0"/>
              <a:t>Quick Ratio </a:t>
            </a:r>
            <a:r>
              <a:rPr lang="en-US" dirty="0"/>
              <a:t>recorded on yearly </a:t>
            </a:r>
            <a:r>
              <a:rPr lang="en-US" dirty="0" smtClean="0"/>
              <a:t>basis:</a:t>
            </a:r>
          </a:p>
          <a:p>
            <a:pPr marL="171450" lvl="0" indent="-1714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1000" i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lvl="0" indent="-1714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i="0" dirty="0">
                <a:solidFill>
                  <a:srgbClr val="000000"/>
                </a:solidFill>
                <a:cs typeface="Courier New" panose="02070309020205020404" pitchFamily="49" charset="0"/>
              </a:rPr>
              <a:t>Quick ratio (times)_2017 is 17.07 by FERVENT SYNERGIES LTD. </a:t>
            </a:r>
            <a:endParaRPr lang="en-US" altLang="en-US" sz="1400" i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71450" lvl="0" indent="-1714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i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Quick </a:t>
            </a:r>
            <a:r>
              <a:rPr lang="en-US" altLang="en-US" sz="1400" i="0" dirty="0">
                <a:solidFill>
                  <a:srgbClr val="000000"/>
                </a:solidFill>
                <a:cs typeface="Courier New" panose="02070309020205020404" pitchFamily="49" charset="0"/>
              </a:rPr>
              <a:t>ratio (times)_2018 is 47.26 by TAKE SOLUTIONS LTD. </a:t>
            </a:r>
            <a:endParaRPr lang="en-US" altLang="en-US" sz="1400" i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71450" lvl="0" indent="-1714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i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Quick </a:t>
            </a:r>
            <a:r>
              <a:rPr lang="en-US" altLang="en-US" sz="1400" i="0" dirty="0">
                <a:solidFill>
                  <a:srgbClr val="000000"/>
                </a:solidFill>
                <a:cs typeface="Courier New" panose="02070309020205020404" pitchFamily="49" charset="0"/>
              </a:rPr>
              <a:t>ratio (times)_2019 is 58.03 by FERVENT SYNERGIES LTD. </a:t>
            </a:r>
            <a:endParaRPr lang="en-US" altLang="en-US" sz="1400" i="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171450" lvl="0" indent="-17145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i="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Quick </a:t>
            </a:r>
            <a:r>
              <a:rPr lang="en-US" altLang="en-US" sz="1400" i="0" dirty="0">
                <a:solidFill>
                  <a:srgbClr val="000000"/>
                </a:solidFill>
                <a:cs typeface="Courier New" panose="02070309020205020404" pitchFamily="49" charset="0"/>
              </a:rPr>
              <a:t>ratio (times)_2020 is 28.03 by TAKE SOLUTIONS LTD.</a:t>
            </a:r>
            <a:r>
              <a:rPr lang="en-US" altLang="en-US" sz="1100" i="0" dirty="0"/>
              <a:t> </a:t>
            </a:r>
            <a:endParaRPr lang="en-US" altLang="en-US" sz="3200" i="0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370297" y="16010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" y="1466139"/>
            <a:ext cx="6014261" cy="258371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16" y="1353212"/>
            <a:ext cx="6092284" cy="26966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5" y="3944679"/>
            <a:ext cx="6014261" cy="29133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02" y="3939964"/>
            <a:ext cx="6175311" cy="277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4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4"/>
            <a:ext cx="9114183" cy="1619106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The Maximum Debt to Equity is recorded by</a:t>
            </a:r>
            <a:r>
              <a:rPr lang="en-US" i="0" dirty="0" smtClean="0"/>
              <a:t>: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 </a:t>
            </a:r>
            <a:r>
              <a:rPr lang="en-US" i="0" dirty="0" smtClean="0"/>
              <a:t> </a:t>
            </a:r>
            <a:r>
              <a:rPr lang="en-US" i="0" dirty="0"/>
              <a:t>Debt to equity ratio (times)_2017 is 5.62 by IND-SWIFT LABORATORIES LTD.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    Debt to equity ratio (times)_2018 is 4.22 by KAMRON LABORATORIES LTD.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    Debt to equity ratio (times)_2019 is 4.17 by KERALA AYURVEDA LTD.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    Debt to equity ratio (times)_2020 is 4.96 by KERALA AYURVEDA LTD.</a:t>
            </a:r>
          </a:p>
          <a:p>
            <a:pPr lvl="1"/>
            <a:endParaRPr lang="en-US" sz="12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86" y="1630165"/>
            <a:ext cx="12053314" cy="512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3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3"/>
            <a:ext cx="9114183" cy="611626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/>
              <a:t>Equity </a:t>
            </a:r>
            <a:r>
              <a:rPr lang="en-IN" b="1" i="0" dirty="0" smtClean="0"/>
              <a:t>dividend data distribution in </a:t>
            </a:r>
            <a:r>
              <a:rPr lang="en-IN" b="1" i="0" dirty="0" err="1" smtClean="0"/>
              <a:t>Pharmecutical</a:t>
            </a:r>
            <a:r>
              <a:rPr lang="en-IN" b="1" i="0" dirty="0" smtClean="0"/>
              <a:t> sector.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Shows the graphs are skewed which means few company are making higher profit then the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. Here the graph are positively or right skewed where mean is greater than median under such condition median is considered for analysis.</a:t>
            </a:r>
            <a:endParaRPr lang="en-US" sz="11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1052622"/>
            <a:ext cx="12106940" cy="580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 smtClean="0"/>
              <a:t>BANK Sector analysis:-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smtClean="0"/>
              <a:t>Promoter Share-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Maximum Promoters share is recorded by </a:t>
            </a:r>
            <a:r>
              <a:rPr lang="en-IN" dirty="0"/>
              <a:t>INDIAN OVERSEAS </a:t>
            </a:r>
            <a:r>
              <a:rPr lang="en-IN" dirty="0" smtClean="0"/>
              <a:t>BANK as 95.84%</a:t>
            </a:r>
            <a:endParaRPr lang="en-US" i="0" dirty="0" smtClean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18" y="1896062"/>
            <a:ext cx="11994382" cy="486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0231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55182" y="404037"/>
            <a:ext cx="9374618" cy="32748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/>
              <a:t>Total </a:t>
            </a:r>
            <a:r>
              <a:rPr lang="en-US" b="1" i="0" dirty="0" smtClean="0"/>
              <a:t>Assets-: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/>
              <a:t>The Maximum Total </a:t>
            </a:r>
            <a:r>
              <a:rPr lang="en-US" b="1" i="0" dirty="0" smtClean="0"/>
              <a:t>Assets </a:t>
            </a:r>
            <a:r>
              <a:rPr lang="en-US" b="1" i="0" dirty="0"/>
              <a:t>is </a:t>
            </a:r>
            <a:r>
              <a:rPr lang="en-US" b="1" i="0" dirty="0" smtClean="0"/>
              <a:t>recorded </a:t>
            </a:r>
            <a:r>
              <a:rPr lang="en-US" b="1" i="0" dirty="0"/>
              <a:t>by STATE BANK OF </a:t>
            </a:r>
            <a:r>
              <a:rPr lang="en-US" b="1" i="0" dirty="0" smtClean="0"/>
              <a:t>INDIA :</a:t>
            </a:r>
          </a:p>
          <a:p>
            <a:pPr lvl="1"/>
            <a:r>
              <a:rPr lang="en-US" i="0" dirty="0" smtClean="0"/>
              <a:t>Total </a:t>
            </a:r>
            <a:r>
              <a:rPr lang="en-US" i="0" dirty="0"/>
              <a:t>Assests_2017    </a:t>
            </a:r>
            <a:r>
              <a:rPr lang="en-US" i="0" dirty="0" smtClean="0"/>
              <a:t>27059663.1, Total </a:t>
            </a:r>
            <a:r>
              <a:rPr lang="en-US" i="0" dirty="0"/>
              <a:t>Assests_2018    </a:t>
            </a:r>
            <a:r>
              <a:rPr lang="en-US" i="0" dirty="0" smtClean="0"/>
              <a:t>34547520.0, Total </a:t>
            </a:r>
            <a:r>
              <a:rPr lang="en-US" i="0" dirty="0"/>
              <a:t>Assests_2019    </a:t>
            </a:r>
            <a:r>
              <a:rPr lang="en-US" i="0" dirty="0" smtClean="0"/>
              <a:t>36809142.4, Total </a:t>
            </a:r>
            <a:r>
              <a:rPr lang="en-US" i="0" dirty="0"/>
              <a:t>Assests_2020    39513939.2</a:t>
            </a:r>
            <a:endParaRPr lang="en-US" i="0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81" y="1635697"/>
            <a:ext cx="11936819" cy="511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76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6"/>
            <a:ext cx="9037212" cy="1075886"/>
          </a:xfrm>
        </p:spPr>
        <p:txBody>
          <a:bodyPr/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Maximum Quick Ratio is recorded </a:t>
            </a:r>
            <a:r>
              <a:rPr lang="en-US" dirty="0" smtClean="0"/>
              <a:t>by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   Quick </a:t>
            </a:r>
            <a:r>
              <a:rPr lang="en-US" dirty="0"/>
              <a:t>ratio (times)_2017     9.63 by BANK OF BARODA</a:t>
            </a:r>
          </a:p>
          <a:p>
            <a:pPr lvl="2"/>
            <a:r>
              <a:rPr lang="en-US" dirty="0"/>
              <a:t>    Quick ratio (times)_2018    11.76 by PUNJAB &amp; SIND BANK</a:t>
            </a:r>
          </a:p>
          <a:p>
            <a:pPr lvl="2"/>
            <a:r>
              <a:rPr lang="en-US" dirty="0"/>
              <a:t>    Quick ratio (times)_2019    11.34 by PUNJAB &amp; SIND BANK</a:t>
            </a:r>
          </a:p>
          <a:p>
            <a:pPr lvl="2"/>
            <a:r>
              <a:rPr lang="en-US" dirty="0"/>
              <a:t>    Quick ratio (times)_2020    13.02 by PUNJAB &amp; SIND BANK</a:t>
            </a:r>
            <a:endParaRPr lang="en-US" b="1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370297" y="16010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1" y="1452087"/>
            <a:ext cx="6014261" cy="2675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202" y="1316088"/>
            <a:ext cx="6133798" cy="300125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2" y="4073452"/>
            <a:ext cx="5915325" cy="269355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6" y="4260807"/>
            <a:ext cx="6141753" cy="259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4"/>
            <a:ext cx="9114183" cy="1619106"/>
          </a:xfrm>
        </p:spPr>
        <p:txBody>
          <a:bodyPr/>
          <a:lstStyle/>
          <a:p>
            <a:pPr lvl="1"/>
            <a:r>
              <a:rPr lang="en-US" sz="1400" dirty="0"/>
              <a:t>The Maximum Debt to Equity ratio </a:t>
            </a:r>
            <a:r>
              <a:rPr lang="en-US" sz="1400" dirty="0" smtClean="0"/>
              <a:t>recorded</a:t>
            </a:r>
          </a:p>
          <a:p>
            <a:pPr lvl="1"/>
            <a:r>
              <a:rPr lang="en-US" sz="1400" dirty="0" smtClean="0"/>
              <a:t>    Debt </a:t>
            </a:r>
            <a:r>
              <a:rPr lang="en-US" sz="1400" dirty="0"/>
              <a:t>to equity ratio (times)_2017    2.03 by STATE BANK OF INDIA</a:t>
            </a:r>
          </a:p>
          <a:p>
            <a:pPr lvl="1"/>
            <a:r>
              <a:rPr lang="en-US" sz="1400" dirty="0"/>
              <a:t>    Debt to equity ratio (times)_2018    2.33 by AXIS BANK LTD.</a:t>
            </a:r>
          </a:p>
          <a:p>
            <a:pPr lvl="1"/>
            <a:r>
              <a:rPr lang="en-US" sz="1400" dirty="0"/>
              <a:t>    Debt to equity ratio (times)_2019    2.32 by BANK OF MAHARASHTRA</a:t>
            </a:r>
          </a:p>
          <a:p>
            <a:pPr lvl="1"/>
            <a:r>
              <a:rPr lang="en-US" sz="1400" dirty="0"/>
              <a:t>    Debt to equity ratio (times)_2020    1.77 by INDUSIND BANK LTD</a:t>
            </a:r>
            <a:r>
              <a:rPr lang="en-US" sz="1200" dirty="0"/>
              <a:t>.</a:t>
            </a:r>
            <a:endParaRPr lang="en-US" sz="12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8" y="1456659"/>
            <a:ext cx="12042681" cy="530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9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3"/>
            <a:ext cx="9114183" cy="611626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/>
              <a:t>Equity </a:t>
            </a:r>
            <a:r>
              <a:rPr lang="en-IN" b="1" i="0" dirty="0" smtClean="0"/>
              <a:t>dividend data distribution in Bank sector.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Shows the graphs are skewed which means few company are making higher profit then the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. Here the graph are positively or right skewed where mean is greater than median under such condition median is considered for analysis.</a:t>
            </a:r>
            <a:endParaRPr lang="en-US" sz="11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92" y="1136511"/>
            <a:ext cx="12064408" cy="55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32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 smtClean="0"/>
              <a:t>Construction and engineering Sector analysis:-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smtClean="0"/>
              <a:t>Promoter Share-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Maximum Promoters share is recorded by </a:t>
            </a:r>
            <a:r>
              <a:rPr lang="en-IN" dirty="0"/>
              <a:t>BRAHMAPUTRA INFRASTRUCTURE LTD.</a:t>
            </a:r>
            <a:r>
              <a:rPr lang="en-IN" dirty="0" smtClean="0"/>
              <a:t> as 74.05%</a:t>
            </a:r>
            <a:endParaRPr lang="en-US" i="0" dirty="0" smtClean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21" y="2065960"/>
            <a:ext cx="12021879" cy="4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 smtClean="0"/>
              <a:t>Data preparation: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</a:t>
            </a: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i="0" dirty="0" smtClean="0"/>
              <a:t>Importing of necessary library and given dataset.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i="0" dirty="0" smtClean="0"/>
              <a:t>Preparation: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Removing of the first few rows.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Extracting the year from the given dataset.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i="0" dirty="0" smtClean="0"/>
              <a:t>Renaming the column names as per the year.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Importing the Sector dataset (which is downloaded from BSE) that contains only company name.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i="0" dirty="0" smtClean="0"/>
              <a:t>Using merge() of python (which performs like inner join option in SQL) to extract the data for preparing sector dataset.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Finding for null value presence and filling them in.</a:t>
            </a:r>
          </a:p>
          <a:p>
            <a:pPr lvl="1"/>
            <a:endParaRPr lang="en-US" b="1" i="0" dirty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i="0" dirty="0" smtClean="0"/>
              <a:t>Proceeding with further Descriptive analysis where have tried to answer the descriptive type of Question. 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What is the central tendency recorded as per the features &amp; by which company ?</a:t>
            </a:r>
          </a:p>
          <a:p>
            <a:pPr marL="552450" lvl="1" indent="-285750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What is the Maximum, median and </a:t>
            </a:r>
            <a:r>
              <a:rPr lang="en-US" dirty="0" smtClean="0"/>
              <a:t>mean value recorded on yearly basis.</a:t>
            </a:r>
            <a:endParaRPr lang="en-US" i="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i="0" dirty="0" smtClean="0"/>
              <a:t>Doing visual analysis to find the data distribution 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0"/>
            <a:ext cx="2211524" cy="602311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255182" y="404037"/>
            <a:ext cx="9374618" cy="327482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/>
              <a:t>Total Assets-</a:t>
            </a:r>
            <a:r>
              <a:rPr lang="en-US" b="1" i="0" dirty="0" smtClean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smtClean="0"/>
              <a:t>The </a:t>
            </a:r>
            <a:r>
              <a:rPr lang="en-US" i="0" dirty="0"/>
              <a:t>Maximum total </a:t>
            </a:r>
            <a:r>
              <a:rPr lang="en-US" i="0" dirty="0" err="1"/>
              <a:t>Assest</a:t>
            </a:r>
            <a:r>
              <a:rPr lang="en-US" i="0" dirty="0"/>
              <a:t> is recorded by LARSEN &amp; TOUBRO </a:t>
            </a:r>
            <a:r>
              <a:rPr lang="en-US" i="0" dirty="0" smtClean="0"/>
              <a:t>LTD.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Total </a:t>
            </a:r>
            <a:r>
              <a:rPr lang="en-US" i="0" dirty="0"/>
              <a:t>Assests_2017    </a:t>
            </a:r>
            <a:r>
              <a:rPr lang="en-US" i="0" dirty="0" smtClean="0"/>
              <a:t>1049996.0, Total </a:t>
            </a:r>
            <a:r>
              <a:rPr lang="en-US" i="0" dirty="0"/>
              <a:t>Assests_2018    </a:t>
            </a:r>
            <a:r>
              <a:rPr lang="en-US" i="0" dirty="0" smtClean="0"/>
              <a:t>1187250.5, Total </a:t>
            </a:r>
            <a:r>
              <a:rPr lang="en-US" i="0" dirty="0"/>
              <a:t>Assests_2019    </a:t>
            </a:r>
            <a:r>
              <a:rPr lang="en-US" i="0" dirty="0" smtClean="0"/>
              <a:t>1280593.9 , Total </a:t>
            </a:r>
            <a:r>
              <a:rPr lang="en-US" i="0" dirty="0"/>
              <a:t>Assests_2020    1450202.5</a:t>
            </a:r>
            <a:endParaRPr lang="en-US" i="0" dirty="0" smtClean="0"/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" y="1632492"/>
            <a:ext cx="12184912" cy="516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2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6"/>
            <a:ext cx="9037212" cy="1075886"/>
          </a:xfrm>
        </p:spPr>
        <p:txBody>
          <a:bodyPr/>
          <a:lstStyle/>
          <a:p>
            <a:pPr lvl="1"/>
            <a:r>
              <a:rPr lang="en-US" dirty="0"/>
              <a:t>The Maximum Quick ratio recorded by RAJDARSHAN INDUSTRIES LTD.</a:t>
            </a:r>
          </a:p>
          <a:p>
            <a:pPr lvl="1"/>
            <a:r>
              <a:rPr lang="en-US" dirty="0"/>
              <a:t>    </a:t>
            </a:r>
            <a:r>
              <a:rPr lang="en-US" dirty="0" smtClean="0"/>
              <a:t>Quick </a:t>
            </a:r>
            <a:r>
              <a:rPr lang="en-US" dirty="0"/>
              <a:t>ratio (times)_2017    </a:t>
            </a:r>
            <a:r>
              <a:rPr lang="en-US" dirty="0" smtClean="0"/>
              <a:t>42.50, Quick </a:t>
            </a:r>
            <a:r>
              <a:rPr lang="en-US" dirty="0"/>
              <a:t>ratio (times)_2018     3.94</a:t>
            </a:r>
          </a:p>
          <a:p>
            <a:pPr lvl="1"/>
            <a:r>
              <a:rPr lang="en-US" dirty="0"/>
              <a:t>    Quick ratio (times)_2019     </a:t>
            </a:r>
            <a:r>
              <a:rPr lang="en-US" dirty="0" smtClean="0"/>
              <a:t>5.75, Quick </a:t>
            </a:r>
            <a:r>
              <a:rPr lang="en-US" dirty="0"/>
              <a:t>ratio (times)_2020     9.53</a:t>
            </a:r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1370297" y="160109"/>
            <a:ext cx="641064" cy="597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17400" tIns="158700" rIns="31740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9" y="1179270"/>
            <a:ext cx="5940519" cy="328094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021" y="1179270"/>
            <a:ext cx="6254980" cy="31789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8" y="4358176"/>
            <a:ext cx="6015307" cy="244538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245" y="4358176"/>
            <a:ext cx="6141755" cy="255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1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4"/>
            <a:ext cx="9114183" cy="1619106"/>
          </a:xfrm>
        </p:spPr>
        <p:txBody>
          <a:bodyPr/>
          <a:lstStyle/>
          <a:p>
            <a:pPr lvl="1"/>
            <a:r>
              <a:rPr lang="en-US" sz="1400" dirty="0"/>
              <a:t>The Maximum Debt to equity ratio recorded </a:t>
            </a:r>
          </a:p>
          <a:p>
            <a:pPr lvl="1"/>
            <a:r>
              <a:rPr lang="en-US" sz="1400" dirty="0" smtClean="0"/>
              <a:t>Debt </a:t>
            </a:r>
            <a:r>
              <a:rPr lang="en-US" sz="1400" dirty="0"/>
              <a:t>to equity ratio (times)_2017    11.19 by C &amp; C CONSTRUCTIONS </a:t>
            </a:r>
            <a:r>
              <a:rPr lang="en-US" sz="1400" dirty="0" smtClean="0"/>
              <a:t>LTD.</a:t>
            </a:r>
          </a:p>
          <a:p>
            <a:pPr lvl="1"/>
            <a:r>
              <a:rPr lang="en-US" sz="1400" dirty="0" smtClean="0"/>
              <a:t>Debt </a:t>
            </a:r>
            <a:r>
              <a:rPr lang="en-US" sz="1400" dirty="0"/>
              <a:t>to equity ratio (times)_2018    13.05 by C &amp; C CONSTRUCTIONS LTD.</a:t>
            </a:r>
          </a:p>
          <a:p>
            <a:pPr lvl="1"/>
            <a:r>
              <a:rPr lang="en-US" sz="1400" dirty="0" smtClean="0"/>
              <a:t>Debt </a:t>
            </a:r>
            <a:r>
              <a:rPr lang="en-US" sz="1400" dirty="0"/>
              <a:t>to equity ratio (times)_2019    42.62 by UNITY INFRAPROJECTS </a:t>
            </a:r>
            <a:r>
              <a:rPr lang="en-US" sz="1400" dirty="0" smtClean="0"/>
              <a:t>LTD</a:t>
            </a:r>
            <a:endParaRPr lang="en-US" sz="1400" dirty="0"/>
          </a:p>
          <a:p>
            <a:pPr lvl="1"/>
            <a:r>
              <a:rPr lang="en-US" sz="1400" dirty="0" smtClean="0"/>
              <a:t>Debt </a:t>
            </a:r>
            <a:r>
              <a:rPr lang="en-US" sz="1400" dirty="0"/>
              <a:t>to equity ratio (times)_2020    44.40 by PUNJ LLOYD LTD.</a:t>
            </a:r>
            <a:r>
              <a:rPr lang="en-US" sz="1200" dirty="0" smtClean="0"/>
              <a:t>.</a:t>
            </a:r>
            <a:endParaRPr lang="en-US" sz="12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6" y="1435396"/>
            <a:ext cx="12057474" cy="5528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3"/>
            <a:ext cx="9114183" cy="611626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/>
              <a:t>Equity </a:t>
            </a:r>
            <a:r>
              <a:rPr lang="en-IN" b="1" i="0" dirty="0" smtClean="0"/>
              <a:t>dividend data distribution in Construction and Engineering sector.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Shows the graphs are skewed which means few company are making higher profit then the rest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. Here the graph are positively or right skewed where mean is greater than median under such condition median is considered for analysis.</a:t>
            </a:r>
            <a:endParaRPr lang="en-US" sz="11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" y="1424763"/>
            <a:ext cx="12082227" cy="535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6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3"/>
            <a:ext cx="9114183" cy="611626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1" i="0" dirty="0" smtClean="0"/>
              <a:t>Conclusion:</a:t>
            </a:r>
            <a:endParaRPr lang="en-IN" sz="3200" b="1" i="0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i="0" dirty="0" smtClean="0"/>
          </a:p>
          <a:p>
            <a:pPr lvl="1"/>
            <a:endParaRPr lang="en-US" sz="1800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i="0" dirty="0" smtClean="0"/>
              <a:t>Upon analysis it can be concluded that the </a:t>
            </a:r>
            <a:r>
              <a:rPr lang="en-US" sz="1800" b="1" i="0" dirty="0" smtClean="0"/>
              <a:t>Banking Sector </a:t>
            </a:r>
            <a:r>
              <a:rPr lang="en-US" sz="1800" i="0" dirty="0" smtClean="0"/>
              <a:t>is </a:t>
            </a:r>
            <a:r>
              <a:rPr lang="en-US" sz="1800" b="1" i="0" dirty="0" smtClean="0"/>
              <a:t>performing well</a:t>
            </a:r>
            <a:r>
              <a:rPr lang="en-US" sz="1800" i="0" dirty="0" smtClean="0"/>
              <a:t>, and the promoters are holding share of 95.84% which is the highest share hold among the remaining sectors.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i="0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i="0" dirty="0" smtClean="0"/>
              <a:t>State bank of India hold the maximum assets </a:t>
            </a:r>
            <a:r>
              <a:rPr lang="en-US" sz="1800" dirty="0" smtClean="0"/>
              <a:t>39513939.2 as of 2020.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sz="1800" dirty="0" smtClean="0"/>
              <a:t>The </a:t>
            </a:r>
            <a:r>
              <a:rPr lang="en-US" sz="1800" dirty="0"/>
              <a:t>Maximum Debt to Equity ratio recorded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    Debt to equity ratio (times)_2017    2.03 by STATE BANK OF INDIA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    Debt to equity ratio (times)_2018    2.33 by AXIS BANK LTD.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    Debt to equity ratio (times)_2019    2.32 by BANK OF MAHARASHTRA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    Debt to equity ratio (times)_2020    1.77 by INDUSIND BANK LTD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i="0" dirty="0" smtClean="0"/>
          </a:p>
          <a:p>
            <a:pPr marL="552450" lvl="1" indent="-285750">
              <a:buFont typeface="Arial" panose="020B0604020202020204" pitchFamily="34" charset="0"/>
              <a:buChar char="•"/>
            </a:pPr>
            <a:endParaRPr lang="en-US" sz="18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t="74" b="7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7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F11A6B65-5A20-4F4D-ACBB-ED50132D4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28E04-9C2A-4859-8050-C2DF67A249C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74360" y="3726921"/>
            <a:ext cx="7065332" cy="707851"/>
          </a:xfrm>
        </p:spPr>
        <p:txBody>
          <a:bodyPr/>
          <a:lstStyle/>
          <a:p>
            <a:r>
              <a:rPr lang="en-US" dirty="0" smtClean="0"/>
              <a:t>	- </a:t>
            </a:r>
            <a:r>
              <a:rPr lang="en-US" dirty="0" err="1" smtClean="0"/>
              <a:t>Monisha</a:t>
            </a:r>
            <a:r>
              <a:rPr lang="en-US" dirty="0" smtClean="0"/>
              <a:t> </a:t>
            </a:r>
            <a:r>
              <a:rPr lang="en-US" dirty="0" err="1" smtClean="0"/>
              <a:t>Karmakar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0A3BCC3-A277-4C0B-9EBA-EB53990D8EB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1"/>
            <a:r>
              <a:rPr lang="en-US" dirty="0" smtClean="0"/>
              <a:t>    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382DE25-E72C-473B-AB0F-13DF377E6A8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lvl="1"/>
            <a:r>
              <a:rPr lang="en-US" dirty="0" smtClean="0"/>
              <a:t>  </a:t>
            </a:r>
          </a:p>
          <a:p>
            <a:pPr lvl="1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352CF6-0F22-45A8-B28B-37FAFCE5C5D6}"/>
              </a:ext>
            </a:extLst>
          </p:cNvPr>
          <p:cNvSpPr txBox="1"/>
          <p:nvPr/>
        </p:nvSpPr>
        <p:spPr>
          <a:xfrm>
            <a:off x="10251642" y="182562"/>
            <a:ext cx="1662546" cy="225121"/>
          </a:xfrm>
          <a:prstGeom prst="rect">
            <a:avLst/>
          </a:prstGeom>
          <a:noFill/>
        </p:spPr>
        <p:txBody>
          <a:bodyPr wrap="square" lIns="0" tIns="36000" rIns="0" bIns="0" rtlCol="0">
            <a:spAutoFit/>
          </a:bodyPr>
          <a:lstStyle/>
          <a:p>
            <a:pPr algn="r">
              <a:lnSpc>
                <a:spcPts val="1400"/>
              </a:lnSpc>
            </a:pPr>
            <a:r>
              <a:rPr lang="en-US" sz="1600" b="1" spc="-100" dirty="0" smtClean="0">
                <a:latin typeface="Corbel" panose="020B0503020204020204" pitchFamily="34" charset="0"/>
              </a:rPr>
              <a:t>Analytics Project</a:t>
            </a:r>
            <a:endParaRPr lang="en-US" sz="1600" b="1" spc="-100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/>
              <a:t>Assumption for such financial analysis:</a:t>
            </a:r>
            <a:br>
              <a:rPr lang="en-US" dirty="0"/>
            </a:br>
            <a:r>
              <a:rPr lang="en-US" dirty="0" smtClean="0"/>
              <a:t> </a:t>
            </a:r>
            <a:r>
              <a:rPr lang="en-US" sz="1600" dirty="0" smtClean="0"/>
              <a:t>(W. R. T the features Given)</a:t>
            </a:r>
            <a:endParaRPr lang="en-US" sz="1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/>
              <a:t>Promoters (In %) - Shares </a:t>
            </a:r>
            <a:r>
              <a:rPr lang="en-IN" b="1" i="0" dirty="0" smtClean="0"/>
              <a:t>held : </a:t>
            </a:r>
            <a:r>
              <a:rPr lang="en-US" i="0" dirty="0"/>
              <a:t>the percentage of shares that are held by the promoters of a </a:t>
            </a:r>
            <a:r>
              <a:rPr lang="en-US" i="0" dirty="0" smtClean="0"/>
              <a:t>company. The more the share holding </a:t>
            </a:r>
            <a:r>
              <a:rPr lang="en-US" i="0" dirty="0"/>
              <a:t>means that they actually believe in the future path that the company is expected to take and want to benefit from that</a:t>
            </a:r>
            <a:r>
              <a:rPr lang="en-US" i="0" dirty="0" smtClean="0"/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/>
              <a:t>Total </a:t>
            </a:r>
            <a:r>
              <a:rPr lang="en-IN" b="1" i="0" dirty="0" smtClean="0"/>
              <a:t>Assets: </a:t>
            </a:r>
            <a:r>
              <a:rPr lang="en-IN" b="1" i="0" dirty="0" err="1" smtClean="0"/>
              <a:t>i</a:t>
            </a:r>
            <a:r>
              <a:rPr lang="en-US" i="0" dirty="0" smtClean="0"/>
              <a:t>s </a:t>
            </a:r>
            <a:r>
              <a:rPr lang="en-US" i="0" dirty="0"/>
              <a:t>all the </a:t>
            </a:r>
            <a:r>
              <a:rPr lang="en-US" b="1" i="0" dirty="0"/>
              <a:t>assets</a:t>
            </a:r>
            <a:r>
              <a:rPr lang="en-US" i="0" dirty="0"/>
              <a:t>, or items of value, a small business </a:t>
            </a:r>
            <a:r>
              <a:rPr lang="en-US" i="0" dirty="0" smtClean="0"/>
              <a:t>owns. The more the value the more the stable business is.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/>
              <a:t>Equity </a:t>
            </a:r>
            <a:r>
              <a:rPr lang="en-IN" b="1" i="0" dirty="0" smtClean="0"/>
              <a:t>dividend: </a:t>
            </a:r>
            <a:r>
              <a:rPr lang="en-IN" b="1" i="0" dirty="0"/>
              <a:t> </a:t>
            </a:r>
            <a:r>
              <a:rPr lang="en-IN" i="0" dirty="0" smtClean="0"/>
              <a:t>is the </a:t>
            </a:r>
            <a:r>
              <a:rPr lang="en-US" i="0" dirty="0" smtClean="0"/>
              <a:t>annual </a:t>
            </a:r>
            <a:r>
              <a:rPr lang="en-US" i="0" dirty="0"/>
              <a:t>cash flow that an </a:t>
            </a:r>
            <a:r>
              <a:rPr lang="en-US" b="1" i="0" dirty="0"/>
              <a:t>equity</a:t>
            </a:r>
            <a:r>
              <a:rPr lang="en-US" i="0" dirty="0"/>
              <a:t> investor </a:t>
            </a:r>
            <a:r>
              <a:rPr lang="en-US" i="0" dirty="0" smtClean="0"/>
              <a:t>receives. The more the equity dividend the higher the profit made by the company.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b="1" i="0" dirty="0"/>
              <a:t>Return on net worth</a:t>
            </a:r>
            <a:r>
              <a:rPr lang="en-US" i="0" dirty="0"/>
              <a:t> indicates the profitability of the company by providing the picture of how much </a:t>
            </a:r>
            <a:r>
              <a:rPr lang="en-US" b="1" i="0" dirty="0"/>
              <a:t>return</a:t>
            </a:r>
            <a:r>
              <a:rPr lang="en-US" i="0" dirty="0"/>
              <a:t> it earns on its </a:t>
            </a:r>
            <a:r>
              <a:rPr lang="en-US" i="0" dirty="0" smtClean="0"/>
              <a:t>capital.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/>
              <a:t>Quick </a:t>
            </a:r>
            <a:r>
              <a:rPr lang="en-IN" b="1" i="0" dirty="0" smtClean="0"/>
              <a:t>ratio: </a:t>
            </a:r>
            <a:r>
              <a:rPr lang="en-US" i="0" dirty="0"/>
              <a:t>The </a:t>
            </a:r>
            <a:r>
              <a:rPr lang="en-US" b="1" i="0" dirty="0"/>
              <a:t>quick ratio</a:t>
            </a:r>
            <a:r>
              <a:rPr lang="en-US" i="0" dirty="0"/>
              <a:t> is an indicator of a company's short-term </a:t>
            </a:r>
            <a:r>
              <a:rPr lang="en-US" b="1" i="0" dirty="0"/>
              <a:t>liquidity</a:t>
            </a:r>
            <a:r>
              <a:rPr lang="en-US" i="0" dirty="0"/>
              <a:t> position and measures a company's ability to meet its short-term obligations with its most liquid assets.</a:t>
            </a:r>
            <a:endParaRPr lang="en-US" i="0" dirty="0" smtClean="0"/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IN" b="1" i="0" dirty="0"/>
              <a:t>Debt to equity </a:t>
            </a:r>
            <a:r>
              <a:rPr lang="en-IN" b="1" i="0" dirty="0" smtClean="0"/>
              <a:t>ratio: </a:t>
            </a:r>
            <a:r>
              <a:rPr lang="en-US" i="0" dirty="0"/>
              <a:t>shows the proportions of </a:t>
            </a:r>
            <a:r>
              <a:rPr lang="en-US" b="1" i="0" dirty="0"/>
              <a:t>equity</a:t>
            </a:r>
            <a:r>
              <a:rPr lang="en-US" i="0" dirty="0"/>
              <a:t> and </a:t>
            </a:r>
            <a:r>
              <a:rPr lang="en-US" b="1" i="0" dirty="0"/>
              <a:t>debt</a:t>
            </a:r>
            <a:r>
              <a:rPr lang="en-US" i="0" dirty="0"/>
              <a:t> a company is using to finance its </a:t>
            </a:r>
            <a:r>
              <a:rPr lang="en-US" i="0" dirty="0" smtClean="0"/>
              <a:t>assets. The less the value the better it is.</a:t>
            </a:r>
          </a:p>
          <a:p>
            <a:pPr algn="l"/>
            <a:endParaRPr lang="en-US" i="0" dirty="0" smtClean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2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 smtClean="0"/>
              <a:t>IT service and consulting analysis:-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smtClean="0"/>
              <a:t>Promoter Share-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The</a:t>
            </a:r>
            <a:r>
              <a:rPr lang="en-US" i="0" dirty="0"/>
              <a:t> Maximum Share </a:t>
            </a:r>
            <a:r>
              <a:rPr lang="en-US" dirty="0" smtClean="0"/>
              <a:t>of</a:t>
            </a:r>
            <a:r>
              <a:rPr lang="en-US" i="0" dirty="0" smtClean="0"/>
              <a:t> </a:t>
            </a:r>
            <a:r>
              <a:rPr lang="en-US" i="0" dirty="0"/>
              <a:t>promoters in IT Service And Consulting Sector is 74.02 by WIPRO </a:t>
            </a:r>
            <a:r>
              <a:rPr lang="en-US" i="0" dirty="0" smtClean="0"/>
              <a:t>LTD.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 smtClean="0"/>
              <a:t>The</a:t>
            </a:r>
            <a:r>
              <a:rPr lang="en-US" i="0" dirty="0"/>
              <a:t> Minimum Share </a:t>
            </a:r>
            <a:r>
              <a:rPr lang="en-US" dirty="0" smtClean="0"/>
              <a:t>of</a:t>
            </a:r>
            <a:r>
              <a:rPr lang="en-US" i="0" dirty="0" smtClean="0"/>
              <a:t> </a:t>
            </a:r>
            <a:r>
              <a:rPr lang="en-US" i="0" dirty="0"/>
              <a:t>promoter in IT Service and Consulting Sector is 0.0 by 3I INFOTECH LTD</a:t>
            </a:r>
            <a:r>
              <a:rPr lang="en-US" i="0" dirty="0" smtClean="0"/>
              <a:t>.</a:t>
            </a:r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43" y="2156791"/>
            <a:ext cx="8298700" cy="440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518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79512"/>
          </a:xfrm>
        </p:spPr>
        <p:txBody>
          <a:bodyPr/>
          <a:lstStyle/>
          <a:p>
            <a:pPr algn="l"/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68966"/>
            <a:ext cx="9114183" cy="2087217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 smtClean="0"/>
              <a:t>Total Assets-</a:t>
            </a:r>
          </a:p>
          <a:p>
            <a:pPr lvl="1"/>
            <a:r>
              <a:rPr lang="en-US" i="0" dirty="0" smtClean="0"/>
              <a:t>The </a:t>
            </a:r>
            <a:r>
              <a:rPr lang="en-US" i="0" dirty="0"/>
              <a:t>maximum total </a:t>
            </a:r>
            <a:r>
              <a:rPr lang="en-US" i="0" dirty="0" smtClean="0"/>
              <a:t>Assets </a:t>
            </a:r>
            <a:r>
              <a:rPr lang="en-US" i="0" dirty="0"/>
              <a:t>is Recorded by TATA CONSULTANCY SERVICES LTD :</a:t>
            </a:r>
          </a:p>
          <a:p>
            <a:pPr lvl="1"/>
            <a:r>
              <a:rPr lang="en-US" dirty="0"/>
              <a:t>	</a:t>
            </a:r>
            <a:r>
              <a:rPr lang="en-US" i="0" dirty="0" smtClean="0"/>
              <a:t>Total </a:t>
            </a:r>
            <a:r>
              <a:rPr lang="en-US" i="0" dirty="0"/>
              <a:t>Assests_2017 = </a:t>
            </a:r>
            <a:r>
              <a:rPr lang="en-US" i="0" dirty="0" smtClean="0"/>
              <a:t>907460.0  Total </a:t>
            </a:r>
            <a:r>
              <a:rPr lang="en-US" i="0" dirty="0"/>
              <a:t>Assests_2018 = 917770.0</a:t>
            </a:r>
          </a:p>
          <a:p>
            <a:pPr lvl="1"/>
            <a:r>
              <a:rPr lang="en-US" i="0" dirty="0" smtClean="0"/>
              <a:t>	Total </a:t>
            </a:r>
            <a:r>
              <a:rPr lang="en-US" i="0" dirty="0"/>
              <a:t>Assests_2019 = </a:t>
            </a:r>
            <a:r>
              <a:rPr lang="en-US" i="0" dirty="0" smtClean="0"/>
              <a:t>1005670.0 Total </a:t>
            </a:r>
            <a:r>
              <a:rPr lang="en-US" i="0" dirty="0"/>
              <a:t>Assests_2020 = 1064180.0</a:t>
            </a:r>
          </a:p>
          <a:p>
            <a:pPr lvl="1"/>
            <a:r>
              <a:rPr lang="en-US" i="0" dirty="0"/>
              <a:t>The minimum total </a:t>
            </a:r>
            <a:r>
              <a:rPr lang="en-US" i="0" dirty="0" smtClean="0"/>
              <a:t>Assets </a:t>
            </a:r>
            <a:r>
              <a:rPr lang="en-US" i="0" dirty="0"/>
              <a:t>is Recorded by SINDU VALLEY TECHNOLOGIES LTD</a:t>
            </a:r>
          </a:p>
          <a:p>
            <a:pPr lvl="1"/>
            <a:r>
              <a:rPr lang="en-US" i="0" dirty="0" smtClean="0"/>
              <a:t>	Total </a:t>
            </a:r>
            <a:r>
              <a:rPr lang="en-US" i="0" dirty="0"/>
              <a:t>Assests_2017 = </a:t>
            </a:r>
            <a:r>
              <a:rPr lang="en-US" i="0" dirty="0" smtClean="0"/>
              <a:t>3.6  Total </a:t>
            </a:r>
            <a:r>
              <a:rPr lang="en-US" i="0" dirty="0"/>
              <a:t>Assests_2018 = 2.3</a:t>
            </a:r>
          </a:p>
          <a:p>
            <a:pPr lvl="1"/>
            <a:r>
              <a:rPr lang="en-US" i="0" dirty="0" smtClean="0"/>
              <a:t>	Total </a:t>
            </a:r>
            <a:r>
              <a:rPr lang="en-US" i="0" dirty="0"/>
              <a:t>Assests_2019 = </a:t>
            </a:r>
            <a:r>
              <a:rPr lang="en-US" i="0" dirty="0" smtClean="0"/>
              <a:t>2.4  Total </a:t>
            </a:r>
            <a:r>
              <a:rPr lang="en-US" i="0" dirty="0"/>
              <a:t>Assests_2020 = </a:t>
            </a:r>
            <a:r>
              <a:rPr lang="en-US" i="0" dirty="0" smtClean="0"/>
              <a:t>1.1</a:t>
            </a:r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9980476" y="5337544"/>
            <a:ext cx="2211524" cy="68556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" y="2126975"/>
            <a:ext cx="12153360" cy="473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63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4"/>
            <a:ext cx="9114183" cy="2067340"/>
          </a:xfrm>
        </p:spPr>
        <p:txBody>
          <a:bodyPr/>
          <a:lstStyle/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</a:t>
            </a:r>
            <a:r>
              <a:rPr lang="en-US" b="1" dirty="0"/>
              <a:t>Quick Ratio </a:t>
            </a:r>
            <a:r>
              <a:rPr lang="en-US" dirty="0"/>
              <a:t>recorded on yearly basis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</a:t>
            </a:r>
            <a:r>
              <a:rPr lang="en-US" dirty="0"/>
              <a:t>ratio (times)_2017 is 7.46 by TRIGYN TECHNOLOGIES LTD.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</a:t>
            </a:r>
            <a:r>
              <a:rPr lang="en-US" dirty="0"/>
              <a:t>ratio (times)_2018 is 5.79 by PERSISTENT SYSTEMS LTD.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 </a:t>
            </a:r>
            <a:r>
              <a:rPr lang="en-US" dirty="0"/>
              <a:t>ratio (times)_2019 is 7.72 by AJEL LTD.</a:t>
            </a:r>
          </a:p>
          <a:p>
            <a:pPr marL="828675" lvl="2" indent="-285750">
              <a:buFont typeface="Arial" panose="020B0604020202020204" pitchFamily="34" charset="0"/>
              <a:buChar char="•"/>
            </a:pPr>
            <a:r>
              <a:rPr lang="en-US" dirty="0"/>
              <a:t>Quick ratio (times)_2020 is 11.91 by ORACLE FINANCIAL SERVICES SOFTWARE LTD.</a:t>
            </a:r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3" y="1540566"/>
            <a:ext cx="5723485" cy="275313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16" y="1523301"/>
            <a:ext cx="5932449" cy="2770403"/>
          </a:xfrm>
          <a:prstGeom prst="rect">
            <a:avLst/>
          </a:prstGeom>
        </p:spPr>
      </p:pic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60" y="4221892"/>
            <a:ext cx="5769927" cy="250997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716" y="4293704"/>
            <a:ext cx="6092284" cy="243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4"/>
            <a:ext cx="9114183" cy="2067340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The maximum </a:t>
            </a:r>
            <a:r>
              <a:rPr lang="en-US" b="1" i="0" dirty="0"/>
              <a:t>Debt to Equity </a:t>
            </a:r>
            <a:r>
              <a:rPr lang="en-US" i="0" dirty="0"/>
              <a:t>recorded is by 3I INFOTECH LTD.</a:t>
            </a:r>
          </a:p>
          <a:p>
            <a:pPr lvl="1"/>
            <a:r>
              <a:rPr lang="en-US" sz="1800" i="0" dirty="0" smtClean="0"/>
              <a:t>	Debt </a:t>
            </a:r>
            <a:r>
              <a:rPr lang="en-US" sz="1800" i="0" dirty="0"/>
              <a:t>to equity ratio (times)_2017 is 25.51</a:t>
            </a:r>
          </a:p>
          <a:p>
            <a:pPr lvl="1"/>
            <a:r>
              <a:rPr lang="en-US" sz="1800" i="0" dirty="0" smtClean="0"/>
              <a:t>	Debt </a:t>
            </a:r>
            <a:r>
              <a:rPr lang="en-US" sz="1800" i="0" dirty="0"/>
              <a:t>to equity ratio (times)_2018 is 10.48</a:t>
            </a:r>
          </a:p>
          <a:p>
            <a:pPr lvl="1"/>
            <a:r>
              <a:rPr lang="en-US" sz="1800" i="0" dirty="0" smtClean="0"/>
              <a:t>	Debt </a:t>
            </a:r>
            <a:r>
              <a:rPr lang="en-US" sz="1800" i="0" dirty="0"/>
              <a:t>to equity ratio (times)_2019 is 31.18</a:t>
            </a:r>
          </a:p>
          <a:p>
            <a:pPr lvl="1"/>
            <a:r>
              <a:rPr lang="en-US" sz="1800" i="0" dirty="0" smtClean="0"/>
              <a:t>	Debt </a:t>
            </a:r>
            <a:r>
              <a:rPr lang="en-US" sz="1800" i="0" dirty="0"/>
              <a:t>to equity ratio (times)_2020 is </a:t>
            </a:r>
            <a:r>
              <a:rPr lang="en-US" sz="1800" i="0" dirty="0" smtClean="0"/>
              <a:t>3.03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Total 10 companies have got Debt to equity ratio less than the recorded median value in 2017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Total 12 companies have got Debt to equity ratio less than the recorded median value in 2018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Total 12 companies have got Debt to equity ratio less than the recorded median value in 2019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/>
              <a:t>Total 11 companies have got Debt to equity ratio less than the recorded median value in 2020</a:t>
            </a:r>
          </a:p>
          <a:p>
            <a:pPr lvl="1"/>
            <a:endParaRPr lang="en-US" sz="12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3" y="2925126"/>
            <a:ext cx="12096307" cy="393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0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98174" y="188843"/>
            <a:ext cx="9114183" cy="6116263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1" i="0" dirty="0"/>
              <a:t>Equity </a:t>
            </a:r>
            <a:r>
              <a:rPr lang="en-IN" b="1" i="0" dirty="0" smtClean="0"/>
              <a:t>dividend data distribution in IT service and consulting sector.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 smtClean="0"/>
              <a:t>Shows the graphs are skewed which means few company are making higher profit then the rest.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100" b="1" i="0" dirty="0"/>
              <a:t>. Here the graph are positively or right skewed where mean is greater than median under such condition median is considered for analysis.</a:t>
            </a:r>
            <a:endParaRPr lang="en-US" sz="1100" i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100" i="0" dirty="0" smtClean="0"/>
          </a:p>
          <a:p>
            <a:pPr lvl="1"/>
            <a:endParaRPr lang="en-US" sz="1200" i="0" dirty="0"/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3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5" b="24695"/>
          <a:stretch>
            <a:fillRect/>
          </a:stretch>
        </p:blipFill>
        <p:spPr>
          <a:xfrm>
            <a:off x="10058400" y="5475288"/>
            <a:ext cx="2133600" cy="71596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88" y="1467294"/>
            <a:ext cx="12032512" cy="520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3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174" y="397566"/>
            <a:ext cx="9331826" cy="924338"/>
          </a:xfrm>
        </p:spPr>
        <p:txBody>
          <a:bodyPr/>
          <a:lstStyle/>
          <a:p>
            <a:pPr algn="l"/>
            <a:r>
              <a:rPr lang="en-US" dirty="0" smtClean="0"/>
              <a:t>Pharmaceutical Sector analysis:-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75862" y="1321904"/>
            <a:ext cx="8736495" cy="4701208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 smtClean="0"/>
              <a:t>Promoter Share-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Maximum Promoters share is recorded by BAFNA PHARMACEUTICALS LTD. as 92.64%</a:t>
            </a:r>
          </a:p>
          <a:p>
            <a:pPr marL="552450" lvl="1" indent="-285750">
              <a:buFont typeface="Arial" panose="020B0604020202020204" pitchFamily="34" charset="0"/>
              <a:buChar char="•"/>
            </a:pPr>
            <a:r>
              <a:rPr lang="en-US" i="0" dirty="0"/>
              <a:t>Minimum Promoters share is recorded by SYSCHEM(INDIA) LTD. as 9.54</a:t>
            </a:r>
            <a:r>
              <a:rPr lang="en-US" i="0" dirty="0" smtClean="0"/>
              <a:t>%</a:t>
            </a:r>
          </a:p>
          <a:p>
            <a:pPr lvl="1"/>
            <a:endParaRPr lang="en-US" i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55C61F-C8F1-4977-8E1F-F16C0D9E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1548" y="6023112"/>
            <a:ext cx="1718252" cy="16888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Placeholder 9" descr="Abstract architecture polygon">
            <a:extLst>
              <a:ext uri="{FF2B5EF4-FFF2-40B4-BE49-F238E27FC236}">
                <a16:creationId xmlns:a16="http://schemas.microsoft.com/office/drawing/2014/main" id="{38475F7B-316A-47DC-9CBB-B074A5B5994C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tretch>
            <a:fillRect/>
          </a:stretch>
        </p:blipFill>
        <p:spPr>
          <a:xfrm>
            <a:off x="10007688" y="0"/>
            <a:ext cx="2211524" cy="618983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54D9F-1895-486E-BFBA-905BB2D29E0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19B51A1E-902D-48AF-9020-955120F399B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4" y="2174563"/>
            <a:ext cx="11893826" cy="468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9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CB8B3"/>
      </a:accent1>
      <a:accent2>
        <a:srgbClr val="F5D66E"/>
      </a:accent2>
      <a:accent3>
        <a:srgbClr val="D78189"/>
      </a:accent3>
      <a:accent4>
        <a:srgbClr val="7030A0"/>
      </a:accent4>
      <a:accent5>
        <a:srgbClr val="0070C0"/>
      </a:accent5>
      <a:accent6>
        <a:srgbClr val="C4D36D"/>
      </a:accent6>
      <a:hlink>
        <a:srgbClr val="54C3BD"/>
      </a:hlink>
      <a:folHlink>
        <a:srgbClr val="54C3BD"/>
      </a:folHlink>
    </a:clrScheme>
    <a:fontScheme name="Custom 154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328976_Minimalist presentation_RVA_v4" id="{DA616D2A-CFEC-48D2-90FC-DF66CF8D2F8A}" vid="{8F2838F8-33B8-457C-9B19-1E5863B0E0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7323504-CBC8-4A2F-BF86-8DF0D94D4A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3D8350-BC36-420E-83B3-2CFFF4E97F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6100F67-BC3D-46B4-8D39-802DC9D7F2EB}">
  <ds:schemaRefs>
    <ds:schemaRef ds:uri="http://purl.org/dc/elements/1.1/"/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71af3243-3dd4-4a8d-8c0d-dd76da1f02a5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0</TotalTime>
  <Words>1252</Words>
  <Application>Microsoft Office PowerPoint</Application>
  <PresentationFormat>Widescreen</PresentationFormat>
  <Paragraphs>220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Times New Roman</vt:lpstr>
      <vt:lpstr>Wingdings</vt:lpstr>
      <vt:lpstr>Office Theme</vt:lpstr>
      <vt:lpstr>ABA:-   Sector  analysis</vt:lpstr>
      <vt:lpstr>Data preparation:     </vt:lpstr>
      <vt:lpstr>Assumption for such financial analysis:  (W. R. T the features Given)</vt:lpstr>
      <vt:lpstr>IT service and consulting analysis:-</vt:lpstr>
      <vt:lpstr>.</vt:lpstr>
      <vt:lpstr>.</vt:lpstr>
      <vt:lpstr>.</vt:lpstr>
      <vt:lpstr>.</vt:lpstr>
      <vt:lpstr>Pharmaceutical Sector analysis:-</vt:lpstr>
      <vt:lpstr>.</vt:lpstr>
      <vt:lpstr>.</vt:lpstr>
      <vt:lpstr>.</vt:lpstr>
      <vt:lpstr>.</vt:lpstr>
      <vt:lpstr>BANK Sector analysis:-</vt:lpstr>
      <vt:lpstr>.</vt:lpstr>
      <vt:lpstr>.</vt:lpstr>
      <vt:lpstr>.</vt:lpstr>
      <vt:lpstr>.</vt:lpstr>
      <vt:lpstr>Construction and engineering Sector analysis:-</vt:lpstr>
      <vt:lpstr>.</vt:lpstr>
      <vt:lpstr>.</vt:lpstr>
      <vt:lpstr>.</vt:lpstr>
      <vt:lpstr>.</vt:lpstr>
      <vt:lpstr>.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2021-04-18T04:39:12Z</dcterms:created>
  <dcterms:modified xsi:type="dcterms:W3CDTF">2021-04-18T17:02:47Z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