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1" r:id="rId5"/>
    <p:sldId id="261" r:id="rId6"/>
    <p:sldId id="263" r:id="rId7"/>
    <p:sldId id="262" r:id="rId8"/>
    <p:sldId id="264" r:id="rId9"/>
    <p:sldId id="265" r:id="rId10"/>
    <p:sldId id="269" r:id="rId11"/>
    <p:sldId id="266" r:id="rId12"/>
    <p:sldId id="267" r:id="rId13"/>
    <p:sldId id="258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sha M" initials="MM" lastIdx="2" clrIdx="0">
    <p:extLst>
      <p:ext uri="{19B8F6BF-5375-455C-9EA6-DF929625EA0E}">
        <p15:presenceInfo xmlns:p15="http://schemas.microsoft.com/office/powerpoint/2012/main" userId="637de43803f00c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all%2019\Projects\project1.7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[project1.7.csv]Sheet1!PivotTable1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7811014363945247E-2"/>
          <c:y val="0.14249781277340332"/>
          <c:w val="0.69490665518662009"/>
          <c:h val="0.73260498687664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3689.7577514825762</c:v>
                </c:pt>
                <c:pt idx="1">
                  <c:v>2800.9530195495968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3-4962-8B2E-1B97A8599D5F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Average of ad.spent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2"/>
                <c:pt idx="0">
                  <c:v>6981.5836664410717</c:v>
                </c:pt>
                <c:pt idx="1">
                  <c:v>7160.4816848024066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3-4962-8B2E-1B97A8599D5F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Average of rebate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2"/>
                <c:pt idx="0">
                  <c:v>14.814978235694783</c:v>
                </c:pt>
                <c:pt idx="1">
                  <c:v>15.165208749240263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3-4962-8B2E-1B97A8599D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169280"/>
        <c:axId val="396175512"/>
      </c:barChart>
      <c:catAx>
        <c:axId val="39616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175512"/>
        <c:crosses val="autoZero"/>
        <c:auto val="1"/>
        <c:lblAlgn val="ctr"/>
        <c:lblOffset val="100"/>
        <c:noMultiLvlLbl val="0"/>
      </c:catAx>
      <c:valAx>
        <c:axId val="39617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16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EBFF0-C1D3-4636-AA62-41AFE19763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F1F648-E348-4A11-B593-76C594C7333F}">
      <dgm:prSet/>
      <dgm:spPr/>
      <dgm:t>
        <a:bodyPr/>
        <a:lstStyle/>
        <a:p>
          <a:r>
            <a:rPr lang="en-US" b="1" dirty="0"/>
            <a:t>Hypothesis 0 (H0)</a:t>
          </a:r>
          <a:r>
            <a:rPr lang="en-US" dirty="0"/>
            <a:t>: Assumption of the test holds and is failed to be rejected at some level of significance.</a:t>
          </a:r>
        </a:p>
      </dgm:t>
    </dgm:pt>
    <dgm:pt modelId="{BE2EFFCE-A615-4D0E-A445-CADC659E04AC}" type="parTrans" cxnId="{B7305E21-7440-4967-B265-6D87A1FB6DA2}">
      <dgm:prSet/>
      <dgm:spPr/>
      <dgm:t>
        <a:bodyPr/>
        <a:lstStyle/>
        <a:p>
          <a:endParaRPr lang="en-US"/>
        </a:p>
      </dgm:t>
    </dgm:pt>
    <dgm:pt modelId="{09175CA3-5F0B-4783-BC7A-8BE0E3390827}" type="sibTrans" cxnId="{B7305E21-7440-4967-B265-6D87A1FB6DA2}">
      <dgm:prSet/>
      <dgm:spPr/>
      <dgm:t>
        <a:bodyPr/>
        <a:lstStyle/>
        <a:p>
          <a:endParaRPr lang="en-US"/>
        </a:p>
      </dgm:t>
    </dgm:pt>
    <dgm:pt modelId="{35004C98-9601-4BB9-95BE-9B1232DE3CD2}">
      <dgm:prSet/>
      <dgm:spPr/>
      <dgm:t>
        <a:bodyPr/>
        <a:lstStyle/>
        <a:p>
          <a:r>
            <a:rPr lang="en-US" b="1"/>
            <a:t>Hypothesis 1 (H1)</a:t>
          </a:r>
          <a:r>
            <a:rPr lang="en-US"/>
            <a:t>: Assumption of the test does not hold and is rejected at some level of significance.</a:t>
          </a:r>
        </a:p>
      </dgm:t>
    </dgm:pt>
    <dgm:pt modelId="{29709438-039C-49BE-BD9B-37218B30E4D7}" type="parTrans" cxnId="{45C62B11-5114-4578-B020-D989C371D6CB}">
      <dgm:prSet/>
      <dgm:spPr/>
      <dgm:t>
        <a:bodyPr/>
        <a:lstStyle/>
        <a:p>
          <a:endParaRPr lang="en-US"/>
        </a:p>
      </dgm:t>
    </dgm:pt>
    <dgm:pt modelId="{D70ECC60-C560-4678-9DD7-4BC9A8C9049B}" type="sibTrans" cxnId="{45C62B11-5114-4578-B020-D989C371D6CB}">
      <dgm:prSet/>
      <dgm:spPr/>
      <dgm:t>
        <a:bodyPr/>
        <a:lstStyle/>
        <a:p>
          <a:endParaRPr lang="en-US"/>
        </a:p>
      </dgm:t>
    </dgm:pt>
    <dgm:pt modelId="{AD56359E-0275-4C98-A8E6-C5D722254427}" type="pres">
      <dgm:prSet presAssocID="{0C0EBFF0-C1D3-4636-AA62-41AFE197632C}" presName="root" presStyleCnt="0">
        <dgm:presLayoutVars>
          <dgm:dir/>
          <dgm:resizeHandles val="exact"/>
        </dgm:presLayoutVars>
      </dgm:prSet>
      <dgm:spPr/>
    </dgm:pt>
    <dgm:pt modelId="{9629439E-446D-4B34-A311-7BA593362876}" type="pres">
      <dgm:prSet presAssocID="{0C0EBFF0-C1D3-4636-AA62-41AFE197632C}" presName="container" presStyleCnt="0">
        <dgm:presLayoutVars>
          <dgm:dir/>
          <dgm:resizeHandles val="exact"/>
        </dgm:presLayoutVars>
      </dgm:prSet>
      <dgm:spPr/>
    </dgm:pt>
    <dgm:pt modelId="{5480B3F2-D56A-4255-AE11-3973AB1CD2F1}" type="pres">
      <dgm:prSet presAssocID="{D9F1F648-E348-4A11-B593-76C594C7333F}" presName="compNode" presStyleCnt="0"/>
      <dgm:spPr/>
    </dgm:pt>
    <dgm:pt modelId="{0B6334C3-E711-4242-8E04-53E613C40F72}" type="pres">
      <dgm:prSet presAssocID="{D9F1F648-E348-4A11-B593-76C594C7333F}" presName="iconBgRect" presStyleLbl="bgShp" presStyleIdx="0" presStyleCnt="2"/>
      <dgm:spPr/>
    </dgm:pt>
    <dgm:pt modelId="{FC4720E0-51A3-406B-9E0D-A7044FE6AC1C}" type="pres">
      <dgm:prSet presAssocID="{D9F1F648-E348-4A11-B593-76C594C733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2619DC7-8D49-485A-9795-CF82184071BB}" type="pres">
      <dgm:prSet presAssocID="{D9F1F648-E348-4A11-B593-76C594C7333F}" presName="spaceRect" presStyleCnt="0"/>
      <dgm:spPr/>
    </dgm:pt>
    <dgm:pt modelId="{62C032DA-BAB4-4AA5-B230-3597BA1C97E0}" type="pres">
      <dgm:prSet presAssocID="{D9F1F648-E348-4A11-B593-76C594C7333F}" presName="textRect" presStyleLbl="revTx" presStyleIdx="0" presStyleCnt="2">
        <dgm:presLayoutVars>
          <dgm:chMax val="1"/>
          <dgm:chPref val="1"/>
        </dgm:presLayoutVars>
      </dgm:prSet>
      <dgm:spPr/>
    </dgm:pt>
    <dgm:pt modelId="{B24E13A9-A78B-4FF6-B61E-9A9B52D4DC8E}" type="pres">
      <dgm:prSet presAssocID="{09175CA3-5F0B-4783-BC7A-8BE0E3390827}" presName="sibTrans" presStyleLbl="sibTrans2D1" presStyleIdx="0" presStyleCnt="0"/>
      <dgm:spPr/>
    </dgm:pt>
    <dgm:pt modelId="{09464A67-60D7-4D42-8DC3-D6C1CE1D7E2E}" type="pres">
      <dgm:prSet presAssocID="{35004C98-9601-4BB9-95BE-9B1232DE3CD2}" presName="compNode" presStyleCnt="0"/>
      <dgm:spPr/>
    </dgm:pt>
    <dgm:pt modelId="{E006EDEF-9112-4044-81E6-FF24DDB1C25A}" type="pres">
      <dgm:prSet presAssocID="{35004C98-9601-4BB9-95BE-9B1232DE3CD2}" presName="iconBgRect" presStyleLbl="bgShp" presStyleIdx="1" presStyleCnt="2"/>
      <dgm:spPr/>
    </dgm:pt>
    <dgm:pt modelId="{127EFD57-6A00-426B-9FC0-E17C4DC4F9DB}" type="pres">
      <dgm:prSet presAssocID="{35004C98-9601-4BB9-95BE-9B1232DE3C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E939EED-126D-48BF-9D8B-E95064E59844}" type="pres">
      <dgm:prSet presAssocID="{35004C98-9601-4BB9-95BE-9B1232DE3CD2}" presName="spaceRect" presStyleCnt="0"/>
      <dgm:spPr/>
    </dgm:pt>
    <dgm:pt modelId="{69F34DD0-172B-492D-9383-08C2241B9C0C}" type="pres">
      <dgm:prSet presAssocID="{35004C98-9601-4BB9-95BE-9B1232DE3C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C62B11-5114-4578-B020-D989C371D6CB}" srcId="{0C0EBFF0-C1D3-4636-AA62-41AFE197632C}" destId="{35004C98-9601-4BB9-95BE-9B1232DE3CD2}" srcOrd="1" destOrd="0" parTransId="{29709438-039C-49BE-BD9B-37218B30E4D7}" sibTransId="{D70ECC60-C560-4678-9DD7-4BC9A8C9049B}"/>
    <dgm:cxn modelId="{F2CCFC14-91DE-4FDE-8173-578D99E7C1DE}" type="presOf" srcId="{09175CA3-5F0B-4783-BC7A-8BE0E3390827}" destId="{B24E13A9-A78B-4FF6-B61E-9A9B52D4DC8E}" srcOrd="0" destOrd="0" presId="urn:microsoft.com/office/officeart/2018/2/layout/IconCircleList"/>
    <dgm:cxn modelId="{B7305E21-7440-4967-B265-6D87A1FB6DA2}" srcId="{0C0EBFF0-C1D3-4636-AA62-41AFE197632C}" destId="{D9F1F648-E348-4A11-B593-76C594C7333F}" srcOrd="0" destOrd="0" parTransId="{BE2EFFCE-A615-4D0E-A445-CADC659E04AC}" sibTransId="{09175CA3-5F0B-4783-BC7A-8BE0E3390827}"/>
    <dgm:cxn modelId="{E318A13D-57CA-46FF-BDF2-1ADD676BF4D1}" type="presOf" srcId="{D9F1F648-E348-4A11-B593-76C594C7333F}" destId="{62C032DA-BAB4-4AA5-B230-3597BA1C97E0}" srcOrd="0" destOrd="0" presId="urn:microsoft.com/office/officeart/2018/2/layout/IconCircleList"/>
    <dgm:cxn modelId="{1F8D8166-ABFF-4AB6-A969-385A4FC77795}" type="presOf" srcId="{35004C98-9601-4BB9-95BE-9B1232DE3CD2}" destId="{69F34DD0-172B-492D-9383-08C2241B9C0C}" srcOrd="0" destOrd="0" presId="urn:microsoft.com/office/officeart/2018/2/layout/IconCircleList"/>
    <dgm:cxn modelId="{DBE6C86E-A90B-4D2C-9B34-2D6BED0E5D8A}" type="presOf" srcId="{0C0EBFF0-C1D3-4636-AA62-41AFE197632C}" destId="{AD56359E-0275-4C98-A8E6-C5D722254427}" srcOrd="0" destOrd="0" presId="urn:microsoft.com/office/officeart/2018/2/layout/IconCircleList"/>
    <dgm:cxn modelId="{AAC7C500-32B4-4E72-A725-7060BB8B2E3E}" type="presParOf" srcId="{AD56359E-0275-4C98-A8E6-C5D722254427}" destId="{9629439E-446D-4B34-A311-7BA593362876}" srcOrd="0" destOrd="0" presId="urn:microsoft.com/office/officeart/2018/2/layout/IconCircleList"/>
    <dgm:cxn modelId="{B9FD534C-3B0C-4880-9E18-70CC6DAF27A2}" type="presParOf" srcId="{9629439E-446D-4B34-A311-7BA593362876}" destId="{5480B3F2-D56A-4255-AE11-3973AB1CD2F1}" srcOrd="0" destOrd="0" presId="urn:microsoft.com/office/officeart/2018/2/layout/IconCircleList"/>
    <dgm:cxn modelId="{A6A3C6E5-55AC-4279-9474-CEF245F3B939}" type="presParOf" srcId="{5480B3F2-D56A-4255-AE11-3973AB1CD2F1}" destId="{0B6334C3-E711-4242-8E04-53E613C40F72}" srcOrd="0" destOrd="0" presId="urn:microsoft.com/office/officeart/2018/2/layout/IconCircleList"/>
    <dgm:cxn modelId="{2D87F4D6-0314-4E89-AC78-13FFE4DCF911}" type="presParOf" srcId="{5480B3F2-D56A-4255-AE11-3973AB1CD2F1}" destId="{FC4720E0-51A3-406B-9E0D-A7044FE6AC1C}" srcOrd="1" destOrd="0" presId="urn:microsoft.com/office/officeart/2018/2/layout/IconCircleList"/>
    <dgm:cxn modelId="{62A029EC-8C6A-42FA-AC03-5FC2DC4FCF04}" type="presParOf" srcId="{5480B3F2-D56A-4255-AE11-3973AB1CD2F1}" destId="{A2619DC7-8D49-485A-9795-CF82184071BB}" srcOrd="2" destOrd="0" presId="urn:microsoft.com/office/officeart/2018/2/layout/IconCircleList"/>
    <dgm:cxn modelId="{8C955B73-AFF4-4110-83A8-32278E7E4837}" type="presParOf" srcId="{5480B3F2-D56A-4255-AE11-3973AB1CD2F1}" destId="{62C032DA-BAB4-4AA5-B230-3597BA1C97E0}" srcOrd="3" destOrd="0" presId="urn:microsoft.com/office/officeart/2018/2/layout/IconCircleList"/>
    <dgm:cxn modelId="{6DFCF8F1-C13C-48CA-81D8-C8A42DF0C3D1}" type="presParOf" srcId="{9629439E-446D-4B34-A311-7BA593362876}" destId="{B24E13A9-A78B-4FF6-B61E-9A9B52D4DC8E}" srcOrd="1" destOrd="0" presId="urn:microsoft.com/office/officeart/2018/2/layout/IconCircleList"/>
    <dgm:cxn modelId="{2FD4C9D9-8368-4C4C-953B-3A96E82F4D47}" type="presParOf" srcId="{9629439E-446D-4B34-A311-7BA593362876}" destId="{09464A67-60D7-4D42-8DC3-D6C1CE1D7E2E}" srcOrd="2" destOrd="0" presId="urn:microsoft.com/office/officeart/2018/2/layout/IconCircleList"/>
    <dgm:cxn modelId="{7760C234-DBEA-44FF-AC2B-14ED7AF7C37F}" type="presParOf" srcId="{09464A67-60D7-4D42-8DC3-D6C1CE1D7E2E}" destId="{E006EDEF-9112-4044-81E6-FF24DDB1C25A}" srcOrd="0" destOrd="0" presId="urn:microsoft.com/office/officeart/2018/2/layout/IconCircleList"/>
    <dgm:cxn modelId="{AB3842A4-FF94-4000-9FDD-A799E641515A}" type="presParOf" srcId="{09464A67-60D7-4D42-8DC3-D6C1CE1D7E2E}" destId="{127EFD57-6A00-426B-9FC0-E17C4DC4F9DB}" srcOrd="1" destOrd="0" presId="urn:microsoft.com/office/officeart/2018/2/layout/IconCircleList"/>
    <dgm:cxn modelId="{5DC9E2F0-E0EC-43C1-A762-6DAEC33BA88C}" type="presParOf" srcId="{09464A67-60D7-4D42-8DC3-D6C1CE1D7E2E}" destId="{6E939EED-126D-48BF-9D8B-E95064E59844}" srcOrd="2" destOrd="0" presId="urn:microsoft.com/office/officeart/2018/2/layout/IconCircleList"/>
    <dgm:cxn modelId="{B139CBBD-7A64-4367-A742-5C22A5744783}" type="presParOf" srcId="{09464A67-60D7-4D42-8DC3-D6C1CE1D7E2E}" destId="{69F34DD0-172B-492D-9383-08C2241B9C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334C3-E711-4242-8E04-53E613C40F72}">
      <dsp:nvSpPr>
        <dsp:cNvPr id="0" name=""/>
        <dsp:cNvSpPr/>
      </dsp:nvSpPr>
      <dsp:spPr>
        <a:xfrm>
          <a:off x="212335" y="112036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720E0-51A3-406B-9E0D-A7044FE6AC1C}">
      <dsp:nvSpPr>
        <dsp:cNvPr id="0" name=""/>
        <dsp:cNvSpPr/>
      </dsp:nvSpPr>
      <dsp:spPr>
        <a:xfrm>
          <a:off x="492877" y="140090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032DA-BAB4-4AA5-B230-3597BA1C97E0}">
      <dsp:nvSpPr>
        <dsp:cNvPr id="0" name=""/>
        <dsp:cNvSpPr/>
      </dsp:nvSpPr>
      <dsp:spPr>
        <a:xfrm>
          <a:off x="1834517" y="11203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Hypothesis 0 (H0)</a:t>
          </a:r>
          <a:r>
            <a:rPr lang="en-US" sz="2100" kern="1200" dirty="0"/>
            <a:t>: Assumption of the test holds and is failed to be rejected at some level of significance.</a:t>
          </a:r>
        </a:p>
      </dsp:txBody>
      <dsp:txXfrm>
        <a:off x="1834517" y="1120361"/>
        <a:ext cx="3148942" cy="1335915"/>
      </dsp:txXfrm>
    </dsp:sp>
    <dsp:sp modelId="{E006EDEF-9112-4044-81E6-FF24DDB1C25A}">
      <dsp:nvSpPr>
        <dsp:cNvPr id="0" name=""/>
        <dsp:cNvSpPr/>
      </dsp:nvSpPr>
      <dsp:spPr>
        <a:xfrm>
          <a:off x="5532139" y="112036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FD57-6A00-426B-9FC0-E17C4DC4F9DB}">
      <dsp:nvSpPr>
        <dsp:cNvPr id="0" name=""/>
        <dsp:cNvSpPr/>
      </dsp:nvSpPr>
      <dsp:spPr>
        <a:xfrm>
          <a:off x="5812681" y="140090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4DD0-172B-492D-9383-08C2241B9C0C}">
      <dsp:nvSpPr>
        <dsp:cNvPr id="0" name=""/>
        <dsp:cNvSpPr/>
      </dsp:nvSpPr>
      <dsp:spPr>
        <a:xfrm>
          <a:off x="7154322" y="11203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Hypothesis 1 (H1)</a:t>
          </a:r>
          <a:r>
            <a:rPr lang="en-US" sz="2100" kern="1200"/>
            <a:t>: Assumption of the test does not hold and is rejected at some level of significance.</a:t>
          </a:r>
        </a:p>
      </dsp:txBody>
      <dsp:txXfrm>
        <a:off x="7154322" y="112036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0.33783</cdr:x>
      <cdr:y>0.92161</cdr:y>
    </cdr:from>
    <cdr:to>
      <cdr:x>0.52411</cdr:x>
      <cdr:y>0.95584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FB566DD-FEFE-4A1E-9133-B3B342A8AFEE}"/>
            </a:ext>
          </a:extLst>
        </cdr:cNvPr>
        <cdr:cNvSpPr txBox="1"/>
      </cdr:nvSpPr>
      <cdr:spPr>
        <a:xfrm xmlns:a="http://schemas.openxmlformats.org/drawingml/2006/main">
          <a:off x="2403708" y="5853120"/>
          <a:ext cx="1325461" cy="217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xmas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3DF2-FDD8-42D4-9BE5-589C9A50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080E9-C592-4C87-8BF8-7FDC1D4F1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76A5-078F-4E9C-9F05-D3B783D1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8AD6-CE59-49ED-8404-664DC376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8235-2DBD-476E-A28D-94FDAC78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5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A6A3-6A90-40A2-BD0E-E602DD1B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C3D75-283B-4865-897E-5BA5BE349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BF5C-3353-4869-9357-EB4BAB8F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CFAD-6D79-4B77-9BCA-7760C2A1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051E-87DA-4CCB-B084-7CEE2F80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30BA-564A-4858-BD15-4D023F6C4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A9340-AE02-4A52-B843-55AA7A028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065C-9A47-4079-805B-305DC7CB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9027-14E5-49FD-B5AA-D4D5AFE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BA27-9DB6-484A-9A5E-CAF73417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6DAE-DDFE-4242-B2A3-B4821FEA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DE8B-BDB4-471E-A959-AAA483D6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B06-2E9E-4865-AA15-88D3B7B0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8E1F-255C-4205-8383-2A49C4FC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B1CA-5FDF-4E2B-814C-782197C6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EEB3-B0A0-4E36-8F4C-F94F047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8930-A9DB-4258-9969-15165D588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8E20-6399-4C1F-B998-F1EC530D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C0CB-3F07-4918-8918-695E951C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C2DE-8E41-4F9C-9419-9B03F60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4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2792-F886-408F-87AE-CD3B6383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F71-C4E3-41EF-AB88-C0BBDF8EA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AD677-60E5-44FB-91F3-A7AA68F0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9AF0-B54E-4882-AD87-9AB9C761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97DC3-9E9C-44DE-8989-F5AE921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A2FC-3A0D-40C6-AA9C-03261562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9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C7A3-20AB-4F3F-8544-BB360082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B077-0D19-485F-957F-2374E5DB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6A8CC-8EB5-4C6A-8D7F-9DB8C4EB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D480C-CD2C-4816-8C4B-AEE958688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BA7E7-1E94-451B-8033-A4A34465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3F53C-08C8-4985-ACCD-1A98802B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2DD91-536C-41BA-A734-2BC5AC78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13D35-86A4-4711-B5E9-B5F9E963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7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3488-8694-49A8-8133-F6E38BCA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2C16-FD8F-4B41-8EDA-63EB6DB5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D2FEA-7FCF-4812-9E89-7A888D5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3F769-D18A-4205-8855-3FA873F6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1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9518-3498-46D6-A478-39F6FC7B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F734-417B-47F0-BE92-F1127BE4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7C21E-77CE-4DC7-8F8B-7D17AE34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BDA-554E-441F-B74C-0490F246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0E53-FB74-4E93-9B6C-AB55B584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012F-26E0-45BD-9744-D2D88F22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9F9-6FEC-48DE-9945-885FDB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6D9C-9586-42DA-B780-8A6FC6F5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566AB-25CD-4271-9FD8-63AF7607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A500-6E45-4FF8-B708-0A08FA30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A2AF0-91B7-49AD-A321-A7E49AB7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0C027-DC48-479D-8E7A-E0F768C8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6A081-C164-4067-ABDF-3FB689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DCCFF-9212-406E-AAAE-034AD76E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DD173-7ED1-4B55-9967-619B38B3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30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8EE30-7D4A-4892-8CDB-11B37759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BE7D6-4C8D-4E07-8C67-3F95F65B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00DD-80EA-4D20-98FC-4617F0413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A120-A24F-4E7C-A7C2-C184E06F7856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BC33-8F4F-40D2-9820-9BFE7232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7D4B-140F-494F-A1AC-51D3808D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0EE0-F5FD-4F6E-9956-BC665E239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16874-0B98-4611-AAFB-7AF0BF80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Probability Modelling for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FB513-828A-4BF0-893E-4654D07B3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1108" y="813683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By: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Monisha Mallarapu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1001716598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1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A353-0F10-4692-9543-D189974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116"/>
            <a:ext cx="12192000" cy="132556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Likelihood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82F02-55C4-4A0D-BC78-50B114EDF88C}"/>
              </a:ext>
            </a:extLst>
          </p:cNvPr>
          <p:cNvSpPr txBox="1"/>
          <p:nvPr/>
        </p:nvSpPr>
        <p:spPr>
          <a:xfrm>
            <a:off x="1014413" y="1516815"/>
            <a:ext cx="774382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Minimize function from </a:t>
            </a:r>
            <a:r>
              <a:rPr lang="en-IN" sz="2400" dirty="0" err="1">
                <a:solidFill>
                  <a:schemeClr val="bg1"/>
                </a:solidFill>
              </a:rPr>
              <a:t>Scipy.Optimize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Coefficients which gives min Sum of Squared Residuals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Calculate Log Likelihood using the formula: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A0438-894A-4B46-8079-FB87FA482EBA}"/>
                  </a:ext>
                </a:extLst>
              </p:cNvPr>
              <p:cNvSpPr txBox="1"/>
              <p:nvPr/>
            </p:nvSpPr>
            <p:spPr>
              <a:xfrm>
                <a:off x="1335862" y="3291083"/>
                <a:ext cx="7315200" cy="50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𝑏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r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a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b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r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)+1+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)}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A0438-894A-4B46-8079-FB87FA482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62" y="3291083"/>
                <a:ext cx="7315200" cy="502253"/>
              </a:xfrm>
              <a:prstGeom prst="rect">
                <a:avLst/>
              </a:prstGeom>
              <a:blipFill>
                <a:blip r:embed="rId2"/>
                <a:stretch>
                  <a:fillRect t="-73171" b="-126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AD7F18-0467-4E8D-B191-7CDE7C7773EF}"/>
              </a:ext>
            </a:extLst>
          </p:cNvPr>
          <p:cNvSpPr txBox="1"/>
          <p:nvPr/>
        </p:nvSpPr>
        <p:spPr>
          <a:xfrm>
            <a:off x="1014413" y="3794037"/>
            <a:ext cx="698658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Perform Likelihood Ratio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LRT</a:t>
            </a:r>
            <a:r>
              <a:rPr lang="en-US" sz="2400" dirty="0">
                <a:solidFill>
                  <a:schemeClr val="bg1"/>
                </a:solidFill>
              </a:rPr>
              <a:t> = 2(</a:t>
            </a:r>
            <a:r>
              <a:rPr lang="en-US" sz="2400" dirty="0" err="1">
                <a:solidFill>
                  <a:schemeClr val="bg1"/>
                </a:solidFill>
              </a:rPr>
              <a:t>l</a:t>
            </a:r>
            <a:r>
              <a:rPr lang="en-US" sz="2400" baseline="-25000" dirty="0" err="1">
                <a:solidFill>
                  <a:schemeClr val="bg1"/>
                </a:solidFill>
              </a:rPr>
              <a:t>full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a,b,r</a:t>
            </a:r>
            <a:r>
              <a:rPr lang="en-US" sz="2400" dirty="0">
                <a:solidFill>
                  <a:schemeClr val="bg1"/>
                </a:solidFill>
              </a:rPr>
              <a:t>) – </a:t>
            </a:r>
            <a:r>
              <a:rPr lang="en-US" sz="2400" dirty="0" err="1">
                <a:solidFill>
                  <a:schemeClr val="bg1"/>
                </a:solidFill>
              </a:rPr>
              <a:t>l</a:t>
            </a:r>
            <a:r>
              <a:rPr lang="en-US" sz="2400" baseline="-25000" dirty="0" err="1">
                <a:solidFill>
                  <a:schemeClr val="bg1"/>
                </a:solidFill>
              </a:rPr>
              <a:t>restricted</a:t>
            </a:r>
            <a:r>
              <a:rPr lang="en-US" sz="2400" dirty="0">
                <a:solidFill>
                  <a:schemeClr val="bg1"/>
                </a:solidFill>
              </a:rPr>
              <a:t>(a,b,0))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Calculate P-value for each model with LRT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Reject the </a:t>
            </a:r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baseline="-25000" dirty="0" err="1">
                <a:solidFill>
                  <a:schemeClr val="bg1"/>
                </a:solidFill>
              </a:rPr>
              <a:t>null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if the </a:t>
            </a:r>
            <a:r>
              <a:rPr lang="en-US" sz="2400" b="1" dirty="0">
                <a:solidFill>
                  <a:schemeClr val="bg1"/>
                </a:solidFill>
              </a:rPr>
              <a:t>P &lt; 0.05</a:t>
            </a:r>
          </a:p>
        </p:txBody>
      </p:sp>
    </p:spTree>
    <p:extLst>
      <p:ext uri="{BB962C8B-B14F-4D97-AF65-F5344CB8AC3E}">
        <p14:creationId xmlns:p14="http://schemas.microsoft.com/office/powerpoint/2010/main" val="155196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E0F18-C3EF-4FD6-8975-25FA7121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85DE3E-AA76-445B-A71E-AA77DD143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47641"/>
              </p:ext>
            </p:extLst>
          </p:nvPr>
        </p:nvGraphicFramePr>
        <p:xfrm>
          <a:off x="320040" y="2443163"/>
          <a:ext cx="11496829" cy="422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90">
                  <a:extLst>
                    <a:ext uri="{9D8B030D-6E8A-4147-A177-3AD203B41FA5}">
                      <a16:colId xmlns:a16="http://schemas.microsoft.com/office/drawing/2014/main" val="2599051993"/>
                    </a:ext>
                  </a:extLst>
                </a:gridCol>
                <a:gridCol w="910343">
                  <a:extLst>
                    <a:ext uri="{9D8B030D-6E8A-4147-A177-3AD203B41FA5}">
                      <a16:colId xmlns:a16="http://schemas.microsoft.com/office/drawing/2014/main" val="941887014"/>
                    </a:ext>
                  </a:extLst>
                </a:gridCol>
                <a:gridCol w="910343">
                  <a:extLst>
                    <a:ext uri="{9D8B030D-6E8A-4147-A177-3AD203B41FA5}">
                      <a16:colId xmlns:a16="http://schemas.microsoft.com/office/drawing/2014/main" val="3214415408"/>
                    </a:ext>
                  </a:extLst>
                </a:gridCol>
                <a:gridCol w="809467">
                  <a:extLst>
                    <a:ext uri="{9D8B030D-6E8A-4147-A177-3AD203B41FA5}">
                      <a16:colId xmlns:a16="http://schemas.microsoft.com/office/drawing/2014/main" val="3826049584"/>
                    </a:ext>
                  </a:extLst>
                </a:gridCol>
                <a:gridCol w="809467">
                  <a:extLst>
                    <a:ext uri="{9D8B030D-6E8A-4147-A177-3AD203B41FA5}">
                      <a16:colId xmlns:a16="http://schemas.microsoft.com/office/drawing/2014/main" val="3912964593"/>
                    </a:ext>
                  </a:extLst>
                </a:gridCol>
                <a:gridCol w="910343">
                  <a:extLst>
                    <a:ext uri="{9D8B030D-6E8A-4147-A177-3AD203B41FA5}">
                      <a16:colId xmlns:a16="http://schemas.microsoft.com/office/drawing/2014/main" val="3216178623"/>
                    </a:ext>
                  </a:extLst>
                </a:gridCol>
                <a:gridCol w="809467">
                  <a:extLst>
                    <a:ext uri="{9D8B030D-6E8A-4147-A177-3AD203B41FA5}">
                      <a16:colId xmlns:a16="http://schemas.microsoft.com/office/drawing/2014/main" val="3316688413"/>
                    </a:ext>
                  </a:extLst>
                </a:gridCol>
                <a:gridCol w="910343">
                  <a:extLst>
                    <a:ext uri="{9D8B030D-6E8A-4147-A177-3AD203B41FA5}">
                      <a16:colId xmlns:a16="http://schemas.microsoft.com/office/drawing/2014/main" val="1697010801"/>
                    </a:ext>
                  </a:extLst>
                </a:gridCol>
                <a:gridCol w="910343">
                  <a:extLst>
                    <a:ext uri="{9D8B030D-6E8A-4147-A177-3AD203B41FA5}">
                      <a16:colId xmlns:a16="http://schemas.microsoft.com/office/drawing/2014/main" val="1486933097"/>
                    </a:ext>
                  </a:extLst>
                </a:gridCol>
                <a:gridCol w="910343">
                  <a:extLst>
                    <a:ext uri="{9D8B030D-6E8A-4147-A177-3AD203B41FA5}">
                      <a16:colId xmlns:a16="http://schemas.microsoft.com/office/drawing/2014/main" val="1970397995"/>
                    </a:ext>
                  </a:extLst>
                </a:gridCol>
                <a:gridCol w="974161">
                  <a:extLst>
                    <a:ext uri="{9D8B030D-6E8A-4147-A177-3AD203B41FA5}">
                      <a16:colId xmlns:a16="http://schemas.microsoft.com/office/drawing/2014/main" val="4293057009"/>
                    </a:ext>
                  </a:extLst>
                </a:gridCol>
                <a:gridCol w="809467">
                  <a:extLst>
                    <a:ext uri="{9D8B030D-6E8A-4147-A177-3AD203B41FA5}">
                      <a16:colId xmlns:a16="http://schemas.microsoft.com/office/drawing/2014/main" val="903974269"/>
                    </a:ext>
                  </a:extLst>
                </a:gridCol>
                <a:gridCol w="770352">
                  <a:extLst>
                    <a:ext uri="{9D8B030D-6E8A-4147-A177-3AD203B41FA5}">
                      <a16:colId xmlns:a16="http://schemas.microsoft.com/office/drawing/2014/main" val="244839667"/>
                    </a:ext>
                  </a:extLst>
                </a:gridCol>
              </a:tblGrid>
              <a:tr h="6403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Hypothesis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b6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r1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r2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Log Likelihood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LRT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P-value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ctr"/>
                </a:tc>
                <a:extLst>
                  <a:ext uri="{0D108BD9-81ED-4DB2-BD59-A6C34878D82A}">
                    <a16:rowId xmlns:a16="http://schemas.microsoft.com/office/drawing/2014/main" val="1449917185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Full Model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1.2182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-0.1147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0.00199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0.000308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-3615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329443296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Hb0 = 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0.00323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1.1034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-0.1596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0.000434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0.00199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0.000263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-3672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114.6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2550248723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Hb1 = 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0.00133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1.1034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-0.1597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0.000434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0.000263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-3672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114.62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3778267692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Hb2 = 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158.6595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1040.635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4.5123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0.009201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0.13345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-130.922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0.39759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-3829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428.56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3277512685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Hb3 = 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0.001266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0.002902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1.1783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0.00355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-0.11482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0.000546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0.00199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0.000294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-3616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3.47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0.0625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32807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Hb4 = 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0.001735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0.01199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1.1855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-0.1144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0.000969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0.001775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0.000252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-3693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157.78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4097962169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Hb5 = 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0.39262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4.1303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1.335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-3.54264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0.004717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-0.61315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5.525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0.000364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-3827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424.436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2899334310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Hb6 = 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0.001266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1.177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0.003548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-0.1148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0.00199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-3616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0.0595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52428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Hr1 = 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4.5353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0.1695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10715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-1.066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0.00353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-0.03878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-43.2109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5.0154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-4458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1687.19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2964936514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Hr2 = 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116.322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0.22216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0.22216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9.09137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0.00176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-0.2617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76.3894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-4646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2063.8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52" marR="12352" marT="12352" marB="0" anchor="b"/>
                </a:tc>
                <a:extLst>
                  <a:ext uri="{0D108BD9-81ED-4DB2-BD59-A6C34878D82A}">
                    <a16:rowId xmlns:a16="http://schemas.microsoft.com/office/drawing/2014/main" val="338348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01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2C7BC-C3AF-4D9F-97BC-F924091E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Selected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CB626E0F-F0B0-4E19-81FD-77677822B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06871"/>
            <a:ext cx="11496821" cy="1844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C5229-EAF3-4D6C-BA99-A3CACCE59E58}"/>
              </a:ext>
            </a:extLst>
          </p:cNvPr>
          <p:cNvSpPr txBox="1"/>
          <p:nvPr/>
        </p:nvSpPr>
        <p:spPr>
          <a:xfrm>
            <a:off x="4281487" y="4773397"/>
            <a:ext cx="7188199" cy="1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X1 – Rebate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X2 – </a:t>
            </a:r>
            <a:r>
              <a:rPr lang="en-US" sz="2400" b="1" dirty="0" err="1"/>
              <a:t>Ad.Spent</a:t>
            </a:r>
            <a:endParaRPr lang="en-US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X3 – XMAS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Y – Sales</a:t>
            </a:r>
          </a:p>
        </p:txBody>
      </p:sp>
    </p:spTree>
    <p:extLst>
      <p:ext uri="{BB962C8B-B14F-4D97-AF65-F5344CB8AC3E}">
        <p14:creationId xmlns:p14="http://schemas.microsoft.com/office/powerpoint/2010/main" val="332380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2EAD2-2B53-44D7-877A-3C5EB4BD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53836DD-843D-4467-AA0C-57F61DC6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914400"/>
            <a:ext cx="6486809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7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1ED6C-8169-4CAE-AA5A-965A3E2E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300357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 Analysis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3EDEEB15-701F-4578-B9F9-DD2535B0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D53C-0B82-43F4-BF22-2E4DFF8A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581333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BAF56-5D3D-4656-AC7C-A9862D671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5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913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C2B4-AF44-4238-8EF7-76399119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DA51-7FF2-47C0-8275-CAD7B5A2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334" y="178180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Analyzing Data</a:t>
            </a:r>
          </a:p>
          <a:p>
            <a:pPr algn="r"/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Correlation</a:t>
            </a:r>
          </a:p>
          <a:p>
            <a:pPr algn="r"/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Interactions</a:t>
            </a:r>
          </a:p>
          <a:p>
            <a:pPr algn="r"/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Diminishing Returns</a:t>
            </a:r>
          </a:p>
          <a:p>
            <a:pPr algn="r"/>
            <a:r>
              <a:rPr lang="en-US" dirty="0">
                <a:solidFill>
                  <a:srgbClr val="FFC000"/>
                </a:solidFill>
              </a:rPr>
              <a:t>Full Model</a:t>
            </a:r>
          </a:p>
          <a:p>
            <a:pPr algn="r"/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Hypothesis Testing</a:t>
            </a:r>
          </a:p>
          <a:p>
            <a:pPr algn="r"/>
            <a:r>
              <a:rPr lang="en-US" dirty="0">
                <a:solidFill>
                  <a:srgbClr val="FFC000"/>
                </a:solidFill>
              </a:rPr>
              <a:t>Statistics</a:t>
            </a:r>
          </a:p>
          <a:p>
            <a:pPr algn="r"/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Selected Model</a:t>
            </a:r>
          </a:p>
          <a:p>
            <a:pPr algn="r"/>
            <a:r>
              <a:rPr lang="en-US" dirty="0">
                <a:solidFill>
                  <a:srgbClr val="FFC000"/>
                </a:solidFill>
              </a:rPr>
              <a:t>Predictions</a:t>
            </a:r>
            <a:endParaRPr lang="en-US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dirty="0">
                <a:solidFill>
                  <a:srgbClr val="FFC000"/>
                </a:solidFill>
              </a:rPr>
              <a:t>Further Analysis</a:t>
            </a:r>
            <a:endParaRPr lang="en-US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sz="2000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sz="2000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7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8B37-8138-4176-B4CC-649ECD80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414156"/>
            <a:ext cx="4906281" cy="1325563"/>
          </a:xfrm>
        </p:spPr>
        <p:txBody>
          <a:bodyPr>
            <a:normAutofit/>
          </a:bodyPr>
          <a:lstStyle/>
          <a:p>
            <a:r>
              <a:rPr lang="en-IN" dirty="0"/>
              <a:t>Analysing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85D-DBE3-4B7A-B96F-FACCAE19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32" y="1838158"/>
            <a:ext cx="5006336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Independent Variables:</a:t>
            </a:r>
          </a:p>
          <a:p>
            <a:r>
              <a:rPr lang="en-IN" sz="2000" dirty="0"/>
              <a:t>Rebate</a:t>
            </a:r>
          </a:p>
          <a:p>
            <a:r>
              <a:rPr lang="en-IN" sz="2000" dirty="0"/>
              <a:t>Amount spent on advertisements</a:t>
            </a:r>
          </a:p>
          <a:p>
            <a:r>
              <a:rPr lang="en-IN" sz="2000" dirty="0"/>
              <a:t>Christmas</a:t>
            </a:r>
          </a:p>
          <a:p>
            <a:pPr marL="0" indent="0">
              <a:buNone/>
            </a:pPr>
            <a:r>
              <a:rPr lang="en-IN" sz="2000" b="1" dirty="0"/>
              <a:t>Dependent Variables:</a:t>
            </a:r>
          </a:p>
          <a:p>
            <a:r>
              <a:rPr lang="en-IN" sz="2000" dirty="0"/>
              <a:t>Sales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FA975-FE8E-4032-887D-10395A0B1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8" r="16221" b="-1"/>
          <a:stretch/>
        </p:blipFill>
        <p:spPr>
          <a:xfrm>
            <a:off x="7717085" y="605021"/>
            <a:ext cx="4105275" cy="4266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9760B-D78E-4222-BD57-3223D2EBBA3A}"/>
              </a:ext>
            </a:extLst>
          </p:cNvPr>
          <p:cNvSpPr txBox="1"/>
          <p:nvPr/>
        </p:nvSpPr>
        <p:spPr>
          <a:xfrm>
            <a:off x="7347445" y="1185886"/>
            <a:ext cx="106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xmas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159DA-99C6-4F28-8DB3-3C08618AE2BD}"/>
              </a:ext>
            </a:extLst>
          </p:cNvPr>
          <p:cNvSpPr txBox="1"/>
          <p:nvPr/>
        </p:nvSpPr>
        <p:spPr>
          <a:xfrm>
            <a:off x="11041418" y="3494116"/>
            <a:ext cx="106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xmas = 1</a:t>
            </a:r>
          </a:p>
        </p:txBody>
      </p:sp>
    </p:spTree>
    <p:extLst>
      <p:ext uri="{BB962C8B-B14F-4D97-AF65-F5344CB8AC3E}">
        <p14:creationId xmlns:p14="http://schemas.microsoft.com/office/powerpoint/2010/main" val="289938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15FDE-6130-41AC-9A17-7155FC8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ED7CD1-D19A-4EF6-AA20-5CA1FD49B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252099"/>
              </p:ext>
            </p:extLst>
          </p:nvPr>
        </p:nvGraphicFramePr>
        <p:xfrm>
          <a:off x="4886325" y="321177"/>
          <a:ext cx="7115175" cy="635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24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EE793-DE8A-450A-8D08-3B369426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319806"/>
            <a:ext cx="3657600" cy="24821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variables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FC9355-8BA3-49C8-9D7C-9F8F2EC2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19" y="492573"/>
            <a:ext cx="5864550" cy="5880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7DDAD-B971-4B5B-91C9-36FEDC38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2" y="4517941"/>
            <a:ext cx="4040638" cy="18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C16EC-F1FB-4670-8026-42D4B74B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Interactions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395D995-93CF-429C-8CAE-203DF12E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8477"/>
            <a:ext cx="5455917" cy="375431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C1351A-78A5-4703-84C6-DC8C41C2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7724"/>
            <a:ext cx="5455917" cy="37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6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F7271-4FBD-4B81-BE87-660DB6BF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>
                <a:solidFill>
                  <a:srgbClr val="FFFFFF"/>
                </a:solidFill>
              </a:rPr>
              <a:t>Diminishing Returns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58DFA2B-30BA-42E1-8B54-3D10B613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677334"/>
            <a:ext cx="7177353" cy="56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ED53-C3BB-455F-B5D3-086786A8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Model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0459F0-AE95-41EC-B597-AF88B8E35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14513"/>
            <a:ext cx="8329613" cy="1844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3EEB4-41AF-4B25-BB09-5674557CE22D}"/>
              </a:ext>
            </a:extLst>
          </p:cNvPr>
          <p:cNvSpPr txBox="1"/>
          <p:nvPr/>
        </p:nvSpPr>
        <p:spPr>
          <a:xfrm>
            <a:off x="6638925" y="4230472"/>
            <a:ext cx="7188199" cy="1479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X1 – Rebate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X2 – </a:t>
            </a:r>
            <a:r>
              <a:rPr lang="en-US" sz="2400" b="1" dirty="0" err="1"/>
              <a:t>Ad.Spent</a:t>
            </a:r>
            <a:endParaRPr lang="en-US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X3 – XMAS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Y – Sales</a:t>
            </a:r>
          </a:p>
        </p:txBody>
      </p:sp>
    </p:spTree>
    <p:extLst>
      <p:ext uri="{BB962C8B-B14F-4D97-AF65-F5344CB8AC3E}">
        <p14:creationId xmlns:p14="http://schemas.microsoft.com/office/powerpoint/2010/main" val="366154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98A3-C747-4081-9F71-797F9F3B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 Testing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A46887C-C5F3-4EDC-954E-B1553A9E3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431981"/>
              </p:ext>
            </p:extLst>
          </p:nvPr>
        </p:nvGraphicFramePr>
        <p:xfrm>
          <a:off x="838200" y="1143000"/>
          <a:ext cx="10515600" cy="357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42B2A6-C855-4F26-A540-EBE4B55A204F}"/>
              </a:ext>
            </a:extLst>
          </p:cNvPr>
          <p:cNvSpPr txBox="1"/>
          <p:nvPr/>
        </p:nvSpPr>
        <p:spPr>
          <a:xfrm>
            <a:off x="1966912" y="5003007"/>
            <a:ext cx="8258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Null Hypothesis: b0 = 0</a:t>
            </a:r>
          </a:p>
          <a:p>
            <a:pPr algn="ctr"/>
            <a:r>
              <a:rPr lang="en-IN" sz="2400" dirty="0"/>
              <a:t>Alternate Hypothesis: b0 != 0</a:t>
            </a:r>
          </a:p>
        </p:txBody>
      </p:sp>
    </p:spTree>
    <p:extLst>
      <p:ext uri="{BB962C8B-B14F-4D97-AF65-F5344CB8AC3E}">
        <p14:creationId xmlns:p14="http://schemas.microsoft.com/office/powerpoint/2010/main" val="370473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419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Probability Modelling for Sales Data</vt:lpstr>
      <vt:lpstr>Contents:</vt:lpstr>
      <vt:lpstr>Analysing the Data</vt:lpstr>
      <vt:lpstr>Season Analysis</vt:lpstr>
      <vt:lpstr>Correlation between variables</vt:lpstr>
      <vt:lpstr>Interactions</vt:lpstr>
      <vt:lpstr>Diminishing Returns</vt:lpstr>
      <vt:lpstr>Full Model</vt:lpstr>
      <vt:lpstr>Hypothesis Testing</vt:lpstr>
      <vt:lpstr>Likelihood</vt:lpstr>
      <vt:lpstr>Statistics</vt:lpstr>
      <vt:lpstr>Selected Model</vt:lpstr>
      <vt:lpstr>Predictions</vt:lpstr>
      <vt:lpstr>Further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Modelling for Sales Data</dc:title>
  <dc:creator>Monisha M</dc:creator>
  <cp:lastModifiedBy>Mallarapu, Monisha</cp:lastModifiedBy>
  <cp:revision>7</cp:revision>
  <dcterms:created xsi:type="dcterms:W3CDTF">2019-10-22T04:13:05Z</dcterms:created>
  <dcterms:modified xsi:type="dcterms:W3CDTF">2019-10-22T14:55:31Z</dcterms:modified>
</cp:coreProperties>
</file>