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3"/>
    <p:sldId id="268" r:id="rId4"/>
    <p:sldId id="289" r:id="rId5"/>
    <p:sldId id="285" r:id="rId6"/>
    <p:sldId id="288" r:id="rId7"/>
    <p:sldId id="269" r:id="rId8"/>
    <p:sldId id="291" r:id="rId9"/>
    <p:sldId id="284" r:id="rId10"/>
    <p:sldId id="290" r:id="rId11"/>
    <p:sldId id="275" r:id="rId12"/>
    <p:sldId id="287" r:id="rId13"/>
    <p:sldId id="276" r:id="rId14"/>
    <p:sldId id="292" r:id="rId15"/>
    <p:sldId id="293" r:id="rId16"/>
    <p:sldId id="294" r:id="rId17"/>
    <p:sldId id="297" r:id="rId18"/>
    <p:sldId id="298" r:id="rId19"/>
    <p:sldId id="295" r:id="rId20"/>
    <p:sldId id="296" r:id="rId21"/>
    <p:sldId id="299" r:id="rId22"/>
    <p:sldId id="280" r:id="rId23"/>
    <p:sldId id="281" r:id="rId24"/>
    <p:sldId id="277" r:id="rId25"/>
    <p:sldId id="278" r:id="rId26"/>
    <p:sldId id="282" r:id="rId27"/>
    <p:sldId id="270" r:id="rId28"/>
    <p:sldId id="272" r:id="rId29"/>
    <p:sldId id="286" r:id="rId30"/>
    <p:sldId id="273" r:id="rId31"/>
    <p:sldId id="283" r:id="rId32"/>
    <p:sldId id="27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7" userDrawn="1">
          <p15:clr>
            <a:srgbClr val="A4A3A4"/>
          </p15:clr>
        </p15:guide>
        <p15:guide id="2" pos="38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showGuides="1">
      <p:cViewPr>
        <p:scale>
          <a:sx n="74" d="100"/>
          <a:sy n="74" d="100"/>
        </p:scale>
        <p:origin x="188" y="56"/>
      </p:cViewPr>
      <p:guideLst>
        <p:guide orient="horz" pos="2177"/>
        <p:guide pos="38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20EBB0C4-6273-4C6E-B9BD-2EDC30F1CD52}"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C9CAD897-D46E-4AD2-BD9B-49DD3E640873}"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1432" y="3241616"/>
            <a:ext cx="10373620" cy="864740"/>
          </a:xfrm>
        </p:spPr>
        <p:txBody>
          <a:bodyPr>
            <a:normAutofit fontScale="90000"/>
          </a:bodyPr>
          <a:lstStyle/>
          <a:p>
            <a:pPr algn="ctr"/>
            <a:r>
              <a:rPr lang="en-US" sz="6000" dirty="0">
                <a:solidFill>
                  <a:srgbClr val="AB620D"/>
                </a:solidFill>
                <a:latin typeface="Times New Roman" panose="02020603050405020304"/>
                <a:cs typeface="Calibri Light" panose="020F0302020204030204"/>
                <a:sym typeface="+mn-ea"/>
              </a:rPr>
              <a:t>T</a:t>
            </a:r>
            <a:r>
              <a:rPr lang="en-IN" altLang="en-US" sz="6000" dirty="0" err="1">
                <a:solidFill>
                  <a:srgbClr val="AB620D"/>
                </a:solidFill>
                <a:latin typeface="Times New Roman" panose="02020603050405020304"/>
                <a:cs typeface="Calibri Light" panose="020F0302020204030204"/>
                <a:sym typeface="+mn-ea"/>
              </a:rPr>
              <a:t>askXpert</a:t>
            </a:r>
            <a:r>
              <a:rPr lang="en-IN" altLang="en-US" sz="6000" dirty="0">
                <a:solidFill>
                  <a:srgbClr val="AB620D"/>
                </a:solidFill>
                <a:latin typeface="Times New Roman" panose="02020603050405020304"/>
                <a:cs typeface="Calibri Light" panose="020F0302020204030204"/>
                <a:sym typeface="+mn-ea"/>
              </a:rPr>
              <a:t> - </a:t>
            </a:r>
            <a:r>
              <a:rPr lang="en-US" altLang="en-US" sz="6000" dirty="0">
                <a:solidFill>
                  <a:srgbClr val="AB620D"/>
                </a:solidFill>
                <a:latin typeface="Times New Roman" panose="02020603050405020304"/>
                <a:cs typeface="Calibri Light" panose="020F0302020204030204"/>
              </a:rPr>
              <a:t>A Unified AI-Powered Agent for Smart Emails, Web Extraction, and Data Visualization</a:t>
            </a:r>
            <a:r>
              <a:rPr lang="en-US" sz="6000" dirty="0">
                <a:solidFill>
                  <a:srgbClr val="AB620D"/>
                </a:solidFill>
                <a:latin typeface="Times New Roman" panose="02020603050405020304"/>
                <a:cs typeface="Calibri Light" panose="020F0302020204030204"/>
              </a:rPr>
              <a:t> </a:t>
            </a:r>
            <a:endParaRPr lang="en-US" sz="6000" dirty="0">
              <a:solidFill>
                <a:srgbClr val="AB620D"/>
              </a:solidFill>
              <a:latin typeface="Times New Roman" panose="02020603050405020304"/>
              <a:cs typeface="Calibri Light" panose="020F0302020204030204"/>
            </a:endParaRPr>
          </a:p>
        </p:txBody>
      </p:sp>
      <p:pic>
        <p:nvPicPr>
          <p:cNvPr id="8" name="Picture 9" descr="Text&#10;&#10;Description automatically generated"/>
          <p:cNvPicPr>
            <a:picLocks noChangeAspect="1"/>
          </p:cNvPicPr>
          <p:nvPr/>
        </p:nvPicPr>
        <p:blipFill>
          <a:blip r:embed="rId1"/>
          <a:stretch>
            <a:fillRect/>
          </a:stretch>
        </p:blipFill>
        <p:spPr>
          <a:xfrm>
            <a:off x="335930" y="188293"/>
            <a:ext cx="2933700" cy="917290"/>
          </a:xfrm>
          <a:prstGeom prst="rect">
            <a:avLst/>
          </a:prstGeom>
        </p:spPr>
      </p:pic>
      <p:pic>
        <p:nvPicPr>
          <p:cNvPr id="10" name="Picture 11" descr="Logo, company name&#10;&#10;Description automatically generated"/>
          <p:cNvPicPr>
            <a:picLocks noChangeAspect="1"/>
          </p:cNvPicPr>
          <p:nvPr/>
        </p:nvPicPr>
        <p:blipFill>
          <a:blip r:embed="rId2"/>
          <a:stretch>
            <a:fillRect/>
          </a:stretch>
        </p:blipFill>
        <p:spPr>
          <a:xfrm>
            <a:off x="9737090" y="100330"/>
            <a:ext cx="1852930" cy="942340"/>
          </a:xfrm>
          <a:prstGeom prst="rect">
            <a:avLst/>
          </a:prstGeom>
        </p:spPr>
      </p:pic>
      <p:sp>
        <p:nvSpPr>
          <p:cNvPr id="16" name="Title 1"/>
          <p:cNvSpPr txBox="1"/>
          <p:nvPr/>
        </p:nvSpPr>
        <p:spPr>
          <a:xfrm>
            <a:off x="3540760" y="4599940"/>
            <a:ext cx="7924165" cy="7042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IN" altLang="en-US" sz="2400" dirty="0">
                <a:latin typeface="Times New Roman" panose="02020603050405020304" charset="0"/>
                <a:cs typeface="Times New Roman" panose="02020603050405020304" charset="0"/>
              </a:rPr>
              <a:t>             </a:t>
            </a:r>
            <a:endParaRPr lang="en-US" sz="2400" dirty="0">
              <a:latin typeface="Times New Roman" panose="02020603050405020304" charset="0"/>
              <a:cs typeface="Times New Roman" panose="02020603050405020304" charset="0"/>
            </a:endParaRPr>
          </a:p>
        </p:txBody>
      </p:sp>
      <p:sp>
        <p:nvSpPr>
          <p:cNvPr id="4" name="Title 1"/>
          <p:cNvSpPr txBox="1"/>
          <p:nvPr/>
        </p:nvSpPr>
        <p:spPr>
          <a:xfrm>
            <a:off x="1091432" y="879757"/>
            <a:ext cx="9919846" cy="451651"/>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4000" dirty="0">
              <a:solidFill>
                <a:schemeClr val="tx1"/>
              </a:solidFill>
              <a:latin typeface="Times New Roman" panose="02020603050405020304"/>
              <a:cs typeface="Calibri Light" panose="020F0302020204030204"/>
            </a:endParaRPr>
          </a:p>
        </p:txBody>
      </p:sp>
      <p:sp>
        <p:nvSpPr>
          <p:cNvPr id="5" name="Title 1"/>
          <p:cNvSpPr txBox="1"/>
          <p:nvPr/>
        </p:nvSpPr>
        <p:spPr>
          <a:xfrm>
            <a:off x="1131652" y="1460543"/>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2800" dirty="0">
              <a:solidFill>
                <a:schemeClr val="tx1"/>
              </a:solidFill>
              <a:latin typeface="Times New Roman" panose="02020603050405020304"/>
              <a:cs typeface="Calibri Light" panose="020F0302020204030204"/>
            </a:endParaRPr>
          </a:p>
        </p:txBody>
      </p:sp>
      <p:sp>
        <p:nvSpPr>
          <p:cNvPr id="9" name="Title 1"/>
          <p:cNvSpPr txBox="1"/>
          <p:nvPr/>
        </p:nvSpPr>
        <p:spPr>
          <a:xfrm>
            <a:off x="1314037" y="3912419"/>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2800" dirty="0">
              <a:solidFill>
                <a:srgbClr val="AB620D"/>
              </a:solidFill>
              <a:latin typeface="Times New Roman" panose="02020603050405020304"/>
              <a:cs typeface="Calibri Light" panose="020F0302020204030204"/>
            </a:endParaRPr>
          </a:p>
        </p:txBody>
      </p:sp>
      <p:sp>
        <p:nvSpPr>
          <p:cNvPr id="3" name="TextBox 2"/>
          <p:cNvSpPr txBox="1"/>
          <p:nvPr/>
        </p:nvSpPr>
        <p:spPr>
          <a:xfrm>
            <a:off x="673100" y="4893945"/>
            <a:ext cx="4992370" cy="1285240"/>
          </a:xfrm>
          <a:prstGeom prst="rect">
            <a:avLst/>
          </a:prstGeom>
          <a:noFill/>
        </p:spPr>
        <p:txBody>
          <a:bodyPr wrap="square" rtlCol="0">
            <a:noAutofit/>
          </a:bodyPr>
          <a:lstStyle/>
          <a:p>
            <a:pPr algn="just"/>
            <a:r>
              <a:rPr lang="en-US" dirty="0">
                <a:latin typeface="Times New Roman" panose="02020603050405020304"/>
                <a:cs typeface="Calibri Light" panose="020F0302020204030204"/>
                <a:sym typeface="+mn-ea"/>
              </a:rPr>
              <a:t>Team Member 1:</a:t>
            </a:r>
            <a:r>
              <a:rPr lang="en-IN" altLang="en-US" dirty="0" err="1">
                <a:latin typeface="Times New Roman" panose="02020603050405020304"/>
                <a:cs typeface="Calibri Light" panose="020F0302020204030204"/>
                <a:sym typeface="+mn-ea"/>
              </a:rPr>
              <a:t>Harsavardhini</a:t>
            </a:r>
            <a:r>
              <a:rPr lang="en-IN" altLang="en-US" dirty="0">
                <a:latin typeface="Times New Roman" panose="02020603050405020304"/>
                <a:cs typeface="Calibri Light" panose="020F0302020204030204"/>
                <a:sym typeface="+mn-ea"/>
              </a:rPr>
              <a:t> R (221801016)</a:t>
            </a:r>
            <a:endParaRPr lang="en-IN" altLang="en-US" dirty="0">
              <a:latin typeface="Times New Roman" panose="02020603050405020304"/>
              <a:cs typeface="Calibri Light" panose="020F0302020204030204"/>
              <a:sym typeface="+mn-ea"/>
            </a:endParaRPr>
          </a:p>
          <a:p>
            <a:pPr algn="just"/>
            <a:r>
              <a:rPr lang="en-US" dirty="0">
                <a:latin typeface="Times New Roman" panose="02020603050405020304"/>
                <a:cs typeface="Calibri Light" panose="020F0302020204030204"/>
                <a:sym typeface="+mn-ea"/>
              </a:rPr>
              <a:t>Team Member </a:t>
            </a:r>
            <a:r>
              <a:rPr lang="en-IN" altLang="en-US" dirty="0">
                <a:latin typeface="Times New Roman" panose="02020603050405020304"/>
                <a:cs typeface="Calibri Light" panose="020F0302020204030204"/>
                <a:sym typeface="+mn-ea"/>
              </a:rPr>
              <a:t>2</a:t>
            </a:r>
            <a:r>
              <a:rPr lang="en-US" dirty="0">
                <a:latin typeface="Times New Roman" panose="02020603050405020304"/>
                <a:cs typeface="Calibri Light" panose="020F0302020204030204"/>
                <a:sym typeface="+mn-ea"/>
              </a:rPr>
              <a:t>:</a:t>
            </a:r>
            <a:r>
              <a:rPr lang="en-IN" altLang="en-US" dirty="0">
                <a:latin typeface="Times New Roman" panose="02020603050405020304"/>
                <a:cs typeface="Calibri Light" panose="020F0302020204030204"/>
                <a:sym typeface="+mn-ea"/>
              </a:rPr>
              <a:t>Kaviya S (221801024)</a:t>
            </a:r>
            <a:endParaRPr lang="en-IN" altLang="en-US" dirty="0">
              <a:latin typeface="Times New Roman" panose="02020603050405020304"/>
              <a:cs typeface="Calibri Light" panose="020F0302020204030204"/>
              <a:sym typeface="+mn-ea"/>
            </a:endParaRPr>
          </a:p>
          <a:p>
            <a:pPr algn="just"/>
            <a:r>
              <a:rPr lang="en-US" dirty="0">
                <a:latin typeface="Times New Roman" panose="02020603050405020304"/>
                <a:cs typeface="Calibri Light" panose="020F0302020204030204"/>
                <a:sym typeface="+mn-ea"/>
              </a:rPr>
              <a:t>Team Member </a:t>
            </a:r>
            <a:r>
              <a:rPr lang="en-IN" altLang="en-US" dirty="0">
                <a:latin typeface="Times New Roman" panose="02020603050405020304"/>
                <a:cs typeface="Calibri Light" panose="020F0302020204030204"/>
                <a:sym typeface="+mn-ea"/>
              </a:rPr>
              <a:t>3</a:t>
            </a:r>
            <a:r>
              <a:rPr lang="en-US" dirty="0">
                <a:latin typeface="Times New Roman" panose="02020603050405020304"/>
                <a:cs typeface="Calibri Light" panose="020F0302020204030204"/>
                <a:sym typeface="+mn-ea"/>
              </a:rPr>
              <a:t>:</a:t>
            </a:r>
            <a:r>
              <a:rPr lang="en-IN" altLang="en-US" dirty="0">
                <a:latin typeface="Times New Roman" panose="02020603050405020304"/>
                <a:cs typeface="Calibri Light" panose="020F0302020204030204"/>
                <a:sym typeface="+mn-ea"/>
              </a:rPr>
              <a:t>Monisha  M (221801034)</a:t>
            </a:r>
            <a:endParaRPr lang="en-US" dirty="0">
              <a:latin typeface="Times New Roman" panose="02020603050405020304"/>
              <a:cs typeface="Calibri Light" panose="020F0302020204030204"/>
              <a:sym typeface="+mn-ea"/>
            </a:endParaRPr>
          </a:p>
          <a:p>
            <a:pPr algn="ctr"/>
            <a:r>
              <a:rPr lang="en-IN" altLang="en-US" dirty="0">
                <a:latin typeface="Times New Roman" panose="02020603050405020304"/>
                <a:cs typeface="Calibri Light" panose="020F0302020204030204"/>
                <a:sym typeface="+mn-ea"/>
              </a:rPr>
              <a:t>              </a:t>
            </a:r>
            <a:endParaRPr lang="en-US" dirty="0">
              <a:latin typeface="Times New Roman" panose="02020603050405020304"/>
              <a:cs typeface="Calibri Light" panose="020F0302020204030204"/>
            </a:endParaRPr>
          </a:p>
          <a:p>
            <a:endParaRPr lang="en-IN" dirty="0"/>
          </a:p>
        </p:txBody>
      </p:sp>
      <p:sp>
        <p:nvSpPr>
          <p:cNvPr id="11" name="TextBox 10"/>
          <p:cNvSpPr txBox="1"/>
          <p:nvPr/>
        </p:nvSpPr>
        <p:spPr>
          <a:xfrm>
            <a:off x="7814945" y="5051425"/>
            <a:ext cx="3418840" cy="572135"/>
          </a:xfrm>
          <a:prstGeom prst="rect">
            <a:avLst/>
          </a:prstGeom>
          <a:noFill/>
        </p:spPr>
        <p:txBody>
          <a:bodyPr wrap="square" rtlCol="0">
            <a:noAutofit/>
          </a:bodyPr>
          <a:lstStyle/>
          <a:p>
            <a:r>
              <a:rPr lang="en-US" sz="1800" dirty="0">
                <a:latin typeface="Times New Roman" panose="02020603050405020304"/>
                <a:cs typeface="Calibri Light" panose="020F0302020204030204"/>
              </a:rPr>
              <a:t>MENTOR :</a:t>
            </a:r>
            <a:r>
              <a:rPr lang="en-IN" altLang="en-US" sz="1800" dirty="0">
                <a:latin typeface="Times New Roman" panose="02020603050405020304"/>
                <a:cs typeface="Calibri Light" panose="020F0302020204030204"/>
              </a:rPr>
              <a:t> Dr.S.Suresh Kumar</a:t>
            </a:r>
            <a:endParaRPr lang="en-US" sz="1800" dirty="0">
              <a:cs typeface="Calibri Light" panose="020F0302020204030204"/>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TECHNOLOGY USED</a:t>
            </a:r>
            <a:endParaRPr lang="en-US" dirty="0"/>
          </a:p>
        </p:txBody>
      </p:sp>
      <p:sp>
        <p:nvSpPr>
          <p:cNvPr id="3" name="Text Box 2"/>
          <p:cNvSpPr txBox="1"/>
          <p:nvPr/>
        </p:nvSpPr>
        <p:spPr>
          <a:xfrm>
            <a:off x="455295" y="993775"/>
            <a:ext cx="11236325" cy="5042535"/>
          </a:xfrm>
          <a:prstGeom prst="rect">
            <a:avLst/>
          </a:prstGeom>
          <a:noFill/>
        </p:spPr>
        <p:txBody>
          <a:bodyPr wrap="square" rtlCol="0">
            <a:noAutofit/>
          </a:bodyPr>
          <a:lstStyle/>
          <a:p>
            <a:pPr algn="just">
              <a:lnSpc>
                <a:spcPct val="150000"/>
              </a:lnSpc>
            </a:pPr>
            <a:r>
              <a:rPr lang="en-US" altLang="en-US" sz="2400" b="1">
                <a:latin typeface="Times New Roman" panose="02020603050405020304" charset="0"/>
                <a:cs typeface="Times New Roman" panose="02020603050405020304" charset="0"/>
              </a:rPr>
              <a:t>React.js </a:t>
            </a:r>
            <a:r>
              <a:rPr lang="en-US" altLang="en-US" sz="2400">
                <a:latin typeface="Times New Roman" panose="02020603050405020304" charset="0"/>
                <a:cs typeface="Times New Roman" panose="02020603050405020304" charset="0"/>
              </a:rPr>
              <a:t>– Used to build a dynamic and responsive frontend interface.</a:t>
            </a:r>
            <a:endParaRPr lang="en-US" altLang="en-US" sz="2400">
              <a:latin typeface="Times New Roman" panose="02020603050405020304" charset="0"/>
              <a:cs typeface="Times New Roman" panose="02020603050405020304" charset="0"/>
            </a:endParaRPr>
          </a:p>
          <a:p>
            <a:pPr algn="just">
              <a:lnSpc>
                <a:spcPct val="150000"/>
              </a:lnSpc>
            </a:pPr>
            <a:r>
              <a:rPr lang="en-US" altLang="en-US" sz="2400" b="1">
                <a:latin typeface="Times New Roman" panose="02020603050405020304" charset="0"/>
                <a:cs typeface="Times New Roman" panose="02020603050405020304" charset="0"/>
              </a:rPr>
              <a:t>Node.js &amp; Express.js </a:t>
            </a:r>
            <a:r>
              <a:rPr lang="en-US" altLang="en-US" sz="2400">
                <a:latin typeface="Times New Roman" panose="02020603050405020304" charset="0"/>
                <a:cs typeface="Times New Roman" panose="02020603050405020304" charset="0"/>
              </a:rPr>
              <a:t>– Handle backend logic, routing, and API integrations.</a:t>
            </a:r>
            <a:endParaRPr lang="en-US" altLang="en-US" sz="2400">
              <a:latin typeface="Times New Roman" panose="02020603050405020304" charset="0"/>
              <a:cs typeface="Times New Roman" panose="02020603050405020304" charset="0"/>
            </a:endParaRPr>
          </a:p>
          <a:p>
            <a:pPr algn="just">
              <a:lnSpc>
                <a:spcPct val="150000"/>
              </a:lnSpc>
            </a:pPr>
            <a:r>
              <a:rPr lang="en-US" altLang="en-US" sz="2400" b="1">
                <a:latin typeface="Times New Roman" panose="02020603050405020304" charset="0"/>
                <a:cs typeface="Times New Roman" panose="02020603050405020304" charset="0"/>
              </a:rPr>
              <a:t>MongoDB</a:t>
            </a:r>
            <a:r>
              <a:rPr lang="en-US" altLang="en-US" sz="2400">
                <a:latin typeface="Times New Roman" panose="02020603050405020304" charset="0"/>
                <a:cs typeface="Times New Roman" panose="02020603050405020304" charset="0"/>
              </a:rPr>
              <a:t> – Stores user data, email history, and task configurations.</a:t>
            </a:r>
            <a:endParaRPr lang="en-US" altLang="en-US" sz="2400">
              <a:latin typeface="Times New Roman" panose="02020603050405020304" charset="0"/>
              <a:cs typeface="Times New Roman" panose="02020603050405020304" charset="0"/>
            </a:endParaRPr>
          </a:p>
          <a:p>
            <a:pPr algn="just">
              <a:lnSpc>
                <a:spcPct val="150000"/>
              </a:lnSpc>
            </a:pPr>
            <a:r>
              <a:rPr lang="en-US" altLang="en-US" sz="2400" b="1">
                <a:latin typeface="Times New Roman" panose="02020603050405020304" charset="0"/>
                <a:cs typeface="Times New Roman" panose="02020603050405020304" charset="0"/>
              </a:rPr>
              <a:t>Mistral 7B Instruct </a:t>
            </a:r>
            <a:r>
              <a:rPr lang="en-US" altLang="en-US" sz="2400">
                <a:latin typeface="Times New Roman" panose="02020603050405020304" charset="0"/>
                <a:cs typeface="Times New Roman" panose="02020603050405020304" charset="0"/>
              </a:rPr>
              <a:t>– Powers AI-generated email content through natural language prompts.</a:t>
            </a:r>
            <a:endParaRPr lang="en-US" altLang="en-US" sz="2400">
              <a:latin typeface="Times New Roman" panose="02020603050405020304" charset="0"/>
              <a:cs typeface="Times New Roman" panose="02020603050405020304" charset="0"/>
            </a:endParaRPr>
          </a:p>
          <a:p>
            <a:pPr algn="just">
              <a:lnSpc>
                <a:spcPct val="150000"/>
              </a:lnSpc>
            </a:pPr>
            <a:r>
              <a:rPr lang="en-US" altLang="en-US" sz="2400" b="1">
                <a:latin typeface="Times New Roman" panose="02020603050405020304" charset="0"/>
                <a:cs typeface="Times New Roman" panose="02020603050405020304" charset="0"/>
              </a:rPr>
              <a:t>SMTP &amp; Nodemailer</a:t>
            </a:r>
            <a:r>
              <a:rPr lang="en-US" altLang="en-US" sz="2400">
                <a:latin typeface="Times New Roman" panose="02020603050405020304" charset="0"/>
                <a:cs typeface="Times New Roman" panose="02020603050405020304" charset="0"/>
              </a:rPr>
              <a:t> – Enable secure email sending across major providers.</a:t>
            </a:r>
            <a:endParaRPr lang="en-US" altLang="en-US" sz="2400">
              <a:latin typeface="Times New Roman" panose="02020603050405020304" charset="0"/>
              <a:cs typeface="Times New Roman" panose="02020603050405020304" charset="0"/>
            </a:endParaRPr>
          </a:p>
          <a:p>
            <a:pPr algn="just">
              <a:lnSpc>
                <a:spcPct val="150000"/>
              </a:lnSpc>
            </a:pPr>
            <a:r>
              <a:rPr lang="en-US" altLang="en-US" sz="2400" b="1">
                <a:latin typeface="Times New Roman" panose="02020603050405020304" charset="0"/>
                <a:cs typeface="Times New Roman" panose="02020603050405020304" charset="0"/>
              </a:rPr>
              <a:t>Axios &amp; Cheerio</a:t>
            </a:r>
            <a:r>
              <a:rPr lang="en-US" altLang="en-US" sz="2400">
                <a:latin typeface="Times New Roman" panose="02020603050405020304" charset="0"/>
                <a:cs typeface="Times New Roman" panose="02020603050405020304" charset="0"/>
              </a:rPr>
              <a:t> – Perform web scraping to extract hyperlinks from web pages.</a:t>
            </a:r>
            <a:endParaRPr lang="en-US" altLang="en-US" sz="2400">
              <a:latin typeface="Times New Roman" panose="02020603050405020304" charset="0"/>
              <a:cs typeface="Times New Roman" panose="02020603050405020304" charset="0"/>
            </a:endParaRPr>
          </a:p>
          <a:p>
            <a:pPr algn="just">
              <a:lnSpc>
                <a:spcPct val="150000"/>
              </a:lnSpc>
            </a:pPr>
            <a:r>
              <a:rPr lang="en-US" altLang="en-US" sz="2400" b="1">
                <a:latin typeface="Times New Roman" panose="02020603050405020304" charset="0"/>
                <a:cs typeface="Times New Roman" panose="02020603050405020304" charset="0"/>
              </a:rPr>
              <a:t>ml-stat &amp; ChartJSNodeCanvas</a:t>
            </a:r>
            <a:r>
              <a:rPr lang="en-US" altLang="en-US" sz="2400">
                <a:latin typeface="Times New Roman" panose="02020603050405020304" charset="0"/>
                <a:cs typeface="Times New Roman" panose="02020603050405020304" charset="0"/>
              </a:rPr>
              <a:t>– Clean CSV data and generate visual insights through charts.</a:t>
            </a:r>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483553"/>
            <a:ext cx="10058400" cy="563562"/>
          </a:xfrm>
        </p:spPr>
        <p:txBody>
          <a:bodyPr>
            <a:normAutofit fontScale="90000"/>
          </a:bodyPr>
          <a:lstStyle/>
          <a:p>
            <a:pPr algn="ctr"/>
            <a:r>
              <a:rPr lang="en-US" sz="3500" b="1" dirty="0">
                <a:latin typeface="Times New Roman" panose="02020603050405020304"/>
                <a:cs typeface="Times New Roman" panose="02020603050405020304"/>
              </a:rPr>
              <a:t>LIST OF MODULES</a:t>
            </a:r>
            <a:endParaRPr lang="en-US" dirty="0"/>
          </a:p>
        </p:txBody>
      </p:sp>
      <p:sp>
        <p:nvSpPr>
          <p:cNvPr id="3" name="Text Box 2"/>
          <p:cNvSpPr txBox="1"/>
          <p:nvPr/>
        </p:nvSpPr>
        <p:spPr>
          <a:xfrm>
            <a:off x="768350" y="1477645"/>
            <a:ext cx="10568305" cy="3902710"/>
          </a:xfrm>
          <a:prstGeom prst="rect">
            <a:avLst/>
          </a:prstGeom>
          <a:noFill/>
        </p:spPr>
        <p:txBody>
          <a:bodyPr wrap="square" rtlCol="0">
            <a:noAutofit/>
          </a:bodyPr>
          <a:lstStyle/>
          <a:p>
            <a:pPr marL="342900" indent="-342900" algn="just">
              <a:lnSpc>
                <a:spcPct val="150000"/>
              </a:lnSpc>
              <a:buFont typeface="Arial" panose="020B0604020202020204" pitchFamily="34" charset="0"/>
              <a:buChar char="•"/>
            </a:pPr>
            <a:r>
              <a:rPr lang="en-US" altLang="en-US" sz="2400">
                <a:latin typeface="Times New Roman" panose="02020603050405020304" charset="0"/>
                <a:cs typeface="Times New Roman" panose="02020603050405020304" charset="0"/>
              </a:rPr>
              <a:t>Email Generation Module</a:t>
            </a:r>
            <a:endParaRPr lang="en-US" altLang="en-US" sz="2400">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r>
              <a:rPr lang="en-US" altLang="en-US" sz="2400">
                <a:latin typeface="Times New Roman" panose="02020603050405020304" charset="0"/>
                <a:cs typeface="Times New Roman" panose="02020603050405020304" charset="0"/>
              </a:rPr>
              <a:t>Web Scraping Module</a:t>
            </a:r>
            <a:endParaRPr lang="en-US" altLang="en-US" sz="2400">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r>
              <a:rPr lang="en-US" altLang="en-US" sz="2400">
                <a:latin typeface="Times New Roman" panose="02020603050405020304" charset="0"/>
                <a:cs typeface="Times New Roman" panose="02020603050405020304" charset="0"/>
              </a:rPr>
              <a:t>Data Cleaning &amp; Analyzing Module</a:t>
            </a:r>
            <a:endParaRPr lang="en-US" altLang="en-US" sz="2400">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endParaRPr lang="en-US" altLang="en-US" sz="2400">
              <a:latin typeface="Times New Roman" panose="02020603050405020304" charset="0"/>
              <a:cs typeface="Times New Roman" panose="02020603050405020304" charset="0"/>
            </a:endParaRPr>
          </a:p>
          <a:p>
            <a:pPr algn="just">
              <a:lnSpc>
                <a:spcPct val="150000"/>
              </a:lnSpc>
            </a:pPr>
            <a:endParaRPr lang="en-US" altLang="en-US" sz="2400">
              <a:latin typeface="Times New Roman" panose="02020603050405020304" charset="0"/>
              <a:cs typeface="Times New Roman" panose="02020603050405020304" charset="0"/>
            </a:endParaRPr>
          </a:p>
          <a:p>
            <a:pPr algn="just">
              <a:lnSpc>
                <a:spcPct val="150000"/>
              </a:lnSpc>
            </a:pPr>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SOLUTION</a:t>
            </a:r>
            <a:endParaRPr lang="en-US" dirty="0"/>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9" name="Picture 2"/>
          <p:cNvPicPr>
            <a:picLocks noChangeAspect="1"/>
          </p:cNvPicPr>
          <p:nvPr/>
        </p:nvPicPr>
        <p:blipFill>
          <a:blip r:embed="rId1"/>
          <a:stretch>
            <a:fillRect/>
          </a:stretch>
        </p:blipFill>
        <p:spPr>
          <a:xfrm>
            <a:off x="777875" y="1065530"/>
            <a:ext cx="10568940" cy="47948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MODULE 1: </a:t>
            </a:r>
            <a:r>
              <a:rPr lang="en-US" altLang="en-US" sz="3600" b="1">
                <a:latin typeface="Times New Roman" panose="02020603050405020304" charset="0"/>
                <a:cs typeface="Times New Roman" panose="02020603050405020304" charset="0"/>
                <a:sym typeface="+mn-ea"/>
              </a:rPr>
              <a:t>Email Generation Module</a:t>
            </a:r>
            <a:endParaRPr lang="en-US" altLang="en-US" sz="3600" b="1" dirty="0">
              <a:latin typeface="Times New Roman" panose="02020603050405020304" charset="0"/>
              <a:cs typeface="Times New Roman" panose="02020603050405020304" charset="0"/>
              <a:sym typeface="+mn-ea"/>
            </a:endParaRPr>
          </a:p>
        </p:txBody>
      </p:sp>
      <p:sp>
        <p:nvSpPr>
          <p:cNvPr id="3" name="Text Box 2"/>
          <p:cNvSpPr txBox="1"/>
          <p:nvPr/>
        </p:nvSpPr>
        <p:spPr>
          <a:xfrm>
            <a:off x="611505" y="711200"/>
            <a:ext cx="10818495" cy="5588000"/>
          </a:xfrm>
          <a:prstGeom prst="rect">
            <a:avLst/>
          </a:prstGeom>
          <a:noFill/>
        </p:spPr>
        <p:txBody>
          <a:bodyPr wrap="square" rtlCol="0">
            <a:noAutofit/>
          </a:bodyPr>
          <a:lstStyle/>
          <a:p>
            <a:pPr algn="just">
              <a:lnSpc>
                <a:spcPct val="150000"/>
              </a:lnSpc>
            </a:pPr>
            <a:r>
              <a:rPr lang="en-US" altLang="en-US" sz="2200" b="1">
                <a:latin typeface="Times New Roman" panose="02020603050405020304" charset="0"/>
                <a:cs typeface="Times New Roman" panose="02020603050405020304" charset="0"/>
              </a:rPr>
              <a:t>Purpose: </a:t>
            </a:r>
            <a:r>
              <a:rPr lang="en-US" altLang="en-US" sz="2200">
                <a:latin typeface="Times New Roman" panose="02020603050405020304" charset="0"/>
                <a:cs typeface="Times New Roman" panose="02020603050405020304" charset="0"/>
              </a:rPr>
              <a:t>To simplify the process of composing professional emails.</a:t>
            </a:r>
            <a:endParaRPr lang="en-US" altLang="en-US" sz="2200">
              <a:latin typeface="Times New Roman" panose="02020603050405020304" charset="0"/>
              <a:cs typeface="Times New Roman" panose="02020603050405020304" charset="0"/>
            </a:endParaRPr>
          </a:p>
          <a:p>
            <a:pPr algn="just">
              <a:lnSpc>
                <a:spcPct val="150000"/>
              </a:lnSpc>
            </a:pPr>
            <a:r>
              <a:rPr lang="en-US" altLang="en-US" sz="2200" b="1">
                <a:latin typeface="Times New Roman" panose="02020603050405020304" charset="0"/>
                <a:cs typeface="Times New Roman" panose="02020603050405020304" charset="0"/>
              </a:rPr>
              <a:t>Key Features:</a:t>
            </a:r>
            <a:endParaRPr lang="en-US" altLang="en-US" sz="2200" b="1">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r>
              <a:rPr lang="en-US" altLang="en-US" sz="2200">
                <a:latin typeface="Times New Roman" panose="02020603050405020304" charset="0"/>
                <a:cs typeface="Times New Roman" panose="02020603050405020304" charset="0"/>
              </a:rPr>
              <a:t>Allows users to enter prompts directly or use extracted text from uploaded images as input.</a:t>
            </a:r>
            <a:endParaRPr lang="en-US" altLang="en-US" sz="2200">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r>
              <a:rPr lang="en-US" altLang="en-US" sz="2200">
                <a:latin typeface="Times New Roman" panose="02020603050405020304" charset="0"/>
                <a:cs typeface="Times New Roman" panose="02020603050405020304" charset="0"/>
              </a:rPr>
              <a:t>Uses Mistral 7B AI model for email generation and editable email drafts.</a:t>
            </a:r>
            <a:endParaRPr lang="en-US" altLang="en-US" sz="2200">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r>
              <a:rPr lang="en-US" altLang="en-US" sz="2200">
                <a:latin typeface="Times New Roman" panose="02020603050405020304" charset="0"/>
                <a:cs typeface="Times New Roman" panose="02020603050405020304" charset="0"/>
              </a:rPr>
              <a:t>Supports to send the email from the platform itself with the attachments.</a:t>
            </a:r>
            <a:endParaRPr lang="en-US" altLang="en-US" sz="2200">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r>
              <a:rPr lang="en-US" altLang="en-US" sz="2200">
                <a:latin typeface="Times New Roman" panose="02020603050405020304" charset="0"/>
                <a:cs typeface="Times New Roman" panose="02020603050405020304" charset="0"/>
              </a:rPr>
              <a:t>Sending supports for all email formats like Gmail,Yahoo,Outlook etc.</a:t>
            </a:r>
            <a:endParaRPr lang="en-US" altLang="en-US" sz="2200">
              <a:latin typeface="Times New Roman" panose="02020603050405020304" charset="0"/>
              <a:cs typeface="Times New Roman" panose="02020603050405020304" charset="0"/>
            </a:endParaRPr>
          </a:p>
          <a:p>
            <a:pPr algn="just">
              <a:lnSpc>
                <a:spcPct val="150000"/>
              </a:lnSpc>
            </a:pPr>
            <a:r>
              <a:rPr lang="en-US" altLang="en-US" sz="2200" b="1">
                <a:latin typeface="Times New Roman" panose="02020603050405020304" charset="0"/>
                <a:cs typeface="Times New Roman" panose="02020603050405020304" charset="0"/>
              </a:rPr>
              <a:t>Use Cases:</a:t>
            </a:r>
            <a:endParaRPr lang="en-US" altLang="en-US" sz="2200" b="1">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r>
              <a:rPr lang="en-US" altLang="en-US" sz="2200">
                <a:latin typeface="Times New Roman" panose="02020603050405020304" charset="0"/>
                <a:cs typeface="Times New Roman" panose="02020603050405020304" charset="0"/>
              </a:rPr>
              <a:t>Students emailing professors.</a:t>
            </a:r>
            <a:endParaRPr lang="en-US" altLang="en-US" sz="2200">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r>
              <a:rPr lang="en-US" altLang="en-US" sz="2200">
                <a:latin typeface="Times New Roman" panose="02020603050405020304" charset="0"/>
                <a:cs typeface="Times New Roman" panose="02020603050405020304" charset="0"/>
              </a:rPr>
              <a:t>Freelancers drafting client updates.</a:t>
            </a:r>
            <a:endParaRPr lang="en-US" altLang="en-US" sz="2200">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r>
              <a:rPr lang="en-US" altLang="en-US" sz="2200">
                <a:latin typeface="Times New Roman" panose="02020603050405020304" charset="0"/>
                <a:cs typeface="Times New Roman" panose="02020603050405020304" charset="0"/>
              </a:rPr>
              <a:t>Employees communicating formally.</a:t>
            </a:r>
            <a:endParaRPr lang="en-US" altLang="en-US" sz="2200">
              <a:latin typeface="Times New Roman" panose="02020603050405020304" charset="0"/>
              <a:cs typeface="Times New Roman" panose="02020603050405020304" charset="0"/>
            </a:endParaRPr>
          </a:p>
          <a:p>
            <a:pPr algn="just">
              <a:lnSpc>
                <a:spcPct val="150000"/>
              </a:lnSpc>
            </a:pPr>
            <a:r>
              <a:rPr lang="en-US" altLang="en-US" sz="2200" b="1">
                <a:latin typeface="Times New Roman" panose="02020603050405020304" charset="0"/>
                <a:cs typeface="Times New Roman" panose="02020603050405020304" charset="0"/>
              </a:rPr>
              <a:t>Benefit:</a:t>
            </a:r>
            <a:r>
              <a:rPr lang="en-US" altLang="en-US" sz="2200">
                <a:latin typeface="Times New Roman" panose="02020603050405020304" charset="0"/>
                <a:cs typeface="Times New Roman" panose="02020603050405020304" charset="0"/>
              </a:rPr>
              <a:t>Saves time and ensures high-quality communication.</a:t>
            </a:r>
            <a:endParaRPr lang="en-US" altLang="en-US" sz="22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SOLUTION</a:t>
            </a:r>
            <a:endParaRPr lang="en-US" dirty="0"/>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10" name="Picture 3"/>
          <p:cNvPicPr>
            <a:picLocks noChangeAspect="1"/>
          </p:cNvPicPr>
          <p:nvPr/>
        </p:nvPicPr>
        <p:blipFill>
          <a:blip r:embed="rId1"/>
          <a:stretch>
            <a:fillRect/>
          </a:stretch>
        </p:blipFill>
        <p:spPr>
          <a:xfrm>
            <a:off x="464185" y="1024255"/>
            <a:ext cx="11263630" cy="51523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SOLUTION</a:t>
            </a:r>
            <a:endParaRPr lang="en-US" dirty="0"/>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6" name="Picture 6" descr="WhatsApp Image 2025-04-18 at 11.25.00_3eb92dea"/>
          <p:cNvPicPr>
            <a:picLocks noChangeAspect="1"/>
          </p:cNvPicPr>
          <p:nvPr/>
        </p:nvPicPr>
        <p:blipFill>
          <a:blip r:embed="rId1"/>
          <a:stretch>
            <a:fillRect/>
          </a:stretch>
        </p:blipFill>
        <p:spPr>
          <a:xfrm>
            <a:off x="535940" y="1012825"/>
            <a:ext cx="11036935" cy="52381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SOLUTION</a:t>
            </a:r>
            <a:endParaRPr lang="en-US" dirty="0"/>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16" name="Picture 7"/>
          <p:cNvPicPr>
            <a:picLocks noChangeAspect="1"/>
          </p:cNvPicPr>
          <p:nvPr/>
        </p:nvPicPr>
        <p:blipFill>
          <a:blip r:embed="rId1"/>
          <a:stretch>
            <a:fillRect/>
          </a:stretch>
        </p:blipFill>
        <p:spPr>
          <a:xfrm>
            <a:off x="667385" y="985520"/>
            <a:ext cx="10904855" cy="510349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OUTPUT</a:t>
            </a:r>
            <a:endParaRPr lang="en-US" dirty="0"/>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16" name="Picture 7"/>
          <p:cNvPicPr>
            <a:picLocks noChangeAspect="1"/>
          </p:cNvPicPr>
          <p:nvPr/>
        </p:nvPicPr>
        <p:blipFill>
          <a:blip r:embed="rId1"/>
          <a:stretch>
            <a:fillRect/>
          </a:stretch>
        </p:blipFill>
        <p:spPr>
          <a:xfrm>
            <a:off x="667385" y="985520"/>
            <a:ext cx="10904855" cy="510349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OUTPUT</a:t>
            </a:r>
            <a:endParaRPr lang="en-US" dirty="0"/>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15" name="Picture 15" descr="WhatsApp Image 2025-04-29 at 13.38.12_94a7a81a"/>
          <p:cNvPicPr>
            <a:picLocks noChangeAspect="1"/>
          </p:cNvPicPr>
          <p:nvPr/>
        </p:nvPicPr>
        <p:blipFill>
          <a:blip r:embed="rId1"/>
          <a:stretch>
            <a:fillRect/>
          </a:stretch>
        </p:blipFill>
        <p:spPr>
          <a:xfrm>
            <a:off x="671195" y="879475"/>
            <a:ext cx="10812145" cy="51790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OUTPUT</a:t>
            </a:r>
            <a:endParaRPr lang="en-US" dirty="0"/>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17" name="Picture 8"/>
          <p:cNvPicPr>
            <a:picLocks noChangeAspect="1"/>
          </p:cNvPicPr>
          <p:nvPr/>
        </p:nvPicPr>
        <p:blipFill>
          <a:blip r:embed="rId1"/>
          <a:stretch>
            <a:fillRect/>
          </a:stretch>
        </p:blipFill>
        <p:spPr>
          <a:xfrm>
            <a:off x="813435" y="988060"/>
            <a:ext cx="10636885" cy="51111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PROBLEM STATEMENT</a:t>
            </a:r>
            <a:endParaRPr lang="en-US" sz="3500" b="1" dirty="0">
              <a:latin typeface="Times New Roman" panose="02020603050405020304"/>
              <a:cs typeface="Times New Roman" panose="02020603050405020304"/>
            </a:endParaRPr>
          </a:p>
        </p:txBody>
      </p:sp>
      <p:sp>
        <p:nvSpPr>
          <p:cNvPr id="3" name="Text Box 2"/>
          <p:cNvSpPr txBox="1"/>
          <p:nvPr/>
        </p:nvSpPr>
        <p:spPr>
          <a:xfrm>
            <a:off x="685165" y="1148080"/>
            <a:ext cx="10883900" cy="5048885"/>
          </a:xfrm>
          <a:prstGeom prst="rect">
            <a:avLst/>
          </a:prstGeom>
          <a:noFill/>
        </p:spPr>
        <p:txBody>
          <a:bodyPr wrap="square" rtlCol="0">
            <a:noAutofit/>
          </a:bodyPr>
          <a:lstStyle/>
          <a:p>
            <a:pPr indent="0" algn="just">
              <a:lnSpc>
                <a:spcPct val="150000"/>
              </a:lnSpc>
              <a:buFont typeface="Arial" panose="020B0604020202020204" pitchFamily="34" charset="0"/>
              <a:buNone/>
            </a:pPr>
            <a:r>
              <a:rPr lang="en-US" altLang="en-US" sz="2300">
                <a:latin typeface="Times New Roman" panose="02020603050405020304" charset="0"/>
                <a:cs typeface="Times New Roman" panose="02020603050405020304" charset="0"/>
              </a:rPr>
              <a:t>In today’s fast-paced digital environment, individuals and professionals often struggle to manage repetitive tasks such as drafting emails, cleaning raw datasets, and extracting useful web information efficiently. Existing tools either focus on a single functionality or require technical expertise, resulting in wasted time and low productivity. There is a pressing need for an integrated, user-friendly platform that automates these tasks using AI and web technologies while ensuring data security and</a:t>
            </a:r>
            <a:r>
              <a:rPr lang="" altLang="en-US" sz="2300">
                <a:latin typeface="Times New Roman" panose="02020603050405020304" charset="0"/>
                <a:cs typeface="Times New Roman" panose="02020603050405020304" charset="0"/>
              </a:rPr>
              <a:t> </a:t>
            </a:r>
            <a:r>
              <a:rPr lang="en-US" altLang="en-US" sz="2300">
                <a:latin typeface="Times New Roman" panose="02020603050405020304" charset="0"/>
                <a:cs typeface="Times New Roman" panose="02020603050405020304" charset="0"/>
              </a:rPr>
              <a:t>ease</a:t>
            </a:r>
            <a:r>
              <a:rPr lang="" altLang="en-US" sz="2300">
                <a:latin typeface="Times New Roman" panose="02020603050405020304" charset="0"/>
                <a:cs typeface="Times New Roman" panose="02020603050405020304" charset="0"/>
              </a:rPr>
              <a:t> </a:t>
            </a:r>
            <a:r>
              <a:rPr lang="en-US" altLang="en-US" sz="2300">
                <a:latin typeface="Times New Roman" panose="02020603050405020304" charset="0"/>
                <a:cs typeface="Times New Roman" panose="02020603050405020304" charset="0"/>
              </a:rPr>
              <a:t>of</a:t>
            </a:r>
            <a:r>
              <a:rPr lang="" altLang="en-US" sz="2300">
                <a:latin typeface="Times New Roman" panose="02020603050405020304" charset="0"/>
                <a:cs typeface="Times New Roman" panose="02020603050405020304" charset="0"/>
              </a:rPr>
              <a:t> </a:t>
            </a:r>
            <a:r>
              <a:rPr lang="en-US" altLang="en-US" sz="2300">
                <a:latin typeface="Times New Roman" panose="02020603050405020304" charset="0"/>
                <a:cs typeface="Times New Roman" panose="02020603050405020304" charset="0"/>
              </a:rPr>
              <a:t>use.</a:t>
            </a:r>
            <a:endParaRPr lang="en-US" altLang="en-US" sz="23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MODULE 2: </a:t>
            </a:r>
            <a:r>
              <a:rPr lang="en-US" altLang="en-US" sz="3600" b="1">
                <a:latin typeface="Times New Roman" panose="02020603050405020304" charset="0"/>
                <a:cs typeface="Times New Roman" panose="02020603050405020304" charset="0"/>
                <a:sym typeface="+mn-ea"/>
              </a:rPr>
              <a:t>Web Scraping Module</a:t>
            </a:r>
            <a:endParaRPr lang="en-US" altLang="en-US" sz="3600" b="1" dirty="0">
              <a:latin typeface="Times New Roman" panose="02020603050405020304" charset="0"/>
              <a:cs typeface="Times New Roman" panose="02020603050405020304" charset="0"/>
              <a:sym typeface="+mn-ea"/>
            </a:endParaRPr>
          </a:p>
        </p:txBody>
      </p:sp>
      <p:sp>
        <p:nvSpPr>
          <p:cNvPr id="4" name="TextBox 3"/>
          <p:cNvSpPr txBox="1"/>
          <p:nvPr/>
        </p:nvSpPr>
        <p:spPr>
          <a:xfrm>
            <a:off x="535940" y="879475"/>
            <a:ext cx="11036935" cy="51898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lnSpc>
                <a:spcPct val="150000"/>
              </a:lnSpc>
              <a:buFont typeface="Arial" panose="020B0604020202020204"/>
              <a:buNone/>
            </a:pPr>
            <a:r>
              <a:rPr lang="en-US" altLang="en-US" sz="2200" b="1" dirty="0">
                <a:latin typeface="Times New Roman" panose="02020603050405020304"/>
                <a:cs typeface="Calibri" panose="020F0502020204030204"/>
              </a:rPr>
              <a:t>Purpose:</a:t>
            </a:r>
            <a:r>
              <a:rPr lang="en-US" altLang="en-US" sz="2200" dirty="0">
                <a:latin typeface="Times New Roman" panose="02020603050405020304"/>
                <a:cs typeface="Calibri" panose="020F0502020204030204"/>
              </a:rPr>
              <a:t>To extract structured hyperlink data from any webpage.</a:t>
            </a:r>
            <a:endParaRPr lang="en-US" altLang="en-US" sz="2200" dirty="0">
              <a:latin typeface="Times New Roman" panose="02020603050405020304"/>
              <a:cs typeface="Calibri" panose="020F0502020204030204"/>
            </a:endParaRPr>
          </a:p>
          <a:p>
            <a:pPr indent="0">
              <a:lnSpc>
                <a:spcPct val="150000"/>
              </a:lnSpc>
              <a:buFont typeface="Arial" panose="020B0604020202020204"/>
              <a:buNone/>
            </a:pPr>
            <a:r>
              <a:rPr lang="en-US" altLang="en-US" sz="2200" b="1" dirty="0">
                <a:latin typeface="Times New Roman" panose="02020603050405020304"/>
                <a:cs typeface="Calibri" panose="020F0502020204030204"/>
              </a:rPr>
              <a:t>Key Features:</a:t>
            </a:r>
            <a:endParaRPr lang="en-US" altLang="en-US" sz="2200" b="1" dirty="0">
              <a:latin typeface="Times New Roman" panose="02020603050405020304"/>
              <a:cs typeface="Calibri" panose="020F0502020204030204"/>
            </a:endParaRPr>
          </a:p>
          <a:p>
            <a:pPr marL="342900" indent="-342900">
              <a:lnSpc>
                <a:spcPct val="150000"/>
              </a:lnSpc>
              <a:buFont typeface="Arial" panose="020B0604020202020204" pitchFamily="34" charset="0"/>
              <a:buChar char="•"/>
            </a:pPr>
            <a:r>
              <a:rPr lang="en-US" altLang="en-US" sz="2200" dirty="0">
                <a:latin typeface="Times New Roman" panose="02020603050405020304"/>
                <a:cs typeface="Calibri" panose="020F0502020204030204"/>
              </a:rPr>
              <a:t>Accepts a user-provided URL.</a:t>
            </a:r>
            <a:endParaRPr lang="en-US" altLang="en-US" sz="2200" dirty="0">
              <a:latin typeface="Times New Roman" panose="02020603050405020304"/>
              <a:cs typeface="Calibri" panose="020F0502020204030204"/>
            </a:endParaRPr>
          </a:p>
          <a:p>
            <a:pPr marL="342900" indent="-342900">
              <a:lnSpc>
                <a:spcPct val="150000"/>
              </a:lnSpc>
              <a:buFont typeface="Arial" panose="020B0604020202020204" pitchFamily="34" charset="0"/>
              <a:buChar char="•"/>
            </a:pPr>
            <a:r>
              <a:rPr lang="en-US" altLang="en-US" sz="2200" dirty="0">
                <a:latin typeface="Times New Roman" panose="02020603050405020304"/>
                <a:cs typeface="Calibri" panose="020F0502020204030204"/>
              </a:rPr>
              <a:t>Extracts all anchor texts and URLs.</a:t>
            </a:r>
            <a:endParaRPr lang="en-US" altLang="en-US" sz="2200" dirty="0">
              <a:latin typeface="Times New Roman" panose="02020603050405020304"/>
              <a:cs typeface="Calibri" panose="020F0502020204030204"/>
            </a:endParaRPr>
          </a:p>
          <a:p>
            <a:pPr marL="342900" indent="-342900">
              <a:lnSpc>
                <a:spcPct val="150000"/>
              </a:lnSpc>
              <a:buFont typeface="Arial" panose="020B0604020202020204" pitchFamily="34" charset="0"/>
              <a:buChar char="•"/>
            </a:pPr>
            <a:r>
              <a:rPr lang="en-US" altLang="en-US" sz="2200" dirty="0">
                <a:latin typeface="Times New Roman" panose="02020603050405020304"/>
                <a:cs typeface="Calibri" panose="020F0502020204030204"/>
              </a:rPr>
              <a:t>Exports results in CSV format with “Link Name” and “URL” columns.</a:t>
            </a:r>
            <a:endParaRPr lang="en-US" altLang="en-US" sz="2200" dirty="0">
              <a:latin typeface="Times New Roman" panose="02020603050405020304"/>
              <a:cs typeface="Calibri" panose="020F0502020204030204"/>
            </a:endParaRPr>
          </a:p>
          <a:p>
            <a:pPr indent="0">
              <a:lnSpc>
                <a:spcPct val="150000"/>
              </a:lnSpc>
              <a:buFont typeface="Arial" panose="020B0604020202020204"/>
              <a:buNone/>
            </a:pPr>
            <a:r>
              <a:rPr lang="en-US" altLang="en-US" sz="2200" b="1" dirty="0">
                <a:latin typeface="Times New Roman" panose="02020603050405020304"/>
                <a:cs typeface="Calibri" panose="020F0502020204030204"/>
              </a:rPr>
              <a:t>Use Cases:</a:t>
            </a:r>
            <a:endParaRPr lang="en-US" altLang="en-US" sz="2200" b="1" dirty="0">
              <a:latin typeface="Times New Roman" panose="02020603050405020304"/>
              <a:cs typeface="Calibri" panose="020F0502020204030204"/>
            </a:endParaRPr>
          </a:p>
          <a:p>
            <a:pPr marL="342900" indent="-342900">
              <a:lnSpc>
                <a:spcPct val="150000"/>
              </a:lnSpc>
              <a:buFont typeface="Arial" panose="020B0604020202020204" pitchFamily="34" charset="0"/>
              <a:buChar char="•"/>
            </a:pPr>
            <a:r>
              <a:rPr lang="en-US" altLang="en-US" sz="2200" dirty="0">
                <a:latin typeface="Times New Roman" panose="02020603050405020304"/>
                <a:cs typeface="Calibri" panose="020F0502020204030204"/>
              </a:rPr>
              <a:t>Marketers collecting contact links.</a:t>
            </a:r>
            <a:endParaRPr lang="en-US" altLang="en-US" sz="2200" dirty="0">
              <a:latin typeface="Times New Roman" panose="02020603050405020304"/>
              <a:cs typeface="Calibri" panose="020F0502020204030204"/>
            </a:endParaRPr>
          </a:p>
          <a:p>
            <a:pPr marL="342900" indent="-342900">
              <a:lnSpc>
                <a:spcPct val="150000"/>
              </a:lnSpc>
              <a:buFont typeface="Arial" panose="020B0604020202020204" pitchFamily="34" charset="0"/>
              <a:buChar char="•"/>
            </a:pPr>
            <a:r>
              <a:rPr lang="en-US" altLang="en-US" sz="2200" dirty="0">
                <a:latin typeface="Times New Roman" panose="02020603050405020304"/>
                <a:cs typeface="Calibri" panose="020F0502020204030204"/>
              </a:rPr>
              <a:t>Researchers extracting reference sources.</a:t>
            </a:r>
            <a:endParaRPr lang="en-US" altLang="en-US" sz="2200" dirty="0">
              <a:latin typeface="Times New Roman" panose="02020603050405020304"/>
              <a:cs typeface="Calibri" panose="020F0502020204030204"/>
            </a:endParaRPr>
          </a:p>
          <a:p>
            <a:pPr marL="342900" indent="-342900">
              <a:lnSpc>
                <a:spcPct val="150000"/>
              </a:lnSpc>
              <a:buFont typeface="Arial" panose="020B0604020202020204" pitchFamily="34" charset="0"/>
              <a:buChar char="•"/>
            </a:pPr>
            <a:r>
              <a:rPr lang="en-US" altLang="en-US" sz="2200" dirty="0">
                <a:latin typeface="Times New Roman" panose="02020603050405020304"/>
                <a:cs typeface="Calibri" panose="020F0502020204030204"/>
              </a:rPr>
              <a:t>Content aggregators gathering web data.</a:t>
            </a:r>
            <a:endParaRPr lang="en-US" altLang="en-US" sz="2200" dirty="0">
              <a:latin typeface="Times New Roman" panose="02020603050405020304"/>
              <a:cs typeface="Calibri" panose="020F0502020204030204"/>
            </a:endParaRPr>
          </a:p>
          <a:p>
            <a:pPr indent="0">
              <a:lnSpc>
                <a:spcPct val="150000"/>
              </a:lnSpc>
              <a:buFont typeface="Arial" panose="020B0604020202020204"/>
              <a:buNone/>
            </a:pPr>
            <a:r>
              <a:rPr lang="en-US" altLang="en-US" sz="2200" b="1" dirty="0">
                <a:latin typeface="Times New Roman" panose="02020603050405020304"/>
                <a:cs typeface="Calibri" panose="020F0502020204030204"/>
              </a:rPr>
              <a:t>Benefit: </a:t>
            </a:r>
            <a:r>
              <a:rPr lang="en-US" altLang="en-US" sz="2200" dirty="0">
                <a:latin typeface="Times New Roman" panose="02020603050405020304"/>
                <a:cs typeface="Calibri" panose="020F0502020204030204"/>
              </a:rPr>
              <a:t>Eliminates manual effort and provides quick results.</a:t>
            </a:r>
            <a:endParaRPr lang="en-US" altLang="en-US" sz="2200" dirty="0">
              <a:latin typeface="Times New Roman" panose="02020603050405020304"/>
              <a:cs typeface="Calibri" panose="020F0502020204030204"/>
            </a:endParaRPr>
          </a:p>
          <a:p>
            <a:pPr indent="0">
              <a:lnSpc>
                <a:spcPct val="150000"/>
              </a:lnSpc>
              <a:buFont typeface="Arial" panose="020B0604020202020204"/>
              <a:buNone/>
            </a:pPr>
            <a:endParaRPr lang="en-US" altLang="en-US" sz="2200" dirty="0">
              <a:latin typeface="Times New Roman" panose="02020603050405020304"/>
              <a:cs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SOLUTION</a:t>
            </a:r>
            <a:endParaRPr lang="en-US" dirty="0"/>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7" name="Picture 7" descr="WhatsApp Image 2025-04-29 at 13.26.44_02fd338f"/>
          <p:cNvPicPr>
            <a:picLocks noChangeAspect="1"/>
          </p:cNvPicPr>
          <p:nvPr/>
        </p:nvPicPr>
        <p:blipFill>
          <a:blip r:embed="rId1"/>
          <a:stretch>
            <a:fillRect/>
          </a:stretch>
        </p:blipFill>
        <p:spPr>
          <a:xfrm>
            <a:off x="793750" y="910590"/>
            <a:ext cx="10559415" cy="52724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MODULE 3: </a:t>
            </a:r>
            <a:r>
              <a:rPr lang="en-US" altLang="en-US" sz="3600" b="1">
                <a:latin typeface="Times New Roman" panose="02020603050405020304" charset="0"/>
                <a:cs typeface="Times New Roman" panose="02020603050405020304" charset="0"/>
                <a:sym typeface="+mn-ea"/>
              </a:rPr>
              <a:t>Data Cleaning &amp; Analyzing Module</a:t>
            </a:r>
            <a:endParaRPr lang="en-US" altLang="en-US" sz="3600" b="1" dirty="0">
              <a:latin typeface="Times New Roman" panose="02020603050405020304" charset="0"/>
              <a:cs typeface="Times New Roman" panose="02020603050405020304" charset="0"/>
              <a:sym typeface="+mn-ea"/>
            </a:endParaRPr>
          </a:p>
        </p:txBody>
      </p:sp>
      <p:sp>
        <p:nvSpPr>
          <p:cNvPr id="4" name="TextBox 3"/>
          <p:cNvSpPr txBox="1"/>
          <p:nvPr/>
        </p:nvSpPr>
        <p:spPr>
          <a:xfrm>
            <a:off x="535940" y="764540"/>
            <a:ext cx="11036935" cy="565912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lnSpc>
                <a:spcPct val="150000"/>
              </a:lnSpc>
              <a:buFont typeface="Arial" panose="020B0604020202020204"/>
              <a:buNone/>
            </a:pPr>
            <a:r>
              <a:rPr lang="en-US" altLang="en-US" sz="2200" b="1" dirty="0">
                <a:latin typeface="Times New Roman" panose="02020603050405020304"/>
                <a:cs typeface="Calibri" panose="020F0502020204030204"/>
              </a:rPr>
              <a:t>Purpose:</a:t>
            </a:r>
            <a:r>
              <a:rPr lang="en-US" altLang="en-US" sz="2200" dirty="0">
                <a:latin typeface="Times New Roman" panose="02020603050405020304"/>
                <a:cs typeface="Calibri" panose="020F0502020204030204"/>
              </a:rPr>
              <a:t>To help users preprocess messy data quickly and efficiently.</a:t>
            </a:r>
            <a:endParaRPr lang="en-US" altLang="en-US" sz="2200" dirty="0">
              <a:latin typeface="Times New Roman" panose="02020603050405020304"/>
              <a:cs typeface="Calibri" panose="020F0502020204030204"/>
            </a:endParaRPr>
          </a:p>
          <a:p>
            <a:pPr indent="0">
              <a:lnSpc>
                <a:spcPct val="150000"/>
              </a:lnSpc>
              <a:buFont typeface="Arial" panose="020B0604020202020204"/>
              <a:buNone/>
            </a:pPr>
            <a:r>
              <a:rPr lang="en-US" altLang="en-US" sz="2200" b="1" dirty="0">
                <a:latin typeface="Times New Roman" panose="02020603050405020304"/>
                <a:cs typeface="Calibri" panose="020F0502020204030204"/>
              </a:rPr>
              <a:t>Key Features:</a:t>
            </a:r>
            <a:endParaRPr lang="en-US" altLang="en-US" sz="2200" b="1" dirty="0">
              <a:latin typeface="Times New Roman" panose="02020603050405020304"/>
              <a:cs typeface="Calibri" panose="020F0502020204030204"/>
            </a:endParaRPr>
          </a:p>
          <a:p>
            <a:pPr marL="342900" indent="-342900">
              <a:lnSpc>
                <a:spcPct val="150000"/>
              </a:lnSpc>
              <a:buFont typeface="Arial" panose="020B0604020202020204" pitchFamily="34" charset="0"/>
              <a:buChar char="•"/>
            </a:pPr>
            <a:r>
              <a:rPr lang="en-US" altLang="en-US" sz="2200" dirty="0">
                <a:latin typeface="Times New Roman" panose="02020603050405020304"/>
                <a:cs typeface="Calibri" panose="020F0502020204030204"/>
              </a:rPr>
              <a:t>Upload and analyze raw CSV files.</a:t>
            </a:r>
            <a:endParaRPr lang="en-US" altLang="en-US" sz="2200" dirty="0">
              <a:latin typeface="Times New Roman" panose="02020603050405020304"/>
              <a:cs typeface="Calibri" panose="020F0502020204030204"/>
            </a:endParaRPr>
          </a:p>
          <a:p>
            <a:pPr marL="342900" indent="-342900">
              <a:lnSpc>
                <a:spcPct val="150000"/>
              </a:lnSpc>
              <a:buFont typeface="Arial" panose="020B0604020202020204" pitchFamily="34" charset="0"/>
              <a:buChar char="•"/>
            </a:pPr>
            <a:r>
              <a:rPr lang="en-US" altLang="en-US" sz="2200" dirty="0">
                <a:latin typeface="Times New Roman" panose="02020603050405020304"/>
                <a:cs typeface="Calibri" panose="020F0502020204030204"/>
              </a:rPr>
              <a:t>Fix missing data with mean, median, or mode strategies and removes redundant entries</a:t>
            </a:r>
            <a:endParaRPr lang="en-US" altLang="en-US" sz="2200" dirty="0">
              <a:latin typeface="Times New Roman" panose="02020603050405020304"/>
              <a:cs typeface="Calibri" panose="020F0502020204030204"/>
            </a:endParaRPr>
          </a:p>
          <a:p>
            <a:pPr marL="342900" indent="-342900">
              <a:lnSpc>
                <a:spcPct val="150000"/>
              </a:lnSpc>
              <a:buFont typeface="Arial" panose="020B0604020202020204" pitchFamily="34" charset="0"/>
              <a:buChar char="•"/>
            </a:pPr>
            <a:r>
              <a:rPr lang="en-US" altLang="en-US" sz="2200" dirty="0">
                <a:latin typeface="Times New Roman" panose="02020603050405020304"/>
                <a:cs typeface="Calibri" panose="020F0502020204030204"/>
              </a:rPr>
              <a:t>Get LLM insights for </a:t>
            </a:r>
            <a:r>
              <a:rPr lang="en-US" altLang="en-US" sz="2200" dirty="0">
                <a:latin typeface="Times New Roman" panose="02020603050405020304"/>
                <a:cs typeface="Calibri" panose="020F0502020204030204"/>
                <a:sym typeface="+mn-ea"/>
              </a:rPr>
              <a:t>data-driven decision-making.</a:t>
            </a:r>
            <a:endParaRPr lang="en-US" altLang="en-US" sz="2200" dirty="0">
              <a:latin typeface="Times New Roman" panose="02020603050405020304"/>
              <a:cs typeface="Calibri" panose="020F0502020204030204"/>
            </a:endParaRPr>
          </a:p>
          <a:p>
            <a:pPr marL="342900" indent="-342900">
              <a:lnSpc>
                <a:spcPct val="150000"/>
              </a:lnSpc>
              <a:buFont typeface="Arial" panose="020B0604020202020204" pitchFamily="34" charset="0"/>
              <a:buChar char="•"/>
            </a:pPr>
            <a:r>
              <a:rPr lang="en-US" altLang="en-US" sz="2200" dirty="0">
                <a:latin typeface="Times New Roman" panose="02020603050405020304"/>
                <a:cs typeface="Calibri" panose="020F0502020204030204"/>
              </a:rPr>
              <a:t>Get  a suitable chart for the dataset based the target feature</a:t>
            </a:r>
            <a:endParaRPr lang="en-US" altLang="en-US" sz="2200" dirty="0">
              <a:latin typeface="Times New Roman" panose="02020603050405020304"/>
              <a:cs typeface="Calibri" panose="020F0502020204030204"/>
            </a:endParaRPr>
          </a:p>
          <a:p>
            <a:pPr indent="0">
              <a:lnSpc>
                <a:spcPct val="150000"/>
              </a:lnSpc>
              <a:buFont typeface="Arial" panose="020B0604020202020204"/>
              <a:buNone/>
            </a:pPr>
            <a:r>
              <a:rPr lang="en-US" altLang="en-US" sz="2200" b="1" dirty="0">
                <a:latin typeface="Times New Roman" panose="02020603050405020304"/>
                <a:cs typeface="Calibri" panose="020F0502020204030204"/>
              </a:rPr>
              <a:t>Use Cases:</a:t>
            </a:r>
            <a:endParaRPr lang="en-US" altLang="en-US" sz="2200" b="1" dirty="0">
              <a:latin typeface="Times New Roman" panose="02020603050405020304"/>
              <a:cs typeface="Calibri" panose="020F0502020204030204"/>
            </a:endParaRPr>
          </a:p>
          <a:p>
            <a:pPr marL="342900" indent="-342900">
              <a:lnSpc>
                <a:spcPct val="150000"/>
              </a:lnSpc>
              <a:buFont typeface="Arial" panose="020B0604020202020204" pitchFamily="34" charset="0"/>
              <a:buChar char="•"/>
            </a:pPr>
            <a:r>
              <a:rPr lang="en-US" altLang="en-US" sz="2200" dirty="0">
                <a:latin typeface="Times New Roman" panose="02020603050405020304"/>
                <a:cs typeface="Calibri" panose="020F0502020204030204"/>
              </a:rPr>
              <a:t>Data analysts preparing datasets.</a:t>
            </a:r>
            <a:endParaRPr lang="en-US" altLang="en-US" sz="2200" dirty="0">
              <a:latin typeface="Times New Roman" panose="02020603050405020304"/>
              <a:cs typeface="Calibri" panose="020F0502020204030204"/>
            </a:endParaRPr>
          </a:p>
          <a:p>
            <a:pPr marL="342900" indent="-342900">
              <a:lnSpc>
                <a:spcPct val="150000"/>
              </a:lnSpc>
              <a:buFont typeface="Arial" panose="020B0604020202020204" pitchFamily="34" charset="0"/>
              <a:buChar char="•"/>
            </a:pPr>
            <a:r>
              <a:rPr lang="en-US" altLang="en-US" sz="2200" dirty="0">
                <a:latin typeface="Times New Roman" panose="02020603050405020304"/>
                <a:cs typeface="Calibri" panose="020F0502020204030204"/>
              </a:rPr>
              <a:t>Researchers cleaning survey data.</a:t>
            </a:r>
            <a:endParaRPr lang="en-US" altLang="en-US" sz="2200" dirty="0">
              <a:latin typeface="Times New Roman" panose="02020603050405020304"/>
              <a:cs typeface="Calibri" panose="020F0502020204030204"/>
            </a:endParaRPr>
          </a:p>
          <a:p>
            <a:pPr marL="342900" indent="-342900">
              <a:lnSpc>
                <a:spcPct val="150000"/>
              </a:lnSpc>
              <a:buFont typeface="Arial" panose="020B0604020202020204" pitchFamily="34" charset="0"/>
              <a:buChar char="•"/>
            </a:pPr>
            <a:r>
              <a:rPr lang="en-US" altLang="en-US" sz="2200" dirty="0">
                <a:latin typeface="Times New Roman" panose="02020603050405020304"/>
                <a:cs typeface="Calibri" panose="020F0502020204030204"/>
              </a:rPr>
              <a:t>Business users working on reports.</a:t>
            </a:r>
            <a:endParaRPr lang="en-US" altLang="en-US" sz="2200" dirty="0">
              <a:latin typeface="Times New Roman" panose="02020603050405020304"/>
              <a:cs typeface="Calibri" panose="020F0502020204030204"/>
            </a:endParaRPr>
          </a:p>
          <a:p>
            <a:pPr indent="0">
              <a:lnSpc>
                <a:spcPct val="150000"/>
              </a:lnSpc>
              <a:buFont typeface="Arial" panose="020B0604020202020204"/>
              <a:buNone/>
            </a:pPr>
            <a:r>
              <a:rPr lang="en-US" altLang="en-US" sz="2200" b="1" dirty="0">
                <a:latin typeface="Times New Roman" panose="02020603050405020304"/>
                <a:cs typeface="Calibri" panose="020F0502020204030204"/>
              </a:rPr>
              <a:t>Benefit:</a:t>
            </a:r>
            <a:r>
              <a:rPr lang="en-US" altLang="en-US" sz="2200" dirty="0">
                <a:latin typeface="Times New Roman" panose="02020603050405020304"/>
                <a:cs typeface="Calibri" panose="020F0502020204030204"/>
              </a:rPr>
              <a:t>Accelerates data preprocessing and ensures consistency.</a:t>
            </a:r>
            <a:endParaRPr lang="en-US" altLang="en-US" sz="2200" dirty="0">
              <a:latin typeface="Times New Roman" panose="02020603050405020304"/>
              <a:cs typeface="Calibri" panose="020F0502020204030204"/>
            </a:endParaRPr>
          </a:p>
          <a:p>
            <a:pPr indent="0">
              <a:lnSpc>
                <a:spcPct val="150000"/>
              </a:lnSpc>
              <a:buFont typeface="Arial" panose="020B0604020202020204"/>
              <a:buNone/>
            </a:pPr>
            <a:endParaRPr lang="en-US" altLang="en-US" sz="2200" dirty="0">
              <a:latin typeface="Times New Roman" panose="02020603050405020304"/>
              <a:cs typeface="Calibri" panose="020F0502020204030204"/>
            </a:endParaRPr>
          </a:p>
          <a:p>
            <a:pPr indent="0">
              <a:lnSpc>
                <a:spcPct val="150000"/>
              </a:lnSpc>
              <a:buFont typeface="Arial" panose="020B0604020202020204"/>
              <a:buNone/>
            </a:pPr>
            <a:endParaRPr lang="en-US" altLang="en-US" sz="2200" dirty="0">
              <a:latin typeface="Times New Roman" panose="02020603050405020304"/>
              <a:cs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SOLUTION</a:t>
            </a:r>
            <a:endParaRPr lang="en-US" sz="3500" b="1" dirty="0">
              <a:latin typeface="Times New Roman" panose="02020603050405020304"/>
              <a:cs typeface="Times New Roman" panose="02020603050405020304"/>
            </a:endParaRPr>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12" name="Picture 4"/>
          <p:cNvPicPr>
            <a:picLocks noChangeAspect="1"/>
          </p:cNvPicPr>
          <p:nvPr/>
        </p:nvPicPr>
        <p:blipFill>
          <a:blip r:embed="rId1"/>
          <a:stretch>
            <a:fillRect/>
          </a:stretch>
        </p:blipFill>
        <p:spPr>
          <a:xfrm>
            <a:off x="802005" y="880110"/>
            <a:ext cx="10661650" cy="524764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O</a:t>
            </a:r>
            <a:r>
              <a:rPr lang="en-IN" altLang="en-US" sz="3500" b="1" dirty="0">
                <a:latin typeface="Times New Roman" panose="02020603050405020304"/>
                <a:cs typeface="Times New Roman" panose="02020603050405020304"/>
              </a:rPr>
              <a:t>UTPUT</a:t>
            </a:r>
            <a:endParaRPr lang="en-IN" altLang="en-US" sz="3500" b="1" dirty="0">
              <a:latin typeface="Times New Roman" panose="02020603050405020304"/>
              <a:cs typeface="Times New Roman" panose="02020603050405020304"/>
            </a:endParaRPr>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13" name="Picture 5"/>
          <p:cNvPicPr>
            <a:picLocks noChangeAspect="1"/>
          </p:cNvPicPr>
          <p:nvPr/>
        </p:nvPicPr>
        <p:blipFill>
          <a:blip r:embed="rId1"/>
          <a:stretch>
            <a:fillRect/>
          </a:stretch>
        </p:blipFill>
        <p:spPr>
          <a:xfrm>
            <a:off x="872490" y="1038225"/>
            <a:ext cx="10457815" cy="50761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O</a:t>
            </a:r>
            <a:r>
              <a:rPr lang="en-IN" altLang="en-US" sz="3500" b="1" dirty="0">
                <a:latin typeface="Times New Roman" panose="02020603050405020304"/>
                <a:cs typeface="Times New Roman" panose="02020603050405020304"/>
              </a:rPr>
              <a:t>UTPUT</a:t>
            </a:r>
            <a:endParaRPr lang="en-IN" altLang="en-US" sz="3500" b="1" dirty="0">
              <a:latin typeface="Times New Roman" panose="02020603050405020304"/>
              <a:cs typeface="Times New Roman" panose="02020603050405020304"/>
            </a:endParaRPr>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14" name="Picture 6"/>
          <p:cNvPicPr>
            <a:picLocks noChangeAspect="1"/>
          </p:cNvPicPr>
          <p:nvPr/>
        </p:nvPicPr>
        <p:blipFill>
          <a:blip r:embed="rId1"/>
          <a:stretch>
            <a:fillRect/>
          </a:stretch>
        </p:blipFill>
        <p:spPr>
          <a:xfrm>
            <a:off x="764540" y="909320"/>
            <a:ext cx="10720705" cy="51231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461645"/>
            <a:ext cx="10058400" cy="699770"/>
          </a:xfrm>
        </p:spPr>
        <p:txBody>
          <a:bodyPr>
            <a:normAutofit/>
          </a:bodyPr>
          <a:lstStyle/>
          <a:p>
            <a:pPr algn="ctr"/>
            <a:r>
              <a:rPr lang="en-US" sz="3500" b="1" dirty="0">
                <a:latin typeface="Times New Roman" panose="02020603050405020304"/>
                <a:cs typeface="Times New Roman" panose="02020603050405020304"/>
              </a:rPr>
              <a:t>NOVELTY</a:t>
            </a:r>
            <a:endParaRPr lang="en-US" sz="3500" b="1" dirty="0">
              <a:latin typeface="Times New Roman" panose="02020603050405020304"/>
              <a:cs typeface="Times New Roman" panose="02020603050405020304"/>
            </a:endParaRPr>
          </a:p>
        </p:txBody>
      </p:sp>
      <p:sp>
        <p:nvSpPr>
          <p:cNvPr id="4" name="TextBox 3"/>
          <p:cNvSpPr txBox="1"/>
          <p:nvPr/>
        </p:nvSpPr>
        <p:spPr>
          <a:xfrm>
            <a:off x="695325" y="1432560"/>
            <a:ext cx="11153775" cy="430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marL="342900" indent="-342900" algn="just">
              <a:lnSpc>
                <a:spcPct val="150000"/>
              </a:lnSpc>
              <a:buFont typeface="Arial" panose="020B0604020202020204" pitchFamily="34" charset="0"/>
              <a:buChar char="•"/>
            </a:pPr>
            <a:r>
              <a:rPr lang="en-US" altLang="en-US" sz="2400" dirty="0">
                <a:latin typeface="Times New Roman" panose="02020603050405020304" charset="0"/>
                <a:cs typeface="Times New Roman" panose="02020603050405020304" charset="0"/>
              </a:rPr>
              <a:t>AI Email Automation: Uses Mistral 7B Instruct for generating personalized email content, allowing real-time edits and seamless integration with email services.</a:t>
            </a:r>
            <a:endParaRPr lang="en-US" altLang="en-US" sz="2400" dirty="0">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r>
              <a:rPr lang="en-US" altLang="en-US" sz="2400" dirty="0">
                <a:latin typeface="Times New Roman" panose="02020603050405020304" charset="0"/>
                <a:cs typeface="Times New Roman" panose="02020603050405020304" charset="0"/>
              </a:rPr>
              <a:t>Web Scraping: Extracts hyperlinks from websites or search queries, providing quick access to valuable data directly within the platform.</a:t>
            </a:r>
            <a:endParaRPr lang="en-US" altLang="en-US" sz="2400" dirty="0">
              <a:latin typeface="Times New Roman" panose="02020603050405020304" charset="0"/>
              <a:cs typeface="Times New Roman" panose="02020603050405020304" charset="0"/>
            </a:endParaRPr>
          </a:p>
          <a:p>
            <a:pPr marL="342900" indent="-342900" algn="just">
              <a:lnSpc>
                <a:spcPct val="150000"/>
              </a:lnSpc>
              <a:buFont typeface="Arial" panose="020B0604020202020204" pitchFamily="34" charset="0"/>
              <a:buChar char="•"/>
            </a:pPr>
            <a:r>
              <a:rPr lang="en-US" altLang="en-US" sz="2400" dirty="0">
                <a:latin typeface="Times New Roman" panose="02020603050405020304" charset="0"/>
                <a:cs typeface="Times New Roman" panose="02020603050405020304" charset="0"/>
              </a:rPr>
              <a:t>CSV Data Cleaning &amp; Visualization: Allows users to clean and visualize CSV data by handling missing values and presenting insights via charts, streamlining data-related tasks.</a:t>
            </a:r>
            <a:endParaRPr lang="en-US" altLang="en-US" sz="2400" dirty="0">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SOCIAL RELEVANCE</a:t>
            </a:r>
            <a:endParaRPr lang="en-US" sz="3500" b="1" dirty="0">
              <a:latin typeface="Times New Roman" panose="02020603050405020304"/>
              <a:cs typeface="Times New Roman" panose="02020603050405020304"/>
            </a:endParaRPr>
          </a:p>
        </p:txBody>
      </p:sp>
      <p:sp>
        <p:nvSpPr>
          <p:cNvPr id="4" name="TextBox 3"/>
          <p:cNvSpPr txBox="1"/>
          <p:nvPr/>
        </p:nvSpPr>
        <p:spPr>
          <a:xfrm>
            <a:off x="414020" y="808355"/>
            <a:ext cx="11435080" cy="551180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marL="457200" indent="-457200" algn="just">
              <a:lnSpc>
                <a:spcPct val="150000"/>
              </a:lnSpc>
              <a:buFont typeface="Arial" panose="020B0604020202020204"/>
              <a:buAutoNum type="arabicPeriod"/>
            </a:pPr>
            <a:r>
              <a:rPr lang="en-US" altLang="en-US" sz="2400" dirty="0">
                <a:latin typeface="Times New Roman" panose="02020603050405020304"/>
                <a:cs typeface="Calibri" panose="020F0502020204030204"/>
              </a:rPr>
              <a:t>TaskXpert addresses key challenges in digital communication and data management. By streamlining email composition with AI, it saves time and reduces the cognitive load for professionals, fostering more efficient communication. </a:t>
            </a:r>
            <a:endParaRPr lang="en-US" altLang="en-US" sz="2400" dirty="0">
              <a:latin typeface="Times New Roman" panose="02020603050405020304"/>
              <a:cs typeface="Calibri" panose="020F0502020204030204"/>
            </a:endParaRPr>
          </a:p>
          <a:p>
            <a:pPr marL="457200" indent="-457200" algn="just">
              <a:lnSpc>
                <a:spcPct val="150000"/>
              </a:lnSpc>
              <a:buFont typeface="Arial" panose="020B0604020202020204"/>
              <a:buAutoNum type="arabicPeriod"/>
            </a:pPr>
            <a:r>
              <a:rPr lang="en-US" altLang="en-US" sz="2400" dirty="0">
                <a:latin typeface="Times New Roman" panose="02020603050405020304"/>
                <a:cs typeface="Calibri" panose="020F0502020204030204"/>
              </a:rPr>
              <a:t>The web scraping feature helps users quickly access relevant online information, improving research and decision-making processes. </a:t>
            </a:r>
            <a:endParaRPr lang="en-US" altLang="en-US" sz="2400" dirty="0">
              <a:latin typeface="Times New Roman" panose="02020603050405020304"/>
              <a:cs typeface="Calibri" panose="020F0502020204030204"/>
            </a:endParaRPr>
          </a:p>
          <a:p>
            <a:pPr marL="457200" indent="-457200" algn="just">
              <a:lnSpc>
                <a:spcPct val="150000"/>
              </a:lnSpc>
              <a:buFont typeface="Arial" panose="020B0604020202020204"/>
              <a:buAutoNum type="arabicPeriod"/>
            </a:pPr>
            <a:r>
              <a:rPr lang="en-US" altLang="en-US" sz="2400" dirty="0">
                <a:latin typeface="Times New Roman" panose="02020603050405020304"/>
                <a:cs typeface="Calibri" panose="020F0502020204030204"/>
              </a:rPr>
              <a:t>Additionally, the CSV data cleaning and visualization tools make handling large datasets easier, aiding in data-driven decision-making.</a:t>
            </a:r>
            <a:endParaRPr lang="en-US" altLang="en-US" sz="2400" dirty="0">
              <a:latin typeface="Times New Roman" panose="02020603050405020304"/>
              <a:cs typeface="Calibri" panose="020F0502020204030204"/>
            </a:endParaRPr>
          </a:p>
          <a:p>
            <a:pPr marL="457200" indent="-457200" algn="just">
              <a:lnSpc>
                <a:spcPct val="150000"/>
              </a:lnSpc>
              <a:buFont typeface="Arial" panose="020B0604020202020204"/>
              <a:buAutoNum type="arabicPeriod"/>
            </a:pPr>
            <a:r>
              <a:rPr lang="en-US" altLang="en-US" sz="2400" dirty="0">
                <a:latin typeface="Times New Roman" panose="02020603050405020304"/>
                <a:cs typeface="Calibri" panose="020F0502020204030204"/>
              </a:rPr>
              <a:t>Overall, TaskXpert enhances productivity, supports data privacy, and empowers users to manage communication and information more effectively in today's fast-paced digital world.</a:t>
            </a:r>
            <a:endParaRPr lang="en-US" altLang="en-US" sz="2400" dirty="0">
              <a:latin typeface="Times New Roman" panose="02020603050405020304"/>
              <a:cs typeface="Calibri" panose="020F0502020204030204"/>
            </a:endParaRPr>
          </a:p>
          <a:p>
            <a:pPr indent="0">
              <a:lnSpc>
                <a:spcPct val="150000"/>
              </a:lnSpc>
              <a:buFont typeface="Arial" panose="020B0604020202020204"/>
              <a:buNone/>
            </a:pPr>
            <a:endParaRPr lang="en-US" altLang="en-US" sz="2400" dirty="0">
              <a:latin typeface="Times New Roman" panose="02020603050405020304"/>
              <a:cs typeface="Calibri" panose="020F0502020204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CONCLUSION</a:t>
            </a:r>
            <a:endParaRPr lang="en-US" sz="3500" b="1" dirty="0">
              <a:latin typeface="Times New Roman" panose="02020603050405020304"/>
              <a:cs typeface="Times New Roman" panose="02020603050405020304"/>
            </a:endParaRPr>
          </a:p>
        </p:txBody>
      </p:sp>
      <p:sp>
        <p:nvSpPr>
          <p:cNvPr id="4" name="TextBox 3"/>
          <p:cNvSpPr txBox="1"/>
          <p:nvPr/>
        </p:nvSpPr>
        <p:spPr>
          <a:xfrm>
            <a:off x="695325" y="1392555"/>
            <a:ext cx="10756265" cy="439547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lgn="just">
              <a:lnSpc>
                <a:spcPct val="150000"/>
              </a:lnSpc>
              <a:buFont typeface="Arial" panose="020B0604020202020204"/>
              <a:buNone/>
            </a:pPr>
            <a:r>
              <a:rPr lang="en-US" altLang="en-US" sz="2400" dirty="0">
                <a:latin typeface="Times New Roman" panose="02020603050405020304"/>
                <a:cs typeface="Calibri" panose="020F0502020204030204"/>
              </a:rPr>
              <a:t>TaskXpert successfully integrates AI-powered email generation, smart data cleaning, and web scraping into one seamless platform, enhancing productivity and reducing manual effort. Its user-friendly design, secure processing, and modular architecture make it a reliable tool for professionals and students alike. The project demonstrates how intelligent automation can simplify complex workflows, offering a scalable foundation for future enhancements.</a:t>
            </a:r>
            <a:endParaRPr lang="en-US" altLang="en-US" sz="2400" dirty="0">
              <a:latin typeface="Times New Roman" panose="02020603050405020304"/>
              <a:cs typeface="Calibri" panose="020F0502020204030204"/>
            </a:endParaRPr>
          </a:p>
          <a:p>
            <a:pPr marL="457200" indent="-457200" algn="just">
              <a:lnSpc>
                <a:spcPct val="150000"/>
              </a:lnSpc>
              <a:buFont typeface="Arial" panose="020B0604020202020204"/>
              <a:buAutoNum type="arabicPeriod"/>
            </a:pPr>
            <a:endParaRPr lang="en-US" altLang="en-US" sz="2400" dirty="0">
              <a:latin typeface="Times New Roman" panose="02020603050405020304"/>
              <a:cs typeface="Calibri" panose="020F0502020204030204"/>
            </a:endParaRPr>
          </a:p>
          <a:p>
            <a:pPr indent="0">
              <a:lnSpc>
                <a:spcPct val="150000"/>
              </a:lnSpc>
              <a:buFont typeface="Arial" panose="020B0604020202020204"/>
              <a:buNone/>
            </a:pPr>
            <a:endParaRPr lang="en-US" altLang="en-US" sz="2400" dirty="0">
              <a:latin typeface="Times New Roman" panose="02020603050405020304"/>
              <a:cs typeface="Calibri" panose="020F050202020403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REFERENCES</a:t>
            </a:r>
            <a:endParaRPr lang="en-US" sz="3500" b="1" dirty="0">
              <a:latin typeface="Times New Roman" panose="02020603050405020304"/>
              <a:cs typeface="Times New Roman" panose="02020603050405020304"/>
            </a:endParaRPr>
          </a:p>
        </p:txBody>
      </p:sp>
      <p:sp>
        <p:nvSpPr>
          <p:cNvPr id="4" name="TextBox 3"/>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latin typeface="Times New Roman" panose="02020603050405020304"/>
              <a:cs typeface="Calibri" panose="020F0502020204030204"/>
            </a:endParaRPr>
          </a:p>
        </p:txBody>
      </p:sp>
      <p:sp>
        <p:nvSpPr>
          <p:cNvPr id="3" name="Text Box 2"/>
          <p:cNvSpPr txBox="1"/>
          <p:nvPr/>
        </p:nvSpPr>
        <p:spPr>
          <a:xfrm>
            <a:off x="529590" y="879475"/>
            <a:ext cx="11002645" cy="5405120"/>
          </a:xfrm>
          <a:prstGeom prst="rect">
            <a:avLst/>
          </a:prstGeom>
          <a:noFill/>
        </p:spPr>
        <p:txBody>
          <a:bodyPr wrap="square" rtlCol="0">
            <a:noAutofit/>
          </a:bodyPr>
          <a:lstStyle/>
          <a:p>
            <a:pPr algn="just"/>
            <a:r>
              <a:rPr lang="en-US" altLang="en-US">
                <a:latin typeface="Times New Roman" panose="02020603050405020304" charset="0"/>
                <a:cs typeface="Times New Roman" panose="02020603050405020304" charset="0"/>
              </a:rPr>
              <a:t>[1]Loukili, Soumaya &amp; Fennan, Abdelhadi &amp; Lotfi, Elaachak. (2024). Email subjects generation with large language models: GPT-3.5, PaLM 2, and BERT. International Journal of Electrical and Computer Engineering (IJECE) , 2024.</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[2]S. Bhosale, R. Dhumal, V. Patkar and T. P. Singh, "Use Of RPA For Email Automation With Salesforce Integration," 2023 IEEE 5th International Conference on Cybernetics, Cognition and Machine Learning Applications (ICCCMLA), Hamburg, Germany, 2023.</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[3]G. Jagnade, S. Sable and M. Ikar, "Streamlining Email Workflow: Empowering Users with Voice Recognition Technology and Website-Email Autometa Solutions," 2023 14th International Conference on Computing Communication and Networking Technologies (ICCCNT), Delhi, India, 2023.</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[4]S. Ghalme, K. Shelke, R. Kadam and U. Tupe, "Automated Emails and Data Segregation using Python," 2023 International Conference on Sustainable Computing and Smart Systems (ICSCSS), Coimbatore, India, 2023.</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[5]M. N. Dandale, Mazharunnisa, D. J. J. D. Daniel, R. S. Priya, M. A. A. Walid and T. T, "Business Process Automation using Robotic Process Automation (RPA) and AI Algorithm’s on Various Tasks," 2023 8th International Conference on Communication and Electronics Systems (ICCES), Coimbatore, India, 2023.</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OBJECTIVE</a:t>
            </a:r>
            <a:endParaRPr lang="en-US" sz="3500" b="1" dirty="0">
              <a:latin typeface="Times New Roman" panose="02020603050405020304"/>
              <a:cs typeface="Times New Roman" panose="02020603050405020304"/>
            </a:endParaRPr>
          </a:p>
        </p:txBody>
      </p:sp>
      <p:sp>
        <p:nvSpPr>
          <p:cNvPr id="3" name="Text Box 2"/>
          <p:cNvSpPr txBox="1"/>
          <p:nvPr/>
        </p:nvSpPr>
        <p:spPr>
          <a:xfrm>
            <a:off x="685165" y="1148080"/>
            <a:ext cx="10883900" cy="5048885"/>
          </a:xfrm>
          <a:prstGeom prst="rect">
            <a:avLst/>
          </a:prstGeom>
          <a:noFill/>
        </p:spPr>
        <p:txBody>
          <a:bodyPr wrap="square" rtlCol="0">
            <a:noAutofit/>
          </a:bodyPr>
          <a:lstStyle/>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develop an all-in-one web platform that simplifies common tasks like email creation, data cleaning, and web scraping.</a:t>
            </a: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reduce manual effort and save time by automating repetitive activities using AI and intelligent logic.</a:t>
            </a: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ensure user-friendly interaction with a clean interface that makes the tool accessible to both technical and non-technical users.</a:t>
            </a: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provide secure processing and handling of user data, with a focus on data privacy and confidentiality.</a:t>
            </a: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enable future extensibility by designing the system to easily incorporate additional productivity features.</a:t>
            </a:r>
            <a:endParaRPr lang="en-US" altLang="en-US" sz="2300">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REFERENCES</a:t>
            </a:r>
            <a:endParaRPr lang="en-US" sz="3500" b="1" dirty="0">
              <a:latin typeface="Times New Roman" panose="02020603050405020304"/>
              <a:cs typeface="Times New Roman" panose="02020603050405020304"/>
            </a:endParaRPr>
          </a:p>
        </p:txBody>
      </p:sp>
      <p:sp>
        <p:nvSpPr>
          <p:cNvPr id="4" name="TextBox 3"/>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latin typeface="Times New Roman" panose="02020603050405020304"/>
              <a:cs typeface="Calibri" panose="020F0502020204030204"/>
            </a:endParaRPr>
          </a:p>
        </p:txBody>
      </p:sp>
      <p:sp>
        <p:nvSpPr>
          <p:cNvPr id="3" name="Text Box 2"/>
          <p:cNvSpPr txBox="1"/>
          <p:nvPr/>
        </p:nvSpPr>
        <p:spPr>
          <a:xfrm>
            <a:off x="529590" y="879475"/>
            <a:ext cx="11002645" cy="5405120"/>
          </a:xfrm>
          <a:prstGeom prst="rect">
            <a:avLst/>
          </a:prstGeom>
          <a:noFill/>
        </p:spPr>
        <p:txBody>
          <a:bodyPr wrap="square" rtlCol="0">
            <a:noAutofit/>
          </a:bodyPr>
          <a:lstStyle/>
          <a:p>
            <a:pPr algn="just"/>
            <a:r>
              <a:rPr lang="en-US" altLang="en-US">
                <a:latin typeface="Times New Roman" panose="02020603050405020304" charset="0"/>
                <a:cs typeface="Times New Roman" panose="02020603050405020304" charset="0"/>
              </a:rPr>
              <a:t>[6]C. Sathish, A. Mahesh, N. S. Karpagam, R. Vasugi, J. Indumathi and T. Kanchana, "Intelligent Email Automation Analysis Driving through Natural Language Processing (NLP)," 2023 Second International Conference on Electronics and Renewable Systems (ICEARS), Tuticorin, India, 2023.</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[7]A. Khare, S. Singh, R. Mishra, S. Prakash and P. Dixit, "E-Mail Assistant – Automation of E-Mail Handling and Management using Robotic Process Automation," 2022 International Conference on Decision Aid Sciences and Applications (DASA), Chiangrai, Thailand, 2022 .</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[8]Jonas Thiergart, Stefan Huber, Thomas Übellacker, “Understanding Emails and Drafting Responses -- An Approach Using GPT-3”, 2021 .</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[9]S. Manikantam, P. Akhil, K. R. A. Reddy, G. S. P. Reddy, S. Hariharan and V. Kekreja, "Enhanced automated web scraping tool with proliferation of AI techniques," 2024 International Conference on Innovations and Challenges in Emerging Technologies (ICICET), Nagpur, India, 2024 .</a:t>
            </a:r>
            <a:endParaRPr lang="en-US" altLang="en-US">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[10]A. Abodayeh, R. Hejazi, W. Najjar, L. Shihadeh and R. Latif, "Web Scraping for Data Analytics: A BeautifulSoup Implementation," 2023 Sixth International Conference of Women in Data Science at Prince Sultan University (WiDS PSU), Riyadh, Saudi Arabia, 2023</a:t>
            </a: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306638"/>
            <a:ext cx="10058400" cy="563562"/>
          </a:xfrm>
        </p:spPr>
        <p:txBody>
          <a:bodyPr>
            <a:noAutofit/>
          </a:bodyPr>
          <a:lstStyle/>
          <a:p>
            <a:pPr algn="ctr"/>
            <a:r>
              <a:rPr lang="en-US" sz="4000" b="1" dirty="0">
                <a:latin typeface="Times New Roman" panose="02020603050405020304"/>
                <a:cs typeface="Times New Roman" panose="02020603050405020304"/>
              </a:rPr>
              <a:t>THANK YOU</a:t>
            </a:r>
            <a:endParaRPr lang="en-US" sz="4000" b="1" dirty="0">
              <a:latin typeface="Times New Roman" panose="02020603050405020304"/>
              <a:cs typeface="Times New Roman" panose="02020603050405020304"/>
            </a:endParaRPr>
          </a:p>
        </p:txBody>
      </p:sp>
      <p:sp>
        <p:nvSpPr>
          <p:cNvPr id="4" name="TextBox 3"/>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latin typeface="Times New Roman" panose="020206030504050203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ABSTRACT</a:t>
            </a:r>
            <a:endParaRPr lang="en-US" sz="3500" b="1" dirty="0">
              <a:latin typeface="Times New Roman" panose="02020603050405020304"/>
              <a:cs typeface="Times New Roman" panose="02020603050405020304"/>
            </a:endParaRPr>
          </a:p>
        </p:txBody>
      </p:sp>
      <p:sp>
        <p:nvSpPr>
          <p:cNvPr id="3" name="Text Box 2"/>
          <p:cNvSpPr txBox="1"/>
          <p:nvPr/>
        </p:nvSpPr>
        <p:spPr>
          <a:xfrm>
            <a:off x="685165" y="1148080"/>
            <a:ext cx="10883900" cy="4032885"/>
          </a:xfrm>
          <a:prstGeom prst="rect">
            <a:avLst/>
          </a:prstGeom>
          <a:noFill/>
        </p:spPr>
        <p:txBody>
          <a:bodyPr wrap="square" rtlCol="0">
            <a:noAutofit/>
          </a:bodyPr>
          <a:lstStyle/>
          <a:p>
            <a:pPr algn="just">
              <a:lnSpc>
                <a:spcPct val="150000"/>
              </a:lnSpc>
            </a:pPr>
            <a:r>
              <a:rPr lang="en-US" altLang="en-US" sz="2400">
                <a:latin typeface="Times New Roman" panose="02020603050405020304" charset="0"/>
                <a:cs typeface="Times New Roman" panose="02020603050405020304" charset="0"/>
              </a:rPr>
              <a:t>TaskXpert is an AI-powered productivity platform that integrates email generation, web scraping, and CSV data cleaning into a unified web interface. Leveraging the Mistral 7B Instruct model, the system enables users to compose context-aware emails from natural language prompts with manual editing and direct sending capabilities. The platform also supports web scraping to extract useful links from websites and CSV data cleaning using statistical methods, followed by visualizations for insight generation. Built using the MERN stack, TaskXpert offers a secure, scalable, and interactive solution for streamlining digital workflows.</a:t>
            </a:r>
            <a:endParaRPr lang="en-US" altLang="en-US" sz="2400">
              <a:latin typeface="Times New Roman" panose="02020603050405020304" charset="0"/>
              <a:cs typeface="Times New Roman" panose="02020603050405020304" charset="0"/>
            </a:endParaRPr>
          </a:p>
          <a:p>
            <a:endParaRPr lang="en-US" altLang="en-US" sz="2400">
              <a:latin typeface="Times New Roman" panose="02020603050405020304" charset="0"/>
              <a:cs typeface="Times New Roman" panose="02020603050405020304" charset="0"/>
            </a:endParaRPr>
          </a:p>
          <a:p>
            <a:endParaRPr lang="en-US" altLang="en-US" sz="2400">
              <a:latin typeface="Times New Roman" panose="02020603050405020304" charset="0"/>
              <a:cs typeface="Times New Roman" panose="02020603050405020304" charset="0"/>
            </a:endParaRPr>
          </a:p>
          <a:p>
            <a:endParaRPr lang="en-US" altLang="en-US"/>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LITERATURE SURVEY</a:t>
            </a:r>
            <a:endParaRPr lang="en-US" sz="3500" b="1" dirty="0">
              <a:latin typeface="Times New Roman" panose="02020603050405020304"/>
              <a:cs typeface="Times New Roman" panose="02020603050405020304"/>
            </a:endParaRPr>
          </a:p>
        </p:txBody>
      </p:sp>
      <p:sp>
        <p:nvSpPr>
          <p:cNvPr id="3" name="Text Box 2"/>
          <p:cNvSpPr txBox="1"/>
          <p:nvPr/>
        </p:nvSpPr>
        <p:spPr>
          <a:xfrm>
            <a:off x="685165" y="1148080"/>
            <a:ext cx="10883900" cy="4032885"/>
          </a:xfrm>
          <a:prstGeom prst="rect">
            <a:avLst/>
          </a:prstGeom>
          <a:noFill/>
        </p:spPr>
        <p:txBody>
          <a:bodyPr wrap="square" rtlCol="0">
            <a:noAutofit/>
          </a:bodyPr>
          <a:lstStyle/>
          <a:p>
            <a:endParaRPr lang="en-US" altLang="en-US"/>
          </a:p>
        </p:txBody>
      </p:sp>
      <p:graphicFrame>
        <p:nvGraphicFramePr>
          <p:cNvPr id="4" name="Table 3"/>
          <p:cNvGraphicFramePr/>
          <p:nvPr>
            <p:custDataLst>
              <p:tags r:id="rId1"/>
            </p:custDataLst>
          </p:nvPr>
        </p:nvGraphicFramePr>
        <p:xfrm>
          <a:off x="684530" y="1003935"/>
          <a:ext cx="10760075" cy="5153660"/>
        </p:xfrm>
        <a:graphic>
          <a:graphicData uri="http://schemas.openxmlformats.org/drawingml/2006/table">
            <a:tbl>
              <a:tblPr/>
              <a:tblGrid>
                <a:gridCol w="647065"/>
                <a:gridCol w="1847850"/>
                <a:gridCol w="746760"/>
                <a:gridCol w="1947545"/>
                <a:gridCol w="2908300"/>
                <a:gridCol w="2662555"/>
              </a:tblGrid>
              <a:tr h="450850">
                <a:tc>
                  <a:txBody>
                    <a:bodyPr/>
                    <a:p>
                      <a:pPr algn="ctr">
                        <a:lnSpc>
                          <a:spcPct val="114000"/>
                        </a:lnSpc>
                        <a:spcBef>
                          <a:spcPct val="0"/>
                        </a:spcBef>
                        <a:spcAft>
                          <a:spcPct val="0"/>
                        </a:spcAft>
                      </a:pPr>
                      <a:r>
                        <a:rPr sz="1800">
                          <a:solidFill>
                            <a:schemeClr val="bg1"/>
                          </a:solidFill>
                          <a:latin typeface="Times New Roman" panose="02020603050405020304" charset="0"/>
                          <a:ea typeface="ＭＳ 明朝"/>
                          <a:cs typeface="Times New Roman" panose="02020603050405020304" charset="0"/>
                        </a:rPr>
                        <a:t>S.</a:t>
                      </a:r>
                      <a:r>
                        <a:rPr lang="en-US" sz="1800">
                          <a:solidFill>
                            <a:schemeClr val="bg1"/>
                          </a:solidFill>
                          <a:latin typeface="Times New Roman" panose="02020603050405020304" charset="0"/>
                          <a:ea typeface="ＭＳ 明朝"/>
                          <a:cs typeface="Times New Roman" panose="02020603050405020304" charset="0"/>
                        </a:rPr>
                        <a:t>No</a:t>
                      </a:r>
                      <a:endParaRPr lang="en-US" sz="1800">
                        <a:solidFill>
                          <a:schemeClr val="bg1"/>
                        </a:solidFill>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tx1">
                        <a:lumMod val="65000"/>
                        <a:lumOff val="35000"/>
                      </a:schemeClr>
                    </a:solidFill>
                  </a:tcPr>
                </a:tc>
                <a:tc>
                  <a:txBody>
                    <a:bodyPr/>
                    <a:p>
                      <a:pPr algn="ctr">
                        <a:lnSpc>
                          <a:spcPct val="114000"/>
                        </a:lnSpc>
                        <a:spcBef>
                          <a:spcPct val="0"/>
                        </a:spcBef>
                        <a:spcAft>
                          <a:spcPct val="0"/>
                        </a:spcAft>
                      </a:pPr>
                      <a:r>
                        <a:rPr sz="1800">
                          <a:solidFill>
                            <a:schemeClr val="bg1"/>
                          </a:solidFill>
                          <a:latin typeface="Times New Roman" panose="02020603050405020304" charset="0"/>
                          <a:ea typeface="ＭＳ 明朝"/>
                          <a:cs typeface="Times New Roman" panose="02020603050405020304" charset="0"/>
                        </a:rPr>
                        <a:t>Author(s)</a:t>
                      </a:r>
                      <a:endParaRPr sz="1800">
                        <a:solidFill>
                          <a:schemeClr val="bg1"/>
                        </a:solidFill>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tx1">
                        <a:lumMod val="65000"/>
                        <a:lumOff val="35000"/>
                      </a:schemeClr>
                    </a:solidFill>
                  </a:tcPr>
                </a:tc>
                <a:tc>
                  <a:txBody>
                    <a:bodyPr/>
                    <a:p>
                      <a:pPr algn="ctr">
                        <a:lnSpc>
                          <a:spcPct val="114000"/>
                        </a:lnSpc>
                        <a:spcBef>
                          <a:spcPct val="0"/>
                        </a:spcBef>
                        <a:spcAft>
                          <a:spcPct val="0"/>
                        </a:spcAft>
                      </a:pPr>
                      <a:r>
                        <a:rPr sz="1800">
                          <a:solidFill>
                            <a:schemeClr val="bg1"/>
                          </a:solidFill>
                          <a:latin typeface="Times New Roman" panose="02020603050405020304" charset="0"/>
                          <a:ea typeface="ＭＳ 明朝"/>
                          <a:cs typeface="Times New Roman" panose="02020603050405020304" charset="0"/>
                        </a:rPr>
                        <a:t>Year</a:t>
                      </a:r>
                      <a:endParaRPr sz="1800">
                        <a:solidFill>
                          <a:schemeClr val="bg1"/>
                        </a:solidFill>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tx1">
                        <a:lumMod val="65000"/>
                        <a:lumOff val="35000"/>
                      </a:schemeClr>
                    </a:solidFill>
                  </a:tcPr>
                </a:tc>
                <a:tc>
                  <a:txBody>
                    <a:bodyPr/>
                    <a:p>
                      <a:pPr algn="ctr">
                        <a:lnSpc>
                          <a:spcPct val="114000"/>
                        </a:lnSpc>
                        <a:spcBef>
                          <a:spcPct val="0"/>
                        </a:spcBef>
                        <a:spcAft>
                          <a:spcPct val="0"/>
                        </a:spcAft>
                      </a:pPr>
                      <a:r>
                        <a:rPr sz="1800">
                          <a:solidFill>
                            <a:schemeClr val="bg1"/>
                          </a:solidFill>
                          <a:latin typeface="Times New Roman" panose="02020603050405020304" charset="0"/>
                          <a:ea typeface="ＭＳ 明朝"/>
                          <a:cs typeface="Times New Roman" panose="02020603050405020304" charset="0"/>
                        </a:rPr>
                        <a:t>Technique</a:t>
                      </a:r>
                      <a:endParaRPr sz="1800">
                        <a:solidFill>
                          <a:schemeClr val="bg1"/>
                        </a:solidFill>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tx1">
                        <a:lumMod val="65000"/>
                        <a:lumOff val="35000"/>
                      </a:schemeClr>
                    </a:solidFill>
                  </a:tcPr>
                </a:tc>
                <a:tc>
                  <a:txBody>
                    <a:bodyPr/>
                    <a:p>
                      <a:pPr algn="ctr">
                        <a:lnSpc>
                          <a:spcPct val="114000"/>
                        </a:lnSpc>
                        <a:spcBef>
                          <a:spcPct val="0"/>
                        </a:spcBef>
                        <a:spcAft>
                          <a:spcPct val="0"/>
                        </a:spcAft>
                      </a:pPr>
                      <a:r>
                        <a:rPr sz="1800">
                          <a:solidFill>
                            <a:schemeClr val="bg1"/>
                          </a:solidFill>
                          <a:latin typeface="Times New Roman" panose="02020603050405020304" charset="0"/>
                          <a:ea typeface="ＭＳ 明朝"/>
                          <a:cs typeface="Times New Roman" panose="02020603050405020304" charset="0"/>
                        </a:rPr>
                        <a:t>Description</a:t>
                      </a:r>
                      <a:endParaRPr sz="1800">
                        <a:solidFill>
                          <a:schemeClr val="bg1"/>
                        </a:solidFill>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tx1">
                        <a:lumMod val="65000"/>
                        <a:lumOff val="35000"/>
                      </a:schemeClr>
                    </a:solidFill>
                  </a:tcPr>
                </a:tc>
                <a:tc>
                  <a:txBody>
                    <a:bodyPr/>
                    <a:p>
                      <a:pPr algn="ctr">
                        <a:lnSpc>
                          <a:spcPct val="114000"/>
                        </a:lnSpc>
                        <a:spcBef>
                          <a:spcPct val="0"/>
                        </a:spcBef>
                        <a:spcAft>
                          <a:spcPct val="0"/>
                        </a:spcAft>
                      </a:pPr>
                      <a:r>
                        <a:rPr sz="1800">
                          <a:solidFill>
                            <a:schemeClr val="bg1"/>
                          </a:solidFill>
                          <a:latin typeface="Times New Roman" panose="02020603050405020304" charset="0"/>
                          <a:ea typeface="ＭＳ 明朝"/>
                          <a:cs typeface="Times New Roman" panose="02020603050405020304" charset="0"/>
                        </a:rPr>
                        <a:t>Outcome</a:t>
                      </a:r>
                      <a:endParaRPr sz="1800">
                        <a:solidFill>
                          <a:schemeClr val="bg1"/>
                        </a:solidFill>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tx1">
                        <a:lumMod val="65000"/>
                        <a:lumOff val="35000"/>
                      </a:schemeClr>
                    </a:solidFill>
                  </a:tcPr>
                </a:tc>
              </a:tr>
              <a:tr h="940435">
                <a:tc>
                  <a:txBody>
                    <a:bodyPr/>
                    <a:p>
                      <a:pPr algn="ctr">
                        <a:lnSpc>
                          <a:spcPct val="114000"/>
                        </a:lnSpc>
                        <a:spcBef>
                          <a:spcPct val="0"/>
                        </a:spcBef>
                        <a:spcAft>
                          <a:spcPct val="0"/>
                        </a:spcAft>
                      </a:pPr>
                      <a:endParaRPr sz="1700">
                        <a:latin typeface="Times New Roman" panose="02020603050405020304" charset="0"/>
                        <a:ea typeface="ＭＳ 明朝"/>
                        <a:cs typeface="Times New Roman" panose="02020603050405020304" charset="0"/>
                      </a:endParaRPr>
                    </a:p>
                    <a:p>
                      <a:pPr algn="ctr">
                        <a:lnSpc>
                          <a:spcPct val="114000"/>
                        </a:lnSpc>
                        <a:spcBef>
                          <a:spcPct val="0"/>
                        </a:spcBef>
                        <a:spcAft>
                          <a:spcPct val="0"/>
                        </a:spcAft>
                      </a:pPr>
                      <a:r>
                        <a:rPr sz="1700">
                          <a:latin typeface="Times New Roman" panose="02020603050405020304" charset="0"/>
                          <a:ea typeface="ＭＳ 明朝"/>
                          <a:cs typeface="Times New Roman" panose="02020603050405020304" charset="0"/>
                        </a:rPr>
                        <a:t>1</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gn="ctr">
                        <a:lnSpc>
                          <a:spcPct val="114000"/>
                        </a:lnSpc>
                        <a:spcBef>
                          <a:spcPct val="0"/>
                        </a:spcBef>
                        <a:spcAft>
                          <a:spcPct val="0"/>
                        </a:spcAft>
                      </a:pPr>
                      <a:endParaRPr sz="1700">
                        <a:latin typeface="Times New Roman" panose="02020603050405020304" charset="0"/>
                        <a:ea typeface="ＭＳ 明朝"/>
                        <a:cs typeface="Times New Roman" panose="02020603050405020304" charset="0"/>
                      </a:endParaRPr>
                    </a:p>
                    <a:p>
                      <a:pPr algn="ctr">
                        <a:lnSpc>
                          <a:spcPct val="114000"/>
                        </a:lnSpc>
                        <a:spcBef>
                          <a:spcPct val="0"/>
                        </a:spcBef>
                        <a:spcAft>
                          <a:spcPct val="0"/>
                        </a:spcAft>
                      </a:pPr>
                      <a:r>
                        <a:rPr sz="1700">
                          <a:latin typeface="Times New Roman" panose="02020603050405020304" charset="0"/>
                          <a:ea typeface="ＭＳ 明朝"/>
                          <a:cs typeface="Times New Roman" panose="02020603050405020304" charset="0"/>
                        </a:rPr>
                        <a:t>Smith et al.</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gn="ctr">
                        <a:lnSpc>
                          <a:spcPct val="114000"/>
                        </a:lnSpc>
                        <a:spcBef>
                          <a:spcPct val="0"/>
                        </a:spcBef>
                        <a:spcAft>
                          <a:spcPct val="0"/>
                        </a:spcAft>
                      </a:pPr>
                      <a:endParaRPr sz="1700">
                        <a:latin typeface="Times New Roman" panose="02020603050405020304" charset="0"/>
                        <a:ea typeface="ＭＳ 明朝"/>
                        <a:cs typeface="Times New Roman" panose="02020603050405020304" charset="0"/>
                      </a:endParaRPr>
                    </a:p>
                    <a:p>
                      <a:pPr algn="ctr">
                        <a:lnSpc>
                          <a:spcPct val="114000"/>
                        </a:lnSpc>
                        <a:spcBef>
                          <a:spcPct val="0"/>
                        </a:spcBef>
                        <a:spcAft>
                          <a:spcPct val="0"/>
                        </a:spcAft>
                      </a:pPr>
                      <a:r>
                        <a:rPr sz="1700">
                          <a:latin typeface="Times New Roman" panose="02020603050405020304" charset="0"/>
                          <a:ea typeface="ＭＳ 明朝"/>
                          <a:cs typeface="Times New Roman" panose="02020603050405020304" charset="0"/>
                        </a:rPr>
                        <a:t>2021</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14000"/>
                        </a:lnSpc>
                        <a:spcBef>
                          <a:spcPct val="0"/>
                        </a:spcBef>
                        <a:spcAft>
                          <a:spcPct val="0"/>
                        </a:spcAft>
                      </a:pPr>
                      <a:r>
                        <a:rPr sz="1700">
                          <a:latin typeface="Times New Roman" panose="02020603050405020304" charset="0"/>
                          <a:ea typeface="ＭＳ 明朝"/>
                          <a:cs typeface="Times New Roman" panose="02020603050405020304" charset="0"/>
                        </a:rPr>
                        <a:t>Web Scraping with Python</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14000"/>
                        </a:lnSpc>
                        <a:spcBef>
                          <a:spcPct val="0"/>
                        </a:spcBef>
                        <a:spcAft>
                          <a:spcPct val="0"/>
                        </a:spcAft>
                      </a:pPr>
                      <a:r>
                        <a:rPr sz="1700">
                          <a:latin typeface="Times New Roman" panose="02020603050405020304" charset="0"/>
                          <a:ea typeface="ＭＳ 明朝"/>
                          <a:cs typeface="Times New Roman" panose="02020603050405020304" charset="0"/>
                        </a:rPr>
                        <a:t>Used Python libraries like BeautifulSoup to extract data from websites.</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14000"/>
                        </a:lnSpc>
                        <a:spcBef>
                          <a:spcPct val="0"/>
                        </a:spcBef>
                        <a:spcAft>
                          <a:spcPct val="0"/>
                        </a:spcAft>
                      </a:pPr>
                      <a:r>
                        <a:rPr sz="1700">
                          <a:latin typeface="Times New Roman" panose="02020603050405020304" charset="0"/>
                          <a:ea typeface="ＭＳ 明朝"/>
                          <a:cs typeface="Times New Roman" panose="02020603050405020304" charset="0"/>
                        </a:rPr>
                        <a:t>Demonstrated efficient extraction of HTML content and link data.</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940435">
                <a:tc>
                  <a:txBody>
                    <a:bodyPr/>
                    <a:p>
                      <a:pPr algn="ctr">
                        <a:lnSpc>
                          <a:spcPct val="114000"/>
                        </a:lnSpc>
                        <a:spcBef>
                          <a:spcPct val="0"/>
                        </a:spcBef>
                        <a:spcAft>
                          <a:spcPct val="0"/>
                        </a:spcAft>
                      </a:pPr>
                      <a:endParaRPr sz="1700">
                        <a:latin typeface="Times New Roman" panose="02020603050405020304" charset="0"/>
                        <a:ea typeface="ＭＳ 明朝"/>
                        <a:cs typeface="Times New Roman" panose="02020603050405020304" charset="0"/>
                      </a:endParaRPr>
                    </a:p>
                    <a:p>
                      <a:pPr algn="ctr">
                        <a:lnSpc>
                          <a:spcPct val="114000"/>
                        </a:lnSpc>
                        <a:spcBef>
                          <a:spcPct val="0"/>
                        </a:spcBef>
                        <a:spcAft>
                          <a:spcPct val="0"/>
                        </a:spcAft>
                      </a:pPr>
                      <a:r>
                        <a:rPr sz="1700">
                          <a:latin typeface="Times New Roman" panose="02020603050405020304" charset="0"/>
                          <a:ea typeface="ＭＳ 明朝"/>
                          <a:cs typeface="Times New Roman" panose="02020603050405020304" charset="0"/>
                        </a:rPr>
                        <a:t>2</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gn="ctr">
                        <a:lnSpc>
                          <a:spcPct val="114000"/>
                        </a:lnSpc>
                        <a:spcBef>
                          <a:spcPct val="0"/>
                        </a:spcBef>
                        <a:spcAft>
                          <a:spcPct val="0"/>
                        </a:spcAft>
                      </a:pPr>
                      <a:endParaRPr sz="1700">
                        <a:latin typeface="Times New Roman" panose="02020603050405020304" charset="0"/>
                        <a:ea typeface="ＭＳ 明朝"/>
                        <a:cs typeface="Times New Roman" panose="02020603050405020304" charset="0"/>
                      </a:endParaRPr>
                    </a:p>
                    <a:p>
                      <a:pPr algn="ctr">
                        <a:lnSpc>
                          <a:spcPct val="114000"/>
                        </a:lnSpc>
                        <a:spcBef>
                          <a:spcPct val="0"/>
                        </a:spcBef>
                        <a:spcAft>
                          <a:spcPct val="0"/>
                        </a:spcAft>
                      </a:pPr>
                      <a:r>
                        <a:rPr sz="1700">
                          <a:latin typeface="Times New Roman" panose="02020603050405020304" charset="0"/>
                          <a:ea typeface="ＭＳ 明朝"/>
                          <a:cs typeface="Times New Roman" panose="02020603050405020304" charset="0"/>
                        </a:rPr>
                        <a:t>Liu and Zhang</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gn="ctr">
                        <a:lnSpc>
                          <a:spcPct val="114000"/>
                        </a:lnSpc>
                        <a:spcBef>
                          <a:spcPct val="0"/>
                        </a:spcBef>
                        <a:spcAft>
                          <a:spcPct val="0"/>
                        </a:spcAft>
                      </a:pPr>
                      <a:endParaRPr sz="1700">
                        <a:latin typeface="Times New Roman" panose="02020603050405020304" charset="0"/>
                        <a:ea typeface="ＭＳ 明朝"/>
                        <a:cs typeface="Times New Roman" panose="02020603050405020304" charset="0"/>
                      </a:endParaRPr>
                    </a:p>
                    <a:p>
                      <a:pPr algn="ctr">
                        <a:lnSpc>
                          <a:spcPct val="114000"/>
                        </a:lnSpc>
                        <a:spcBef>
                          <a:spcPct val="0"/>
                        </a:spcBef>
                        <a:spcAft>
                          <a:spcPct val="0"/>
                        </a:spcAft>
                      </a:pPr>
                      <a:r>
                        <a:rPr sz="1700">
                          <a:latin typeface="Times New Roman" panose="02020603050405020304" charset="0"/>
                          <a:ea typeface="ＭＳ 明朝"/>
                          <a:cs typeface="Times New Roman" panose="02020603050405020304" charset="0"/>
                        </a:rPr>
                        <a:t>2020</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14000"/>
                        </a:lnSpc>
                        <a:spcBef>
                          <a:spcPct val="0"/>
                        </a:spcBef>
                        <a:spcAft>
                          <a:spcPct val="0"/>
                        </a:spcAft>
                      </a:pPr>
                      <a:r>
                        <a:rPr sz="1700">
                          <a:latin typeface="Times New Roman" panose="02020603050405020304" charset="0"/>
                          <a:ea typeface="ＭＳ 明朝"/>
                          <a:cs typeface="Times New Roman" panose="02020603050405020304" charset="0"/>
                        </a:rPr>
                        <a:t>Data Cleaning Algorithms</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14000"/>
                        </a:lnSpc>
                        <a:spcBef>
                          <a:spcPct val="0"/>
                        </a:spcBef>
                        <a:spcAft>
                          <a:spcPct val="0"/>
                        </a:spcAft>
                      </a:pPr>
                      <a:r>
                        <a:rPr sz="1700">
                          <a:latin typeface="Times New Roman" panose="02020603050405020304" charset="0"/>
                          <a:ea typeface="ＭＳ 明朝"/>
                          <a:cs typeface="Times New Roman" panose="02020603050405020304" charset="0"/>
                        </a:rPr>
                        <a:t>Explored statistical methods (mean, median, mode) for handling null values.</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14000"/>
                        </a:lnSpc>
                        <a:spcBef>
                          <a:spcPct val="0"/>
                        </a:spcBef>
                        <a:spcAft>
                          <a:spcPct val="0"/>
                        </a:spcAft>
                      </a:pPr>
                      <a:r>
                        <a:rPr sz="1700">
                          <a:latin typeface="Times New Roman" panose="02020603050405020304" charset="0"/>
                          <a:ea typeface="ＭＳ 明朝"/>
                          <a:cs typeface="Times New Roman" panose="02020603050405020304" charset="0"/>
                        </a:rPr>
                        <a:t>Improved data quality and analysis readiness.</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941070">
                <a:tc>
                  <a:txBody>
                    <a:bodyPr/>
                    <a:p>
                      <a:pPr algn="ctr">
                        <a:lnSpc>
                          <a:spcPct val="114000"/>
                        </a:lnSpc>
                        <a:spcBef>
                          <a:spcPct val="0"/>
                        </a:spcBef>
                        <a:spcAft>
                          <a:spcPct val="0"/>
                        </a:spcAft>
                      </a:pPr>
                      <a:endParaRPr sz="1700">
                        <a:latin typeface="Times New Roman" panose="02020603050405020304" charset="0"/>
                        <a:ea typeface="ＭＳ 明朝"/>
                        <a:cs typeface="Times New Roman" panose="02020603050405020304" charset="0"/>
                      </a:endParaRPr>
                    </a:p>
                    <a:p>
                      <a:pPr algn="ctr">
                        <a:lnSpc>
                          <a:spcPct val="114000"/>
                        </a:lnSpc>
                        <a:spcBef>
                          <a:spcPct val="0"/>
                        </a:spcBef>
                        <a:spcAft>
                          <a:spcPct val="0"/>
                        </a:spcAft>
                      </a:pPr>
                      <a:r>
                        <a:rPr sz="1700">
                          <a:latin typeface="Times New Roman" panose="02020603050405020304" charset="0"/>
                          <a:ea typeface="ＭＳ 明朝"/>
                          <a:cs typeface="Times New Roman" panose="02020603050405020304" charset="0"/>
                        </a:rPr>
                        <a:t>3</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gn="ctr">
                        <a:lnSpc>
                          <a:spcPct val="114000"/>
                        </a:lnSpc>
                        <a:spcBef>
                          <a:spcPct val="0"/>
                        </a:spcBef>
                        <a:spcAft>
                          <a:spcPct val="0"/>
                        </a:spcAft>
                      </a:pPr>
                      <a:endParaRPr sz="1700">
                        <a:latin typeface="Times New Roman" panose="02020603050405020304" charset="0"/>
                        <a:ea typeface="ＭＳ 明朝"/>
                        <a:cs typeface="Times New Roman" panose="02020603050405020304" charset="0"/>
                      </a:endParaRPr>
                    </a:p>
                    <a:p>
                      <a:pPr algn="ctr">
                        <a:lnSpc>
                          <a:spcPct val="114000"/>
                        </a:lnSpc>
                        <a:spcBef>
                          <a:spcPct val="0"/>
                        </a:spcBef>
                        <a:spcAft>
                          <a:spcPct val="0"/>
                        </a:spcAft>
                      </a:pPr>
                      <a:r>
                        <a:rPr sz="1700">
                          <a:latin typeface="Times New Roman" panose="02020603050405020304" charset="0"/>
                          <a:ea typeface="ＭＳ 明朝"/>
                          <a:cs typeface="Times New Roman" panose="02020603050405020304" charset="0"/>
                        </a:rPr>
                        <a:t>Jones et al.</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gn="ctr">
                        <a:lnSpc>
                          <a:spcPct val="114000"/>
                        </a:lnSpc>
                        <a:spcBef>
                          <a:spcPct val="0"/>
                        </a:spcBef>
                        <a:spcAft>
                          <a:spcPct val="0"/>
                        </a:spcAft>
                      </a:pPr>
                      <a:endParaRPr sz="1700">
                        <a:latin typeface="Times New Roman" panose="02020603050405020304" charset="0"/>
                        <a:ea typeface="ＭＳ 明朝"/>
                        <a:cs typeface="Times New Roman" panose="02020603050405020304" charset="0"/>
                      </a:endParaRPr>
                    </a:p>
                    <a:p>
                      <a:pPr algn="ctr">
                        <a:lnSpc>
                          <a:spcPct val="114000"/>
                        </a:lnSpc>
                        <a:spcBef>
                          <a:spcPct val="0"/>
                        </a:spcBef>
                        <a:spcAft>
                          <a:spcPct val="0"/>
                        </a:spcAft>
                      </a:pPr>
                      <a:r>
                        <a:rPr sz="1700">
                          <a:latin typeface="Times New Roman" panose="02020603050405020304" charset="0"/>
                          <a:ea typeface="ＭＳ 明朝"/>
                          <a:cs typeface="Times New Roman" panose="02020603050405020304" charset="0"/>
                        </a:rPr>
                        <a:t>2022</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14000"/>
                        </a:lnSpc>
                        <a:spcBef>
                          <a:spcPct val="0"/>
                        </a:spcBef>
                        <a:spcAft>
                          <a:spcPct val="0"/>
                        </a:spcAft>
                      </a:pPr>
                      <a:r>
                        <a:rPr sz="1700">
                          <a:latin typeface="Times New Roman" panose="02020603050405020304" charset="0"/>
                          <a:ea typeface="ＭＳ 明朝"/>
                          <a:cs typeface="Times New Roman" panose="02020603050405020304" charset="0"/>
                        </a:rPr>
                        <a:t>AI-based Text Generation</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14000"/>
                        </a:lnSpc>
                        <a:spcBef>
                          <a:spcPct val="0"/>
                        </a:spcBef>
                        <a:spcAft>
                          <a:spcPct val="0"/>
                        </a:spcAft>
                      </a:pPr>
                      <a:r>
                        <a:rPr sz="1700">
                          <a:latin typeface="Times New Roman" panose="02020603050405020304" charset="0"/>
                          <a:ea typeface="ＭＳ 明朝"/>
                          <a:cs typeface="Times New Roman" panose="02020603050405020304" charset="0"/>
                        </a:rPr>
                        <a:t>Used transformer models for automating email writing.</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14000"/>
                        </a:lnSpc>
                        <a:spcBef>
                          <a:spcPct val="0"/>
                        </a:spcBef>
                        <a:spcAft>
                          <a:spcPct val="0"/>
                        </a:spcAft>
                      </a:pPr>
                      <a:r>
                        <a:rPr sz="1700">
                          <a:latin typeface="Times New Roman" panose="02020603050405020304" charset="0"/>
                          <a:ea typeface="ＭＳ 明朝"/>
                          <a:cs typeface="Times New Roman" panose="02020603050405020304" charset="0"/>
                        </a:rPr>
                        <a:t>Generated context-aware and human-like email responses.</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940435">
                <a:tc>
                  <a:txBody>
                    <a:bodyPr/>
                    <a:p>
                      <a:pPr algn="ctr">
                        <a:lnSpc>
                          <a:spcPct val="114000"/>
                        </a:lnSpc>
                        <a:spcBef>
                          <a:spcPct val="0"/>
                        </a:spcBef>
                        <a:spcAft>
                          <a:spcPct val="0"/>
                        </a:spcAft>
                      </a:pPr>
                      <a:endParaRPr sz="1700">
                        <a:latin typeface="Times New Roman" panose="02020603050405020304" charset="0"/>
                        <a:ea typeface="ＭＳ 明朝"/>
                        <a:cs typeface="Times New Roman" panose="02020603050405020304" charset="0"/>
                      </a:endParaRPr>
                    </a:p>
                    <a:p>
                      <a:pPr algn="ctr">
                        <a:lnSpc>
                          <a:spcPct val="114000"/>
                        </a:lnSpc>
                        <a:spcBef>
                          <a:spcPct val="0"/>
                        </a:spcBef>
                        <a:spcAft>
                          <a:spcPct val="0"/>
                        </a:spcAft>
                      </a:pPr>
                      <a:r>
                        <a:rPr sz="1700">
                          <a:latin typeface="Times New Roman" panose="02020603050405020304" charset="0"/>
                          <a:ea typeface="ＭＳ 明朝"/>
                          <a:cs typeface="Times New Roman" panose="02020603050405020304" charset="0"/>
                        </a:rPr>
                        <a:t>4</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gn="ctr">
                        <a:lnSpc>
                          <a:spcPct val="114000"/>
                        </a:lnSpc>
                        <a:spcBef>
                          <a:spcPct val="0"/>
                        </a:spcBef>
                        <a:spcAft>
                          <a:spcPct val="0"/>
                        </a:spcAft>
                      </a:pPr>
                      <a:endParaRPr sz="1700">
                        <a:latin typeface="Times New Roman" panose="02020603050405020304" charset="0"/>
                        <a:ea typeface="ＭＳ 明朝"/>
                        <a:cs typeface="Times New Roman" panose="02020603050405020304" charset="0"/>
                      </a:endParaRPr>
                    </a:p>
                    <a:p>
                      <a:pPr algn="ctr">
                        <a:lnSpc>
                          <a:spcPct val="114000"/>
                        </a:lnSpc>
                        <a:spcBef>
                          <a:spcPct val="0"/>
                        </a:spcBef>
                        <a:spcAft>
                          <a:spcPct val="0"/>
                        </a:spcAft>
                      </a:pPr>
                      <a:r>
                        <a:rPr sz="1700">
                          <a:latin typeface="Times New Roman" panose="02020603050405020304" charset="0"/>
                          <a:ea typeface="ＭＳ 明朝"/>
                          <a:cs typeface="Times New Roman" panose="02020603050405020304" charset="0"/>
                        </a:rPr>
                        <a:t>Kumar and Singh</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gn="ctr">
                        <a:lnSpc>
                          <a:spcPct val="114000"/>
                        </a:lnSpc>
                        <a:spcBef>
                          <a:spcPct val="0"/>
                        </a:spcBef>
                        <a:spcAft>
                          <a:spcPct val="0"/>
                        </a:spcAft>
                      </a:pPr>
                      <a:endParaRPr sz="1700">
                        <a:latin typeface="Times New Roman" panose="02020603050405020304" charset="0"/>
                        <a:ea typeface="ＭＳ 明朝"/>
                        <a:cs typeface="Times New Roman" panose="02020603050405020304" charset="0"/>
                      </a:endParaRPr>
                    </a:p>
                    <a:p>
                      <a:pPr algn="ctr">
                        <a:lnSpc>
                          <a:spcPct val="114000"/>
                        </a:lnSpc>
                        <a:spcBef>
                          <a:spcPct val="0"/>
                        </a:spcBef>
                        <a:spcAft>
                          <a:spcPct val="0"/>
                        </a:spcAft>
                      </a:pPr>
                      <a:r>
                        <a:rPr sz="1700">
                          <a:latin typeface="Times New Roman" panose="02020603050405020304" charset="0"/>
                          <a:ea typeface="ＭＳ 明朝"/>
                          <a:cs typeface="Times New Roman" panose="02020603050405020304" charset="0"/>
                        </a:rPr>
                        <a:t>2021</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14000"/>
                        </a:lnSpc>
                        <a:spcBef>
                          <a:spcPct val="0"/>
                        </a:spcBef>
                        <a:spcAft>
                          <a:spcPct val="0"/>
                        </a:spcAft>
                      </a:pPr>
                      <a:r>
                        <a:rPr sz="1700">
                          <a:latin typeface="Times New Roman" panose="02020603050405020304" charset="0"/>
                          <a:ea typeface="ＭＳ 明朝"/>
                          <a:cs typeface="Times New Roman" panose="02020603050405020304" charset="0"/>
                        </a:rPr>
                        <a:t>Full Stack Web Development</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14000"/>
                        </a:lnSpc>
                        <a:spcBef>
                          <a:spcPct val="0"/>
                        </a:spcBef>
                        <a:spcAft>
                          <a:spcPct val="0"/>
                        </a:spcAft>
                      </a:pPr>
                      <a:r>
                        <a:rPr sz="1700">
                          <a:latin typeface="Times New Roman" panose="02020603050405020304" charset="0"/>
                          <a:ea typeface="ＭＳ 明朝"/>
                          <a:cs typeface="Times New Roman" panose="02020603050405020304" charset="0"/>
                        </a:rPr>
                        <a:t>Developed a web tool integrating backend logic with a user interface.</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14000"/>
                        </a:lnSpc>
                        <a:spcBef>
                          <a:spcPct val="0"/>
                        </a:spcBef>
                        <a:spcAft>
                          <a:spcPct val="0"/>
                        </a:spcAft>
                      </a:pPr>
                      <a:r>
                        <a:rPr sz="1700">
                          <a:latin typeface="Times New Roman" panose="02020603050405020304" charset="0"/>
                          <a:ea typeface="ＭＳ 明朝"/>
                          <a:cs typeface="Times New Roman" panose="02020603050405020304" charset="0"/>
                        </a:rPr>
                        <a:t>Showed seamless integration of multiple functionalities in one platform.</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940435">
                <a:tc>
                  <a:txBody>
                    <a:bodyPr/>
                    <a:p>
                      <a:pPr algn="ctr">
                        <a:lnSpc>
                          <a:spcPct val="114000"/>
                        </a:lnSpc>
                        <a:spcBef>
                          <a:spcPct val="0"/>
                        </a:spcBef>
                        <a:spcAft>
                          <a:spcPct val="0"/>
                        </a:spcAft>
                      </a:pPr>
                      <a:endParaRPr sz="1700">
                        <a:latin typeface="Times New Roman" panose="02020603050405020304" charset="0"/>
                        <a:ea typeface="ＭＳ 明朝"/>
                        <a:cs typeface="Times New Roman" panose="02020603050405020304" charset="0"/>
                      </a:endParaRPr>
                    </a:p>
                    <a:p>
                      <a:pPr algn="ctr">
                        <a:lnSpc>
                          <a:spcPct val="114000"/>
                        </a:lnSpc>
                        <a:spcBef>
                          <a:spcPct val="0"/>
                        </a:spcBef>
                        <a:spcAft>
                          <a:spcPct val="0"/>
                        </a:spcAft>
                      </a:pPr>
                      <a:r>
                        <a:rPr sz="1700">
                          <a:latin typeface="Times New Roman" panose="02020603050405020304" charset="0"/>
                          <a:ea typeface="ＭＳ 明朝"/>
                          <a:cs typeface="Times New Roman" panose="02020603050405020304" charset="0"/>
                        </a:rPr>
                        <a:t>5</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gn="ctr">
                        <a:lnSpc>
                          <a:spcPct val="114000"/>
                        </a:lnSpc>
                        <a:spcBef>
                          <a:spcPct val="0"/>
                        </a:spcBef>
                        <a:spcAft>
                          <a:spcPct val="0"/>
                        </a:spcAft>
                      </a:pPr>
                      <a:endParaRPr sz="1700">
                        <a:latin typeface="Times New Roman" panose="02020603050405020304" charset="0"/>
                        <a:ea typeface="ＭＳ 明朝"/>
                        <a:cs typeface="Times New Roman" panose="02020603050405020304" charset="0"/>
                      </a:endParaRPr>
                    </a:p>
                    <a:p>
                      <a:pPr algn="ctr">
                        <a:lnSpc>
                          <a:spcPct val="114000"/>
                        </a:lnSpc>
                        <a:spcBef>
                          <a:spcPct val="0"/>
                        </a:spcBef>
                        <a:spcAft>
                          <a:spcPct val="0"/>
                        </a:spcAft>
                      </a:pPr>
                      <a:r>
                        <a:rPr sz="1700">
                          <a:latin typeface="Times New Roman" panose="02020603050405020304" charset="0"/>
                          <a:ea typeface="ＭＳ 明朝"/>
                          <a:cs typeface="Times New Roman" panose="02020603050405020304" charset="0"/>
                        </a:rPr>
                        <a:t>Patel et al.</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gn="ctr">
                        <a:lnSpc>
                          <a:spcPct val="114000"/>
                        </a:lnSpc>
                        <a:spcBef>
                          <a:spcPct val="0"/>
                        </a:spcBef>
                        <a:spcAft>
                          <a:spcPct val="0"/>
                        </a:spcAft>
                      </a:pPr>
                      <a:endParaRPr sz="1700">
                        <a:latin typeface="Times New Roman" panose="02020603050405020304" charset="0"/>
                        <a:ea typeface="ＭＳ 明朝"/>
                        <a:cs typeface="Times New Roman" panose="02020603050405020304" charset="0"/>
                      </a:endParaRPr>
                    </a:p>
                    <a:p>
                      <a:pPr algn="ctr">
                        <a:lnSpc>
                          <a:spcPct val="114000"/>
                        </a:lnSpc>
                        <a:spcBef>
                          <a:spcPct val="0"/>
                        </a:spcBef>
                        <a:spcAft>
                          <a:spcPct val="0"/>
                        </a:spcAft>
                      </a:pPr>
                      <a:r>
                        <a:rPr sz="1700">
                          <a:latin typeface="Times New Roman" panose="02020603050405020304" charset="0"/>
                          <a:ea typeface="ＭＳ 明朝"/>
                          <a:cs typeface="Times New Roman" panose="02020603050405020304" charset="0"/>
                        </a:rPr>
                        <a:t>2023</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14000"/>
                        </a:lnSpc>
                        <a:spcBef>
                          <a:spcPct val="0"/>
                        </a:spcBef>
                        <a:spcAft>
                          <a:spcPct val="0"/>
                        </a:spcAft>
                      </a:pPr>
                      <a:r>
                        <a:rPr sz="1700">
                          <a:latin typeface="Times New Roman" panose="02020603050405020304" charset="0"/>
                          <a:ea typeface="ＭＳ 明朝"/>
                          <a:cs typeface="Times New Roman" panose="02020603050405020304" charset="0"/>
                        </a:rPr>
                        <a:t>Node.js &amp; MongoDB</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14000"/>
                        </a:lnSpc>
                        <a:spcBef>
                          <a:spcPct val="0"/>
                        </a:spcBef>
                        <a:spcAft>
                          <a:spcPct val="0"/>
                        </a:spcAft>
                      </a:pPr>
                      <a:r>
                        <a:rPr sz="1700">
                          <a:latin typeface="Times New Roman" panose="02020603050405020304" charset="0"/>
                          <a:ea typeface="ＭＳ 明朝"/>
                          <a:cs typeface="Times New Roman" panose="02020603050405020304" charset="0"/>
                        </a:rPr>
                        <a:t>Built a secure web app with dynamic data handling using Node and MongoDB.</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nSpc>
                          <a:spcPct val="114000"/>
                        </a:lnSpc>
                        <a:spcBef>
                          <a:spcPct val="0"/>
                        </a:spcBef>
                        <a:spcAft>
                          <a:spcPct val="0"/>
                        </a:spcAft>
                      </a:pPr>
                      <a:r>
                        <a:rPr sz="1700">
                          <a:latin typeface="Times New Roman" panose="02020603050405020304" charset="0"/>
                          <a:ea typeface="ＭＳ 明朝"/>
                          <a:cs typeface="Times New Roman" panose="02020603050405020304" charset="0"/>
                        </a:rPr>
                        <a:t>Enabled real-time data processing with enhanced user privacy.</a:t>
                      </a:r>
                      <a:endParaRPr sz="1700">
                        <a:latin typeface="Times New Roman" panose="02020603050405020304" charset="0"/>
                        <a:ea typeface="ＭＳ 明朝"/>
                        <a:cs typeface="Times New Roman" panose="02020603050405020304" charset="0"/>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EXISTING SYSTEM</a:t>
            </a:r>
            <a:endParaRPr lang="en-US" dirty="0"/>
          </a:p>
        </p:txBody>
      </p:sp>
      <p:sp>
        <p:nvSpPr>
          <p:cNvPr id="4" name="TextBox 3"/>
          <p:cNvSpPr txBox="1"/>
          <p:nvPr/>
        </p:nvSpPr>
        <p:spPr>
          <a:xfrm>
            <a:off x="807720" y="1323975"/>
            <a:ext cx="10547350" cy="48469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marL="342900" indent="-342900" algn="just">
              <a:lnSpc>
                <a:spcPct val="150000"/>
              </a:lnSpc>
              <a:buFont typeface="Arial" panose="020B0604020202020204" pitchFamily="34" charset="0"/>
              <a:buChar char="•"/>
            </a:pPr>
            <a:r>
              <a:rPr lang="en-US" altLang="en-US" sz="2300" dirty="0">
                <a:latin typeface="Times New Roman" panose="02020603050405020304"/>
                <a:cs typeface="Calibri" panose="020F0502020204030204"/>
              </a:rPr>
              <a:t>Most platforms handle only one task at a time (email writing, data cleaning, or web scraping).</a:t>
            </a:r>
            <a:endParaRPr lang="en-US" altLang="en-US" sz="2300" dirty="0">
              <a:latin typeface="Times New Roman" panose="02020603050405020304"/>
              <a:cs typeface="Calibri" panose="020F0502020204030204"/>
            </a:endParaRPr>
          </a:p>
          <a:p>
            <a:pPr marL="342900" indent="-342900" algn="just">
              <a:lnSpc>
                <a:spcPct val="150000"/>
              </a:lnSpc>
              <a:buFont typeface="Arial" panose="020B0604020202020204" pitchFamily="34" charset="0"/>
              <a:buChar char="•"/>
            </a:pPr>
            <a:r>
              <a:rPr lang="en-US" altLang="en-US" sz="2300" dirty="0">
                <a:latin typeface="Times New Roman" panose="02020603050405020304"/>
                <a:cs typeface="Calibri" panose="020F0502020204030204"/>
              </a:rPr>
              <a:t>Tools like email generators are available but lack context-awareness and personalization.</a:t>
            </a:r>
            <a:endParaRPr lang="en-US" altLang="en-US" sz="2300" dirty="0">
              <a:latin typeface="Times New Roman" panose="02020603050405020304"/>
              <a:cs typeface="Calibri" panose="020F0502020204030204"/>
            </a:endParaRPr>
          </a:p>
          <a:p>
            <a:pPr marL="342900" indent="-342900" algn="just">
              <a:lnSpc>
                <a:spcPct val="150000"/>
              </a:lnSpc>
              <a:buFont typeface="Arial" panose="020B0604020202020204" pitchFamily="34" charset="0"/>
              <a:buChar char="•"/>
            </a:pPr>
            <a:r>
              <a:rPr lang="en-US" altLang="en-US" sz="2300" dirty="0">
                <a:latin typeface="Times New Roman" panose="02020603050405020304"/>
                <a:cs typeface="Calibri" panose="020F0502020204030204"/>
              </a:rPr>
              <a:t>Data cleaning often requires manual effort or coding knowledge.</a:t>
            </a:r>
            <a:endParaRPr lang="en-US" altLang="en-US" sz="2300" dirty="0">
              <a:latin typeface="Times New Roman" panose="02020603050405020304"/>
              <a:cs typeface="Calibri" panose="020F0502020204030204"/>
            </a:endParaRPr>
          </a:p>
          <a:p>
            <a:pPr marL="342900" indent="-342900" algn="just">
              <a:lnSpc>
                <a:spcPct val="150000"/>
              </a:lnSpc>
              <a:buFont typeface="Arial" panose="020B0604020202020204" pitchFamily="34" charset="0"/>
              <a:buChar char="•"/>
            </a:pPr>
            <a:r>
              <a:rPr lang="en-US" altLang="en-US" sz="2300" dirty="0">
                <a:latin typeface="Times New Roman" panose="02020603050405020304"/>
                <a:cs typeface="Calibri" panose="020F0502020204030204"/>
              </a:rPr>
              <a:t>Web scraping tools are either too technical or don’t export data in usable formats</a:t>
            </a:r>
            <a:r>
              <a:rPr lang="" altLang="en-US" sz="2300" dirty="0">
                <a:latin typeface="Times New Roman" panose="02020603050405020304"/>
                <a:cs typeface="Calibri" panose="020F0502020204030204"/>
              </a:rPr>
              <a:t> </a:t>
            </a:r>
            <a:r>
              <a:rPr lang="en-US" altLang="en-US" sz="2300" dirty="0">
                <a:latin typeface="Times New Roman" panose="02020603050405020304"/>
                <a:cs typeface="Calibri" panose="020F0502020204030204"/>
              </a:rPr>
              <a:t>like</a:t>
            </a:r>
            <a:r>
              <a:rPr lang="" altLang="en-US" sz="2300" dirty="0">
                <a:latin typeface="Times New Roman" panose="02020603050405020304"/>
                <a:cs typeface="Calibri" panose="020F0502020204030204"/>
              </a:rPr>
              <a:t> </a:t>
            </a:r>
            <a:r>
              <a:rPr lang="en-US" altLang="en-US" sz="2300" dirty="0">
                <a:latin typeface="Times New Roman" panose="02020603050405020304"/>
                <a:cs typeface="Calibri" panose="020F0502020204030204"/>
              </a:rPr>
              <a:t>CSV.</a:t>
            </a:r>
            <a:endParaRPr lang="en-US" altLang="en-US" sz="2300" dirty="0">
              <a:latin typeface="Times New Roman" panose="020206030504050203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DRAWBACK OF EXISTING SYSTEM</a:t>
            </a:r>
            <a:endParaRPr lang="en-US" dirty="0"/>
          </a:p>
        </p:txBody>
      </p:sp>
      <p:sp>
        <p:nvSpPr>
          <p:cNvPr id="4" name="TextBox 3"/>
          <p:cNvSpPr txBox="1"/>
          <p:nvPr/>
        </p:nvSpPr>
        <p:spPr>
          <a:xfrm>
            <a:off x="922020" y="1323975"/>
            <a:ext cx="10650855" cy="48469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marL="342900" indent="-342900" algn="just">
              <a:buFont typeface="Arial" panose="020B0604020202020204" pitchFamily="34" charset="0"/>
              <a:buChar char="•"/>
            </a:pPr>
            <a:r>
              <a:rPr lang="en-US" altLang="en-US" sz="2400" dirty="0">
                <a:latin typeface="Times New Roman" panose="02020603050405020304"/>
                <a:cs typeface="Calibri" panose="020F0502020204030204"/>
              </a:rPr>
              <a:t>Lack of integration – Multiple tools needed for different tasks.</a:t>
            </a:r>
            <a:endParaRPr lang="en-US" altLang="en-US" sz="2400" dirty="0">
              <a:latin typeface="Times New Roman" panose="02020603050405020304"/>
              <a:cs typeface="Calibri" panose="020F0502020204030204"/>
            </a:endParaRPr>
          </a:p>
          <a:p>
            <a:pPr marL="342900" indent="-342900" algn="just">
              <a:buFont typeface="Arial" panose="020B0604020202020204" pitchFamily="34" charset="0"/>
              <a:buChar char="•"/>
            </a:pPr>
            <a:endParaRPr lang="en-US" altLang="en-US" sz="2400" dirty="0">
              <a:latin typeface="Times New Roman" panose="02020603050405020304"/>
              <a:cs typeface="Calibri" panose="020F0502020204030204"/>
            </a:endParaRPr>
          </a:p>
          <a:p>
            <a:pPr marL="342900" indent="-342900" algn="just">
              <a:buFont typeface="Arial" panose="020B0604020202020204" pitchFamily="34" charset="0"/>
              <a:buChar char="•"/>
            </a:pPr>
            <a:r>
              <a:rPr lang="en-US" altLang="en-US" sz="2400" dirty="0">
                <a:latin typeface="Times New Roman" panose="02020603050405020304"/>
                <a:cs typeface="Calibri" panose="020F0502020204030204"/>
              </a:rPr>
              <a:t>Requires technical skills – Not suitable for non-coders.</a:t>
            </a:r>
            <a:endParaRPr lang="en-US" altLang="en-US" sz="2400" dirty="0">
              <a:latin typeface="Times New Roman" panose="02020603050405020304"/>
              <a:cs typeface="Calibri" panose="020F0502020204030204"/>
            </a:endParaRPr>
          </a:p>
          <a:p>
            <a:pPr marL="342900" indent="-342900" algn="just">
              <a:buFont typeface="Arial" panose="020B0604020202020204" pitchFamily="34" charset="0"/>
              <a:buChar char="•"/>
            </a:pPr>
            <a:endParaRPr lang="en-US" altLang="en-US" sz="2400" dirty="0">
              <a:latin typeface="Times New Roman" panose="02020603050405020304"/>
              <a:cs typeface="Calibri" panose="020F0502020204030204"/>
            </a:endParaRPr>
          </a:p>
          <a:p>
            <a:pPr marL="342900" indent="-342900" algn="just">
              <a:buFont typeface="Arial" panose="020B0604020202020204" pitchFamily="34" charset="0"/>
              <a:buChar char="•"/>
            </a:pPr>
            <a:r>
              <a:rPr lang="en-US" altLang="en-US" sz="2400" dirty="0">
                <a:latin typeface="Times New Roman" panose="02020603050405020304"/>
                <a:cs typeface="Calibri" panose="020F0502020204030204"/>
              </a:rPr>
              <a:t>Time-consuming – Manual processing slows productivity.</a:t>
            </a:r>
            <a:endParaRPr lang="en-US" altLang="en-US" sz="2400" dirty="0">
              <a:latin typeface="Times New Roman" panose="02020603050405020304"/>
              <a:cs typeface="Calibri" panose="020F0502020204030204"/>
            </a:endParaRPr>
          </a:p>
          <a:p>
            <a:pPr marL="342900" indent="-342900" algn="just">
              <a:buFont typeface="Arial" panose="020B0604020202020204" pitchFamily="34" charset="0"/>
              <a:buChar char="•"/>
            </a:pPr>
            <a:endParaRPr lang="en-US" altLang="en-US" sz="2400" dirty="0">
              <a:latin typeface="Times New Roman" panose="02020603050405020304"/>
              <a:cs typeface="Calibri" panose="020F0502020204030204"/>
            </a:endParaRPr>
          </a:p>
          <a:p>
            <a:pPr marL="342900" indent="-342900" algn="just">
              <a:buFont typeface="Arial" panose="020B0604020202020204" pitchFamily="34" charset="0"/>
              <a:buChar char="•"/>
            </a:pPr>
            <a:r>
              <a:rPr lang="en-US" altLang="en-US" sz="2400" dirty="0">
                <a:latin typeface="Times New Roman" panose="02020603050405020304"/>
                <a:cs typeface="Calibri" panose="020F0502020204030204"/>
              </a:rPr>
              <a:t>Limited intelligence – Poor adaptability to user context</a:t>
            </a:r>
            <a:r>
              <a:rPr lang="" altLang="en-US" sz="2400" dirty="0">
                <a:latin typeface="Times New Roman" panose="02020603050405020304"/>
                <a:cs typeface="Calibri" panose="020F0502020204030204"/>
              </a:rPr>
              <a:t> </a:t>
            </a:r>
            <a:r>
              <a:rPr lang="en-US" altLang="en-US" sz="2400" dirty="0">
                <a:latin typeface="Times New Roman" panose="02020603050405020304"/>
                <a:cs typeface="Calibri" panose="020F0502020204030204"/>
              </a:rPr>
              <a:t>or</a:t>
            </a:r>
            <a:r>
              <a:rPr lang="" altLang="en-US" sz="2400" dirty="0">
                <a:latin typeface="Times New Roman" panose="02020603050405020304"/>
                <a:cs typeface="Calibri" panose="020F0502020204030204"/>
              </a:rPr>
              <a:t> </a:t>
            </a:r>
            <a:r>
              <a:rPr lang="en-US" altLang="en-US" sz="2400" dirty="0">
                <a:latin typeface="Times New Roman" panose="02020603050405020304"/>
                <a:cs typeface="Calibri" panose="020F0502020204030204"/>
              </a:rPr>
              <a:t>needs.</a:t>
            </a:r>
            <a:endParaRPr lang="en-US" altLang="en-US" sz="2400" dirty="0">
              <a:latin typeface="Times New Roman" panose="020206030504050203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6483528" name="Picture 1"/>
          <p:cNvPicPr>
            <a:picLocks noChangeAspect="1"/>
          </p:cNvPicPr>
          <p:nvPr/>
        </p:nvPicPr>
        <p:blipFill>
          <a:blip r:embed="rId1"/>
          <a:stretch>
            <a:fillRect/>
          </a:stretch>
        </p:blipFill>
        <p:spPr>
          <a:xfrm>
            <a:off x="441325" y="250825"/>
            <a:ext cx="11642725" cy="5885815"/>
          </a:xfrm>
          <a:prstGeom prst="rect">
            <a:avLst/>
          </a:prstGeom>
        </p:spPr>
      </p:pic>
      <p:sp>
        <p:nvSpPr>
          <p:cNvPr id="2" name="Text Box 1"/>
          <p:cNvSpPr txBox="1"/>
          <p:nvPr/>
        </p:nvSpPr>
        <p:spPr>
          <a:xfrm>
            <a:off x="788035" y="250825"/>
            <a:ext cx="6130290" cy="742315"/>
          </a:xfrm>
          <a:prstGeom prst="rect">
            <a:avLst/>
          </a:prstGeom>
          <a:noFill/>
        </p:spPr>
        <p:txBody>
          <a:bodyPr wrap="square" rtlCol="0">
            <a:noAutofit/>
          </a:bodyPr>
          <a:lstStyle/>
          <a:p>
            <a:r>
              <a:rPr lang="en-US" sz="3500" b="1">
                <a:latin typeface="Times New Roman" panose="02020603050405020304" charset="0"/>
                <a:cs typeface="Times New Roman" panose="02020603050405020304" charset="0"/>
              </a:rPr>
              <a:t>SYSTEM ARCHITECTURE</a:t>
            </a:r>
            <a:endParaRPr lang="en-US" sz="3500" b="1">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PROPOSED SOLUTION</a:t>
            </a:r>
            <a:endParaRPr lang="en-US" dirty="0"/>
          </a:p>
        </p:txBody>
      </p:sp>
      <p:sp>
        <p:nvSpPr>
          <p:cNvPr id="4" name="TextBox 3"/>
          <p:cNvSpPr txBox="1"/>
          <p:nvPr/>
        </p:nvSpPr>
        <p:spPr>
          <a:xfrm>
            <a:off x="587375" y="1182370"/>
            <a:ext cx="10923270" cy="498856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marL="342900" indent="-342900" algn="just">
              <a:lnSpc>
                <a:spcPct val="150000"/>
              </a:lnSpc>
              <a:buFont typeface="Arial" panose="020B0604020202020204" pitchFamily="34" charset="0"/>
              <a:buChar char="•"/>
            </a:pPr>
            <a:r>
              <a:rPr lang="en-US" altLang="en-US" sz="2200" b="1" dirty="0">
                <a:latin typeface="Times New Roman" panose="02020603050405020304"/>
                <a:cs typeface="Calibri" panose="020F0502020204030204"/>
              </a:rPr>
              <a:t>Multi-Feature Productivity Platform:</a:t>
            </a:r>
            <a:r>
              <a:rPr lang="en-US" altLang="en-US" sz="2200" dirty="0">
                <a:latin typeface="Times New Roman" panose="02020603050405020304"/>
                <a:cs typeface="Calibri" panose="020F0502020204030204"/>
              </a:rPr>
              <a:t> Combines email automation, CSV data cleaning, and web scraping in a single web-based tool to streamline daily tasks.</a:t>
            </a:r>
            <a:endParaRPr lang="en-US" altLang="en-US" sz="2200" dirty="0">
              <a:latin typeface="Times New Roman" panose="02020603050405020304"/>
              <a:cs typeface="Calibri" panose="020F0502020204030204"/>
            </a:endParaRPr>
          </a:p>
          <a:p>
            <a:pPr marL="342900" indent="-342900" algn="just">
              <a:lnSpc>
                <a:spcPct val="150000"/>
              </a:lnSpc>
              <a:buFont typeface="Arial" panose="020B0604020202020204" pitchFamily="34" charset="0"/>
              <a:buChar char="•"/>
            </a:pPr>
            <a:r>
              <a:rPr lang="en-US" altLang="en-US" sz="2200" b="1" dirty="0">
                <a:latin typeface="Times New Roman" panose="02020603050405020304"/>
                <a:cs typeface="Calibri" panose="020F0502020204030204"/>
              </a:rPr>
              <a:t>AI-Powered Email Generation:</a:t>
            </a:r>
            <a:r>
              <a:rPr lang="en-US" altLang="en-US" sz="2200" dirty="0">
                <a:latin typeface="Times New Roman" panose="02020603050405020304"/>
                <a:cs typeface="Calibri" panose="020F0502020204030204"/>
              </a:rPr>
              <a:t> Uses the Mistral 7B Instruct model to generate context-aware, professional emails based on user prompts.</a:t>
            </a:r>
            <a:endParaRPr lang="en-US" altLang="en-US" sz="2200" dirty="0">
              <a:latin typeface="Times New Roman" panose="02020603050405020304"/>
              <a:cs typeface="Calibri" panose="020F0502020204030204"/>
            </a:endParaRPr>
          </a:p>
          <a:p>
            <a:pPr marL="342900" indent="-342900" algn="just">
              <a:lnSpc>
                <a:spcPct val="150000"/>
              </a:lnSpc>
              <a:buFont typeface="Arial" panose="020B0604020202020204" pitchFamily="34" charset="0"/>
              <a:buChar char="•"/>
            </a:pPr>
            <a:r>
              <a:rPr lang="en-US" altLang="en-US" sz="2200" b="1" dirty="0">
                <a:latin typeface="Times New Roman" panose="02020603050405020304"/>
                <a:cs typeface="Calibri" panose="020F0502020204030204"/>
              </a:rPr>
              <a:t>Smart Data Cleaning Module:</a:t>
            </a:r>
            <a:r>
              <a:rPr lang="en-US" altLang="en-US" sz="2200" dirty="0">
                <a:latin typeface="Times New Roman" panose="02020603050405020304"/>
                <a:cs typeface="Calibri" panose="020F0502020204030204"/>
              </a:rPr>
              <a:t> Automatically handles missing values in uploaded CSV files using mean, median, or mode, improving data quality.</a:t>
            </a:r>
            <a:endParaRPr lang="en-US" altLang="en-US" sz="2200" dirty="0">
              <a:latin typeface="Times New Roman" panose="02020603050405020304"/>
              <a:cs typeface="Calibri" panose="020F0502020204030204"/>
            </a:endParaRPr>
          </a:p>
          <a:p>
            <a:pPr marL="342900" indent="-342900" algn="just">
              <a:lnSpc>
                <a:spcPct val="150000"/>
              </a:lnSpc>
              <a:buFont typeface="Arial" panose="020B0604020202020204" pitchFamily="34" charset="0"/>
              <a:buChar char="•"/>
            </a:pPr>
            <a:r>
              <a:rPr lang="en-US" altLang="en-US" sz="2200" b="1" dirty="0">
                <a:latin typeface="Times New Roman" panose="02020603050405020304"/>
                <a:cs typeface="Calibri" panose="020F0502020204030204"/>
              </a:rPr>
              <a:t>Web Scraping to CSV Converter:</a:t>
            </a:r>
            <a:r>
              <a:rPr lang="en-US" altLang="en-US" sz="2200" dirty="0">
                <a:latin typeface="Times New Roman" panose="02020603050405020304"/>
                <a:cs typeface="Calibri" panose="020F0502020204030204"/>
              </a:rPr>
              <a:t> Extracts all accessible links from a given website and converts them into a downloadable CSV file with link metadata.</a:t>
            </a:r>
            <a:endParaRPr lang="en-US" altLang="en-US" sz="2200" dirty="0">
              <a:latin typeface="Times New Roman" panose="02020603050405020304"/>
              <a:cs typeface="Calibri" panose="020F0502020204030204"/>
            </a:endParaRPr>
          </a:p>
          <a:p>
            <a:pPr marL="342900" indent="-342900" algn="just">
              <a:lnSpc>
                <a:spcPct val="150000"/>
              </a:lnSpc>
              <a:buFont typeface="Arial" panose="020B0604020202020204" pitchFamily="34" charset="0"/>
              <a:buChar char="•"/>
            </a:pPr>
            <a:endParaRPr lang="en-US" altLang="en-US" sz="2200" dirty="0">
              <a:latin typeface="Times New Roman" panose="02020603050405020304"/>
              <a:cs typeface="Calibri" panose="020F0502020204030204"/>
            </a:endParaRPr>
          </a:p>
          <a:p>
            <a:pPr marL="342900" indent="-342900" algn="just">
              <a:lnSpc>
                <a:spcPct val="150000"/>
              </a:lnSpc>
              <a:buFont typeface="Arial" panose="020B0604020202020204" pitchFamily="34" charset="0"/>
              <a:buChar char="•"/>
            </a:pPr>
            <a:endParaRPr lang="en-US" altLang="en-US" sz="2200" dirty="0">
              <a:latin typeface="Times New Roman" panose="02020603050405020304"/>
              <a:cs typeface="Calibri" panose="020F0502020204030204"/>
            </a:endParaRPr>
          </a:p>
        </p:txBody>
      </p:sp>
    </p:spTree>
  </p:cSld>
  <p:clrMapOvr>
    <a:masterClrMapping/>
  </p:clrMapOvr>
</p:sld>
</file>

<file path=ppt/tags/tag1.xml><?xml version="1.0" encoding="utf-8"?>
<p:tagLst xmlns:p="http://schemas.openxmlformats.org/presentationml/2006/main">
  <p:tag name="TABLE_ENDDRAG_ORIGIN_RECT" val="847*405"/>
  <p:tag name="TABLE_ENDDRAG_RECT" val="53*79*847*405"/>
</p:tagLst>
</file>

<file path=ppt/theme/theme1.xml><?xml version="1.0" encoding="utf-8"?>
<a:theme xmlns:a="http://schemas.openxmlformats.org/drawingml/2006/main" name="Retrospect">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10539</Words>
  <Application>WPS Slides</Application>
  <PresentationFormat>Widescreen</PresentationFormat>
  <Paragraphs>271</Paragraphs>
  <Slides>31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31</vt:i4>
      </vt:variant>
    </vt:vector>
  </HeadingPairs>
  <TitlesOfParts>
    <vt:vector size="46" baseType="lpstr">
      <vt:lpstr>Arial</vt:lpstr>
      <vt:lpstr>SimSun</vt:lpstr>
      <vt:lpstr>Wingdings</vt:lpstr>
      <vt:lpstr>Calibri</vt:lpstr>
      <vt:lpstr>Times New Roman</vt:lpstr>
      <vt:lpstr>Calibri Light</vt:lpstr>
      <vt:lpstr>Times New Roman</vt:lpstr>
      <vt:lpstr>Calibri</vt:lpstr>
      <vt:lpstr>Arial</vt:lpstr>
      <vt:lpstr>Microsoft YaHei</vt:lpstr>
      <vt:lpstr>Arial Unicode MS</vt:lpstr>
      <vt:lpstr>Cambria</vt:lpstr>
      <vt:lpstr>ＭＳ 明朝</vt:lpstr>
      <vt:lpstr>Segoe Print</vt:lpstr>
      <vt:lpstr>Retrospect</vt:lpstr>
      <vt:lpstr>TaskXpert - A Unified AI-Powered Agent for Smart Emails, Web Extraction, and Data Visualization </vt:lpstr>
      <vt:lpstr>OBJECTIVE</vt:lpstr>
      <vt:lpstr>OBJECTIVE</vt:lpstr>
      <vt:lpstr>ABSTRACT</vt:lpstr>
      <vt:lpstr>ABSTRACT</vt:lpstr>
      <vt:lpstr>PROPOSED SOLUTION</vt:lpstr>
      <vt:lpstr>EXISTING SYSTEM</vt:lpstr>
      <vt:lpstr>PowerPoint 演示文稿</vt:lpstr>
      <vt:lpstr>PROPOSED SOLUTION</vt:lpstr>
      <vt:lpstr>TECHNOLOGY USED</vt:lpstr>
      <vt:lpstr>TECHNOLOGY USED</vt:lpstr>
      <vt:lpstr>SOLUTION</vt:lpstr>
      <vt:lpstr>TECHNOLOGY USED</vt:lpstr>
      <vt:lpstr>SOLUTION</vt:lpstr>
      <vt:lpstr>SOLUTION</vt:lpstr>
      <vt:lpstr>SOLUTION</vt:lpstr>
      <vt:lpstr>SOLUTION</vt:lpstr>
      <vt:lpstr>SOLUTION</vt:lpstr>
      <vt:lpstr>SOLUTION</vt:lpstr>
      <vt:lpstr>SOLUTION</vt:lpstr>
      <vt:lpstr>SOLUTION</vt:lpstr>
      <vt:lpstr>SOLUTION</vt:lpstr>
      <vt:lpstr>OUTPUTS</vt:lpstr>
      <vt:lpstr>OUTPUTS</vt:lpstr>
      <vt:lpstr>OUTPUTS</vt:lpstr>
      <vt:lpstr>NOVELTY</vt:lpstr>
      <vt:lpstr>SOCIAL RELEVANCE</vt:lpstr>
      <vt:lpstr>CONCLUSION</vt:lpstr>
      <vt:lpstr>REFERENCES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KAVIYA S 221801024</cp:lastModifiedBy>
  <cp:revision>118</cp:revision>
  <dcterms:created xsi:type="dcterms:W3CDTF">2019-10-16T03:03:00Z</dcterms:created>
  <dcterms:modified xsi:type="dcterms:W3CDTF">2025-05-12T13:51:46Z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EF352865E487480288D096FCB5DCE50C_13</vt:lpwstr>
  </property>
  <property fmtid="{D5CDD505-2E9C-101B-9397-08002B2CF9AE}" pid="3" name="KSOProductBuildVer">
    <vt:lpwstr>1033-12.2.0.20795</vt:lpwstr>
  </property>
</Properties>
</file>