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7" r:id="rId2"/>
    <p:sldId id="268" r:id="rId3"/>
    <p:sldId id="285" r:id="rId4"/>
    <p:sldId id="269" r:id="rId5"/>
    <p:sldId id="284" r:id="rId6"/>
    <p:sldId id="275" r:id="rId7"/>
    <p:sldId id="276" r:id="rId8"/>
    <p:sldId id="280" r:id="rId9"/>
    <p:sldId id="281" r:id="rId10"/>
    <p:sldId id="277" r:id="rId11"/>
    <p:sldId id="278" r:id="rId12"/>
    <p:sldId id="282" r:id="rId13"/>
    <p:sldId id="270" r:id="rId14"/>
    <p:sldId id="272" r:id="rId15"/>
    <p:sldId id="286" r:id="rId16"/>
    <p:sldId id="273" r:id="rId17"/>
    <p:sldId id="28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showGuides="1">
      <p:cViewPr varScale="1">
        <p:scale>
          <a:sx n="74" d="100"/>
          <a:sy n="74" d="100"/>
        </p:scale>
        <p:origin x="188" y="56"/>
      </p:cViewPr>
      <p:guideLst>
        <p:guide orient="horz" pos="214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5/11/2025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5/11/2025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5/11/2025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5/11/2025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5/11/2025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8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1432" y="3241616"/>
            <a:ext cx="10373620" cy="864740"/>
          </a:xfrm>
        </p:spPr>
        <p:txBody>
          <a:bodyPr>
            <a:normAutofit fontScale="90000"/>
          </a:bodyPr>
          <a:lstStyle/>
          <a:p>
            <a:pPr algn="ctr"/>
            <a:r>
              <a:rPr lang="en-US" sz="6000" dirty="0">
                <a:solidFill>
                  <a:srgbClr val="AB620D"/>
                </a:solidFill>
                <a:latin typeface="Times New Roman" panose="02020603050405020304"/>
                <a:cs typeface="Calibri Light" panose="020F0302020204030204"/>
                <a:sym typeface="+mn-ea"/>
              </a:rPr>
              <a:t>T</a:t>
            </a:r>
            <a:r>
              <a:rPr lang="en-IN" altLang="en-US" sz="6000" dirty="0" err="1">
                <a:solidFill>
                  <a:srgbClr val="AB620D"/>
                </a:solidFill>
                <a:latin typeface="Times New Roman" panose="02020603050405020304"/>
                <a:cs typeface="Calibri Light" panose="020F0302020204030204"/>
                <a:sym typeface="+mn-ea"/>
              </a:rPr>
              <a:t>askXpert</a:t>
            </a:r>
            <a:r>
              <a:rPr lang="en-IN" altLang="en-US" sz="6000" dirty="0">
                <a:solidFill>
                  <a:srgbClr val="AB620D"/>
                </a:solidFill>
                <a:latin typeface="Times New Roman" panose="02020603050405020304"/>
                <a:cs typeface="Calibri Light" panose="020F0302020204030204"/>
                <a:sym typeface="+mn-ea"/>
              </a:rPr>
              <a:t> - </a:t>
            </a:r>
            <a:r>
              <a:rPr lang="en-US" altLang="en-US" sz="6000" dirty="0">
                <a:solidFill>
                  <a:srgbClr val="AB620D"/>
                </a:solidFill>
                <a:latin typeface="Times New Roman" panose="02020603050405020304"/>
                <a:cs typeface="Calibri Light" panose="020F0302020204030204"/>
              </a:rPr>
              <a:t>A Unified AI-Powered Agent for Smart Emails, Web Extraction, and Data Visualization</a:t>
            </a:r>
            <a:r>
              <a:rPr lang="en-US" sz="6000" dirty="0">
                <a:solidFill>
                  <a:srgbClr val="AB620D"/>
                </a:solidFill>
                <a:latin typeface="Times New Roman" panose="02020603050405020304"/>
                <a:cs typeface="Calibri Light" panose="020F0302020204030204"/>
              </a:rPr>
              <a:t> </a:t>
            </a:r>
          </a:p>
        </p:txBody>
      </p:sp>
      <p:pic>
        <p:nvPicPr>
          <p:cNvPr id="8" name="Picture 9" descr="Text&#10;&#10;Description automatically generated"/>
          <p:cNvPicPr>
            <a:picLocks noChangeAspect="1"/>
          </p:cNvPicPr>
          <p:nvPr/>
        </p:nvPicPr>
        <p:blipFill>
          <a:blip r:embed="rId2"/>
          <a:stretch>
            <a:fillRect/>
          </a:stretch>
        </p:blipFill>
        <p:spPr>
          <a:xfrm>
            <a:off x="335930" y="188293"/>
            <a:ext cx="2933700" cy="917290"/>
          </a:xfrm>
          <a:prstGeom prst="rect">
            <a:avLst/>
          </a:prstGeom>
        </p:spPr>
      </p:pic>
      <p:pic>
        <p:nvPicPr>
          <p:cNvPr id="10" name="Picture 11" descr="Logo, company name&#10;&#10;Description automatically generated"/>
          <p:cNvPicPr>
            <a:picLocks noChangeAspect="1"/>
          </p:cNvPicPr>
          <p:nvPr/>
        </p:nvPicPr>
        <p:blipFill>
          <a:blip r:embed="rId3"/>
          <a:stretch>
            <a:fillRect/>
          </a:stretch>
        </p:blipFill>
        <p:spPr>
          <a:xfrm>
            <a:off x="8259496" y="145416"/>
            <a:ext cx="2209104" cy="942279"/>
          </a:xfrm>
          <a:prstGeom prst="rect">
            <a:avLst/>
          </a:prstGeom>
        </p:spPr>
      </p:pic>
      <p:sp>
        <p:nvSpPr>
          <p:cNvPr id="16" name="Title 1"/>
          <p:cNvSpPr txBox="1"/>
          <p:nvPr/>
        </p:nvSpPr>
        <p:spPr>
          <a:xfrm>
            <a:off x="3540760" y="4599940"/>
            <a:ext cx="7924165" cy="704215"/>
          </a:xfrm>
          <a:prstGeom prst="rect">
            <a:avLst/>
          </a:prstGeom>
        </p:spPr>
        <p:txBody>
          <a:bodyPr vert="horz" lIns="91440" tIns="45720" rIns="91440" bIns="45720" rtlCol="0" anchor="b">
            <a:normAutofit fontScale="975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IN" altLang="en-US" sz="2400" dirty="0">
                <a:latin typeface="Times New Roman" panose="02020603050405020304" charset="0"/>
                <a:cs typeface="Times New Roman" panose="02020603050405020304" charset="0"/>
              </a:rPr>
              <a:t>             </a:t>
            </a:r>
            <a:endParaRPr lang="en-US" sz="2400" dirty="0">
              <a:latin typeface="Times New Roman" panose="02020603050405020304" charset="0"/>
              <a:cs typeface="Times New Roman" panose="02020603050405020304" charset="0"/>
            </a:endParaRPr>
          </a:p>
        </p:txBody>
      </p:sp>
      <p:sp>
        <p:nvSpPr>
          <p:cNvPr id="4" name="Title 1"/>
          <p:cNvSpPr txBox="1"/>
          <p:nvPr/>
        </p:nvSpPr>
        <p:spPr>
          <a:xfrm>
            <a:off x="1091432" y="879757"/>
            <a:ext cx="9919846" cy="451651"/>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4000" dirty="0">
              <a:solidFill>
                <a:schemeClr val="tx1"/>
              </a:solidFill>
              <a:latin typeface="Times New Roman" panose="02020603050405020304"/>
              <a:cs typeface="Calibri Light" panose="020F0302020204030204"/>
            </a:endParaRPr>
          </a:p>
        </p:txBody>
      </p:sp>
      <p:sp>
        <p:nvSpPr>
          <p:cNvPr id="5" name="Title 1"/>
          <p:cNvSpPr txBox="1"/>
          <p:nvPr/>
        </p:nvSpPr>
        <p:spPr>
          <a:xfrm>
            <a:off x="1131652" y="1460543"/>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2800" dirty="0">
              <a:solidFill>
                <a:schemeClr val="tx1"/>
              </a:solidFill>
              <a:latin typeface="Times New Roman" panose="02020603050405020304"/>
              <a:cs typeface="Calibri Light" panose="020F0302020204030204"/>
            </a:endParaRPr>
          </a:p>
        </p:txBody>
      </p:sp>
      <p:sp>
        <p:nvSpPr>
          <p:cNvPr id="9" name="Title 1"/>
          <p:cNvSpPr txBox="1"/>
          <p:nvPr/>
        </p:nvSpPr>
        <p:spPr>
          <a:xfrm>
            <a:off x="1314037" y="3912419"/>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en-US" sz="2800" dirty="0">
              <a:solidFill>
                <a:srgbClr val="AB620D"/>
              </a:solidFill>
              <a:latin typeface="Times New Roman" panose="02020603050405020304"/>
              <a:cs typeface="Calibri Light" panose="020F0302020204030204"/>
            </a:endParaRPr>
          </a:p>
        </p:txBody>
      </p:sp>
      <p:sp>
        <p:nvSpPr>
          <p:cNvPr id="3" name="TextBox 2"/>
          <p:cNvSpPr txBox="1"/>
          <p:nvPr/>
        </p:nvSpPr>
        <p:spPr>
          <a:xfrm>
            <a:off x="140970" y="4498340"/>
            <a:ext cx="6182192" cy="1680845"/>
          </a:xfrm>
          <a:prstGeom prst="rect">
            <a:avLst/>
          </a:prstGeom>
          <a:noFill/>
        </p:spPr>
        <p:txBody>
          <a:bodyPr wrap="square" rtlCol="0">
            <a:noAutofit/>
          </a:bodyPr>
          <a:lstStyle/>
          <a:p>
            <a:pPr algn="just"/>
            <a:r>
              <a:rPr lang="en-US" dirty="0">
                <a:latin typeface="Times New Roman" panose="02020603050405020304"/>
                <a:cs typeface="Calibri Light" panose="020F0302020204030204"/>
                <a:sym typeface="+mn-ea"/>
              </a:rPr>
              <a:t>Team Member 1:</a:t>
            </a:r>
            <a:r>
              <a:rPr lang="en-IN" altLang="en-US" dirty="0" err="1">
                <a:latin typeface="Times New Roman" panose="02020603050405020304"/>
                <a:cs typeface="Calibri Light" panose="020F0302020204030204"/>
                <a:sym typeface="+mn-ea"/>
              </a:rPr>
              <a:t>Harsavardhini</a:t>
            </a:r>
            <a:r>
              <a:rPr lang="en-IN" altLang="en-US" dirty="0">
                <a:latin typeface="Times New Roman" panose="02020603050405020304"/>
                <a:cs typeface="Calibri Light" panose="020F0302020204030204"/>
                <a:sym typeface="+mn-ea"/>
              </a:rPr>
              <a:t> R (221801016)</a:t>
            </a:r>
          </a:p>
          <a:p>
            <a:pPr algn="just"/>
            <a:r>
              <a:rPr lang="en-US" dirty="0">
                <a:latin typeface="Times New Roman" panose="02020603050405020304"/>
                <a:cs typeface="Calibri Light" panose="020F0302020204030204"/>
                <a:sym typeface="+mn-ea"/>
              </a:rPr>
              <a:t>Team Member </a:t>
            </a:r>
            <a:r>
              <a:rPr lang="en-IN" altLang="en-US" dirty="0">
                <a:latin typeface="Times New Roman" panose="02020603050405020304"/>
                <a:cs typeface="Calibri Light" panose="020F0302020204030204"/>
                <a:sym typeface="+mn-ea"/>
              </a:rPr>
              <a:t>2</a:t>
            </a:r>
            <a:r>
              <a:rPr lang="en-US" dirty="0">
                <a:latin typeface="Times New Roman" panose="02020603050405020304"/>
                <a:cs typeface="Calibri Light" panose="020F0302020204030204"/>
                <a:sym typeface="+mn-ea"/>
              </a:rPr>
              <a:t>:</a:t>
            </a:r>
            <a:r>
              <a:rPr lang="en-IN" altLang="en-US" dirty="0">
                <a:latin typeface="Times New Roman" panose="02020603050405020304"/>
                <a:cs typeface="Calibri Light" panose="020F0302020204030204"/>
                <a:sym typeface="+mn-ea"/>
              </a:rPr>
              <a:t>Kaviya S (221801024)</a:t>
            </a:r>
          </a:p>
          <a:p>
            <a:pPr algn="just"/>
            <a:r>
              <a:rPr lang="en-US" dirty="0">
                <a:latin typeface="Times New Roman" panose="02020603050405020304"/>
                <a:cs typeface="Calibri Light" panose="020F0302020204030204"/>
                <a:sym typeface="+mn-ea"/>
              </a:rPr>
              <a:t>Team Member </a:t>
            </a:r>
            <a:r>
              <a:rPr lang="en-IN" altLang="en-US" dirty="0">
                <a:latin typeface="Times New Roman" panose="02020603050405020304"/>
                <a:cs typeface="Calibri Light" panose="020F0302020204030204"/>
                <a:sym typeface="+mn-ea"/>
              </a:rPr>
              <a:t>3</a:t>
            </a:r>
            <a:r>
              <a:rPr lang="en-US" dirty="0">
                <a:latin typeface="Times New Roman" panose="02020603050405020304"/>
                <a:cs typeface="Calibri Light" panose="020F0302020204030204"/>
                <a:sym typeface="+mn-ea"/>
              </a:rPr>
              <a:t>:</a:t>
            </a:r>
            <a:r>
              <a:rPr lang="en-IN" altLang="en-US" dirty="0">
                <a:latin typeface="Times New Roman" panose="02020603050405020304"/>
                <a:cs typeface="Calibri Light" panose="020F0302020204030204"/>
                <a:sym typeface="+mn-ea"/>
              </a:rPr>
              <a:t>Monisha  M (221801034)</a:t>
            </a:r>
            <a:endParaRPr lang="en-US" dirty="0">
              <a:latin typeface="Times New Roman" panose="02020603050405020304"/>
              <a:cs typeface="Calibri Light" panose="020F0302020204030204"/>
              <a:sym typeface="+mn-ea"/>
            </a:endParaRPr>
          </a:p>
          <a:p>
            <a:pPr algn="ctr"/>
            <a:r>
              <a:rPr lang="en-IN" altLang="en-US" dirty="0">
                <a:latin typeface="Times New Roman" panose="02020603050405020304"/>
                <a:cs typeface="Calibri Light" panose="020F0302020204030204"/>
                <a:sym typeface="+mn-ea"/>
              </a:rPr>
              <a:t>              </a:t>
            </a:r>
            <a:endParaRPr lang="en-US" dirty="0">
              <a:latin typeface="Times New Roman" panose="02020603050405020304"/>
              <a:cs typeface="Calibri Light" panose="020F0302020204030204"/>
            </a:endParaRPr>
          </a:p>
          <a:p>
            <a:endParaRPr lang="en-IN" dirty="0"/>
          </a:p>
        </p:txBody>
      </p:sp>
      <p:sp>
        <p:nvSpPr>
          <p:cNvPr id="11" name="TextBox 10"/>
          <p:cNvSpPr txBox="1"/>
          <p:nvPr/>
        </p:nvSpPr>
        <p:spPr>
          <a:xfrm>
            <a:off x="7815043" y="4894865"/>
            <a:ext cx="3418840" cy="645160"/>
          </a:xfrm>
          <a:prstGeom prst="rect">
            <a:avLst/>
          </a:prstGeom>
          <a:noFill/>
        </p:spPr>
        <p:txBody>
          <a:bodyPr wrap="square" rtlCol="0">
            <a:spAutoFit/>
          </a:bodyPr>
          <a:lstStyle/>
          <a:p>
            <a:r>
              <a:rPr lang="en-US" sz="1800" dirty="0">
                <a:latin typeface="Times New Roman" panose="02020603050405020304"/>
                <a:cs typeface="Calibri Light" panose="020F0302020204030204"/>
              </a:rPr>
              <a:t>MENTOR :</a:t>
            </a:r>
            <a:r>
              <a:rPr lang="en-IN" altLang="en-US" sz="1800" dirty="0">
                <a:latin typeface="Times New Roman" panose="02020603050405020304"/>
                <a:cs typeface="Calibri Light" panose="020F0302020204030204"/>
              </a:rPr>
              <a:t> Dr.S.Suresh Kumar</a:t>
            </a:r>
            <a:endParaRPr lang="en-US" sz="1800" dirty="0">
              <a:cs typeface="Calibri Light" panose="020F0302020204030204"/>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a:t>
            </a:r>
            <a:r>
              <a:rPr lang="en-IN" altLang="en-US" sz="3500" b="1" dirty="0">
                <a:latin typeface="Times New Roman" panose="02020603050405020304"/>
                <a:cs typeface="Times New Roman" panose="02020603050405020304"/>
              </a:rPr>
              <a:t>UTPUTS</a:t>
            </a:r>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28" name="Picture 5"/>
          <p:cNvPicPr>
            <a:picLocks noChangeAspect="1"/>
          </p:cNvPicPr>
          <p:nvPr/>
        </p:nvPicPr>
        <p:blipFill>
          <a:blip r:embed="rId2"/>
          <a:stretch>
            <a:fillRect/>
          </a:stretch>
        </p:blipFill>
        <p:spPr>
          <a:xfrm>
            <a:off x="628650" y="1083945"/>
            <a:ext cx="10944225" cy="496125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a:t>
            </a:r>
            <a:r>
              <a:rPr lang="en-IN" altLang="en-US" sz="3500" b="1" dirty="0">
                <a:latin typeface="Times New Roman" panose="02020603050405020304"/>
                <a:cs typeface="Times New Roman" panose="02020603050405020304"/>
              </a:rPr>
              <a:t>UTPUTS</a:t>
            </a:r>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30" name="Picture 6"/>
          <p:cNvPicPr>
            <a:picLocks noChangeAspect="1"/>
          </p:cNvPicPr>
          <p:nvPr/>
        </p:nvPicPr>
        <p:blipFill>
          <a:blip r:embed="rId2"/>
          <a:stretch>
            <a:fillRect/>
          </a:stretch>
        </p:blipFill>
        <p:spPr>
          <a:xfrm>
            <a:off x="744220" y="1216025"/>
            <a:ext cx="10650220" cy="44977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a:t>
            </a:r>
            <a:r>
              <a:rPr lang="en-IN" altLang="en-US" sz="3500" b="1" dirty="0">
                <a:latin typeface="Times New Roman" panose="02020603050405020304"/>
                <a:cs typeface="Times New Roman" panose="02020603050405020304"/>
              </a:rPr>
              <a:t>UTPUTS</a:t>
            </a:r>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3" name="Picture 1"/>
          <p:cNvPicPr>
            <a:picLocks noChangeAspect="1"/>
          </p:cNvPicPr>
          <p:nvPr/>
        </p:nvPicPr>
        <p:blipFill>
          <a:blip r:embed="rId2"/>
          <a:stretch>
            <a:fillRect/>
          </a:stretch>
        </p:blipFill>
        <p:spPr>
          <a:xfrm>
            <a:off x="762635" y="878840"/>
            <a:ext cx="10709275" cy="534733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461645"/>
            <a:ext cx="10058400" cy="699770"/>
          </a:xfrm>
        </p:spPr>
        <p:txBody>
          <a:bodyPr>
            <a:normAutofit/>
          </a:bodyPr>
          <a:lstStyle/>
          <a:p>
            <a:pPr algn="ctr"/>
            <a:r>
              <a:rPr lang="en-US" sz="3500" b="1" dirty="0">
                <a:latin typeface="Times New Roman" panose="02020603050405020304"/>
                <a:cs typeface="Times New Roman" panose="02020603050405020304"/>
              </a:rPr>
              <a:t>NOVELTY</a:t>
            </a:r>
          </a:p>
        </p:txBody>
      </p:sp>
      <p:sp>
        <p:nvSpPr>
          <p:cNvPr id="4" name="TextBox 3"/>
          <p:cNvSpPr txBox="1"/>
          <p:nvPr/>
        </p:nvSpPr>
        <p:spPr>
          <a:xfrm>
            <a:off x="695325" y="1432560"/>
            <a:ext cx="11153775" cy="430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342900" indent="-342900" algn="just">
              <a:buFont typeface="Arial" panose="020B0604020202020204" pitchFamily="34" charset="0"/>
              <a:buChar char="•"/>
            </a:pPr>
            <a:r>
              <a:rPr lang="en-US" altLang="en-US" sz="2400" dirty="0">
                <a:latin typeface="Times New Roman" panose="02020603050405020304" charset="0"/>
                <a:cs typeface="Times New Roman" panose="02020603050405020304" charset="0"/>
              </a:rPr>
              <a:t>AI Email Automation: Uses Mistral 7B Instruct for generating personalized email content, allowing real-time edits and seamless integration with email services.</a:t>
            </a:r>
          </a:p>
          <a:p>
            <a:pPr marL="342900" indent="-342900" algn="just">
              <a:buFont typeface="Arial" panose="020B0604020202020204" pitchFamily="34" charset="0"/>
              <a:buChar char="•"/>
            </a:pPr>
            <a:endParaRPr lang="en-US" altLang="en-US" sz="24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400" dirty="0">
                <a:latin typeface="Times New Roman" panose="02020603050405020304" charset="0"/>
                <a:cs typeface="Times New Roman" panose="02020603050405020304" charset="0"/>
              </a:rPr>
              <a:t>Web Scraping: Extracts hyperlinks from websites or search queries, providing quick access to valuable data directly within the platform.</a:t>
            </a:r>
          </a:p>
          <a:p>
            <a:pPr marL="342900" indent="-342900" algn="just">
              <a:buFont typeface="Arial" panose="020B0604020202020204" pitchFamily="34" charset="0"/>
              <a:buChar char="•"/>
            </a:pPr>
            <a:endParaRPr lang="en-US" altLang="en-US" sz="2400" dirty="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400" dirty="0">
                <a:latin typeface="Times New Roman" panose="02020603050405020304" charset="0"/>
                <a:cs typeface="Times New Roman" panose="02020603050405020304" charset="0"/>
              </a:rPr>
              <a:t>CSV Data Cleaning &amp; Visualization: Allows users to clean and visualize CSV data by handling missing values and presenting insights via charts, streamlining data-related tasks.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SOCIAL RELEVANCE</a:t>
            </a:r>
          </a:p>
        </p:txBody>
      </p:sp>
      <p:sp>
        <p:nvSpPr>
          <p:cNvPr id="4" name="TextBox 3"/>
          <p:cNvSpPr txBox="1"/>
          <p:nvPr/>
        </p:nvSpPr>
        <p:spPr>
          <a:xfrm>
            <a:off x="695325" y="1392555"/>
            <a:ext cx="11153775" cy="439547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457200" indent="-457200" algn="just">
              <a:buFont typeface="Arial" panose="020B0604020202020204"/>
              <a:buAutoNum type="arabicPeriod"/>
            </a:pPr>
            <a:r>
              <a:rPr lang="en-US" altLang="en-US" sz="2400" dirty="0">
                <a:latin typeface="Times New Roman" panose="02020603050405020304"/>
                <a:cs typeface="Calibri" panose="020F0502020204030204"/>
              </a:rPr>
              <a:t>TaskXpert addresses key challenges in digital communication and data management. By streamlining email composition with AI, it saves time and reduces the cognitive load for professionals, fostering more efficient communication. </a:t>
            </a:r>
          </a:p>
          <a:p>
            <a:pPr marL="457200" indent="-457200" algn="just">
              <a:buFont typeface="Arial" panose="020B0604020202020204"/>
              <a:buAutoNum type="arabicPeriod"/>
            </a:pPr>
            <a:r>
              <a:rPr lang="en-US" altLang="en-US" sz="2400" dirty="0">
                <a:latin typeface="Times New Roman" panose="02020603050405020304"/>
                <a:cs typeface="Calibri" panose="020F0502020204030204"/>
              </a:rPr>
              <a:t>The web scraping feature helps users quickly access relevant online information, improving research and decision-making processes. </a:t>
            </a:r>
          </a:p>
          <a:p>
            <a:pPr marL="457200" indent="-457200" algn="just">
              <a:buFont typeface="Arial" panose="020B0604020202020204"/>
              <a:buAutoNum type="arabicPeriod"/>
            </a:pPr>
            <a:r>
              <a:rPr lang="en-US" altLang="en-US" sz="2400" dirty="0">
                <a:latin typeface="Times New Roman" panose="02020603050405020304"/>
                <a:cs typeface="Calibri" panose="020F0502020204030204"/>
              </a:rPr>
              <a:t>Additionally, the CSV data cleaning and visualization tools make handling large datasets easier, aiding in data-driven decision-making.</a:t>
            </a:r>
          </a:p>
          <a:p>
            <a:pPr marL="457200" indent="-457200" algn="just">
              <a:buFont typeface="Arial" panose="020B0604020202020204"/>
              <a:buAutoNum type="arabicPeriod"/>
            </a:pPr>
            <a:r>
              <a:rPr lang="en-US" altLang="en-US" sz="2400" dirty="0">
                <a:latin typeface="Times New Roman" panose="02020603050405020304"/>
                <a:cs typeface="Calibri" panose="020F0502020204030204"/>
              </a:rPr>
              <a:t>Overall, TaskXpert enhances productivity, supports data privacy, and empowers users to manage communication and information more effectively in today's fast-paced digital world.</a:t>
            </a:r>
          </a:p>
          <a:p>
            <a:pPr indent="0">
              <a:buFont typeface="Arial" panose="020B0604020202020204"/>
              <a:buNone/>
            </a:pPr>
            <a:endParaRPr lang="en-US" altLang="en-US" sz="2400" dirty="0">
              <a:latin typeface="Times New Roman" panose="02020603050405020304"/>
              <a:cs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CONCLUSION</a:t>
            </a:r>
          </a:p>
        </p:txBody>
      </p:sp>
      <p:sp>
        <p:nvSpPr>
          <p:cNvPr id="4" name="TextBox 3"/>
          <p:cNvSpPr txBox="1"/>
          <p:nvPr/>
        </p:nvSpPr>
        <p:spPr>
          <a:xfrm>
            <a:off x="695325" y="1392555"/>
            <a:ext cx="10756265" cy="439547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lgn="just">
              <a:buFont typeface="Arial" panose="020B0604020202020204"/>
              <a:buNone/>
            </a:pPr>
            <a:r>
              <a:rPr lang="en-US" altLang="en-US" sz="2400" dirty="0">
                <a:latin typeface="Times New Roman" panose="02020603050405020304"/>
                <a:cs typeface="Calibri" panose="020F0502020204030204"/>
              </a:rPr>
              <a:t>TaskXpert successfully integrates AI-powered email generation, smart data cleaning, and web scraping into one seamless platform, enhancing productivity and reducing manual effort. Its user-friendly design, secure processing, and modular architecture make it a reliable tool for professionals and students alike. The project demonstrates how intelligent automation can simplify complex workflows, offering a scalable foundation for future enhancements.</a:t>
            </a:r>
          </a:p>
          <a:p>
            <a:pPr marL="457200" indent="-457200" algn="just">
              <a:buFont typeface="Arial" panose="020B0604020202020204"/>
              <a:buAutoNum type="arabicPeriod"/>
            </a:pPr>
            <a:endParaRPr lang="en-US" altLang="en-US" sz="2400" dirty="0">
              <a:latin typeface="Times New Roman" panose="02020603050405020304"/>
              <a:cs typeface="Calibri" panose="020F0502020204030204"/>
            </a:endParaRPr>
          </a:p>
          <a:p>
            <a:pPr indent="0">
              <a:buFont typeface="Arial" panose="020B0604020202020204"/>
              <a:buNone/>
            </a:pPr>
            <a:endParaRPr lang="en-US" altLang="en-US" sz="2400" dirty="0">
              <a:latin typeface="Times New Roman" panose="02020603050405020304"/>
              <a:cs typeface="Calibri" panose="020F0502020204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REFERENCES</a:t>
            </a:r>
          </a:p>
        </p:txBody>
      </p:sp>
      <p:sp>
        <p:nvSpPr>
          <p:cNvPr id="4" name="TextBox 3"/>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latin typeface="Times New Roman" panose="02020603050405020304"/>
              <a:cs typeface="Calibri" panose="020F0502020204030204"/>
            </a:endParaRPr>
          </a:p>
        </p:txBody>
      </p:sp>
      <p:sp>
        <p:nvSpPr>
          <p:cNvPr id="3" name="Text Box 2"/>
          <p:cNvSpPr txBox="1"/>
          <p:nvPr/>
        </p:nvSpPr>
        <p:spPr>
          <a:xfrm>
            <a:off x="529590" y="879475"/>
            <a:ext cx="11002645" cy="5405120"/>
          </a:xfrm>
          <a:prstGeom prst="rect">
            <a:avLst/>
          </a:prstGeom>
          <a:noFill/>
        </p:spPr>
        <p:txBody>
          <a:bodyPr wrap="square" rtlCol="0">
            <a:noAutofit/>
          </a:bodyPr>
          <a:lstStyle/>
          <a:p>
            <a:pPr algn="just"/>
            <a:r>
              <a:rPr lang="en-US" altLang="en-US">
                <a:latin typeface="Times New Roman" panose="02020603050405020304" charset="0"/>
                <a:cs typeface="Times New Roman" panose="02020603050405020304" charset="0"/>
              </a:rPr>
              <a:t>[1]Loukili, Soumaya &amp; Fennan, Abdelhadi &amp; Lotfi, Elaachak. (2024). Email subjects generation with large language models: GPT-3.5, PaLM 2, and BERT. International Journal of Electrical and Computer Engineering (IJECE) , 2024.</a:t>
            </a: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[2]S. Bhosale, R. Dhumal, V. Patkar and T. P. Singh, "Use Of RPA For Email Automation With Salesforce Integration," 2023 IEEE 5th International Conference on Cybernetics, Cognition and Machine Learning Applications (ICCCMLA), Hamburg, Germany, 2023.</a:t>
            </a: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[3]G. Jagnade, S. Sable and M. Ikar, "Streamlining Email Workflow: Empowering Users with Voice Recognition Technology and Website-Email Autometa Solutions," 2023 14th International Conference on Computing Communication and Networking Technologies (ICCCNT), Delhi, India, 2023.</a:t>
            </a: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[4]S. Ghalme, K. Shelke, R. Kadam and U. Tupe, "Automated Emails and Data Segregation using Python," 2023 International Conference on Sustainable Computing and Smart Systems (ICSCSS), Coimbatore, India, 2023.</a:t>
            </a: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[5]M. N. Dandale, Mazharunnisa, D. J. J. D. Daniel, R. S. Priya, M. A. A. Walid and T. T, "Business Process Automation using Robotic Process Automation (RPA) and AI Algorithm’s on Various Tasks," 2023 8th International Conference on Communication and Electronics Systems (ICCES), Coimbatore, India, 2023.</a:t>
            </a:r>
          </a:p>
          <a:p>
            <a:pPr algn="just"/>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REFERENCES</a:t>
            </a:r>
          </a:p>
        </p:txBody>
      </p:sp>
      <p:sp>
        <p:nvSpPr>
          <p:cNvPr id="4" name="TextBox 3"/>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latin typeface="Times New Roman" panose="02020603050405020304"/>
              <a:cs typeface="Calibri" panose="020F0502020204030204"/>
            </a:endParaRPr>
          </a:p>
        </p:txBody>
      </p:sp>
      <p:sp>
        <p:nvSpPr>
          <p:cNvPr id="3" name="Text Box 2"/>
          <p:cNvSpPr txBox="1"/>
          <p:nvPr/>
        </p:nvSpPr>
        <p:spPr>
          <a:xfrm>
            <a:off x="529590" y="879475"/>
            <a:ext cx="11002645" cy="5405120"/>
          </a:xfrm>
          <a:prstGeom prst="rect">
            <a:avLst/>
          </a:prstGeom>
          <a:noFill/>
        </p:spPr>
        <p:txBody>
          <a:bodyPr wrap="square" rtlCol="0">
            <a:noAutofit/>
          </a:bodyPr>
          <a:lstStyle/>
          <a:p>
            <a:pPr algn="just"/>
            <a:r>
              <a:rPr lang="en-US" altLang="en-US">
                <a:latin typeface="Times New Roman" panose="02020603050405020304" charset="0"/>
                <a:cs typeface="Times New Roman" panose="02020603050405020304" charset="0"/>
              </a:rPr>
              <a:t>[6]C. Sathish, A. Mahesh, N. S. Karpagam, R. Vasugi, J. Indumathi and T. Kanchana, "Intelligent Email Automation Analysis Driving through Natural Language Processing (NLP)," 2023 Second International Conference on Electronics and Renewable Systems (ICEARS), Tuticorin, India, 2023.</a:t>
            </a: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[7]A. Khare, S. Singh, R. Mishra, S. Prakash and P. Dixit, "E-Mail Assistant – Automation of E-Mail Handling and Management using Robotic Process Automation," 2022 International Conference on Decision Aid Sciences and Applications (DASA), Chiangrai, Thailand, 2022 .</a:t>
            </a: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[8]Jonas Thiergart, Stefan Huber, Thomas Übellacker, “Understanding Emails and Drafting Responses -- An Approach Using GPT-3”, 2021 .</a:t>
            </a: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[9]S. Manikantam, P. Akhil, K. R. A. Reddy, G. S. P. Reddy, S. Hariharan and V. Kekreja, "Enhanced automated web scraping tool with proliferation of AI techniques," 2024 International Conference on Innovations and Challenges in Emerging Technologies (ICICET), Nagpur, India, 2024 .</a:t>
            </a:r>
          </a:p>
          <a:p>
            <a:pPr algn="just"/>
            <a:endParaRPr lang="en-US" altLang="en-US">
              <a:latin typeface="Times New Roman" panose="02020603050405020304" charset="0"/>
              <a:cs typeface="Times New Roman" panose="02020603050405020304" charset="0"/>
            </a:endParaRPr>
          </a:p>
          <a:p>
            <a:pPr algn="just"/>
            <a:r>
              <a:rPr lang="en-US" altLang="en-US">
                <a:latin typeface="Times New Roman" panose="02020603050405020304" charset="0"/>
                <a:cs typeface="Times New Roman" panose="02020603050405020304" charset="0"/>
              </a:rPr>
              <a:t>[10]A. Abodayeh, R. Hejazi, W. Najjar, L. Shihadeh and R. Latif, "Web Scraping for Data Analytics: A BeautifulSoup Implementation," 2023 Sixth International Conference of Women in Data Science at Prince Sultan University (WiDS PSU), Riyadh, Saudi Arabia, 2023</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2306638"/>
            <a:ext cx="10058400" cy="563562"/>
          </a:xfrm>
        </p:spPr>
        <p:txBody>
          <a:bodyPr>
            <a:noAutofit/>
          </a:bodyPr>
          <a:lstStyle/>
          <a:p>
            <a:pPr algn="ctr"/>
            <a:r>
              <a:rPr lang="en-US" sz="4000" b="1" dirty="0">
                <a:latin typeface="Times New Roman" panose="02020603050405020304"/>
                <a:cs typeface="Times New Roman" panose="02020603050405020304"/>
              </a:rPr>
              <a:t>THANK YOU</a:t>
            </a:r>
          </a:p>
        </p:txBody>
      </p:sp>
      <p:sp>
        <p:nvSpPr>
          <p:cNvPr id="4" name="TextBox 3"/>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endParaRPr lang="en-US" sz="2000" dirty="0">
              <a:latin typeface="Times New Roman" panose="02020603050405020304"/>
              <a:cs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OBJECTIVE</a:t>
            </a:r>
          </a:p>
        </p:txBody>
      </p:sp>
      <p:sp>
        <p:nvSpPr>
          <p:cNvPr id="3" name="Text Box 2"/>
          <p:cNvSpPr txBox="1"/>
          <p:nvPr/>
        </p:nvSpPr>
        <p:spPr>
          <a:xfrm>
            <a:off x="685165" y="1148080"/>
            <a:ext cx="10883900" cy="5048885"/>
          </a:xfrm>
          <a:prstGeom prst="rect">
            <a:avLst/>
          </a:prstGeom>
          <a:noFill/>
        </p:spPr>
        <p:txBody>
          <a:bodyPr wrap="square" rtlCol="0">
            <a:noAutofit/>
          </a:bodyPr>
          <a:lstStyle/>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develop an all-in-one web platform that simplifies common tasks like email creation, data cleaning, and web scraping.</a:t>
            </a:r>
          </a:p>
          <a:p>
            <a:pPr marL="342900" indent="-342900" algn="just">
              <a:buFont typeface="Arial" panose="020B0604020202020204" pitchFamily="34" charset="0"/>
              <a:buChar char="•"/>
            </a:pP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reduce manual effort and save time by automating repetitive activities using AI and intelligent logic.</a:t>
            </a:r>
          </a:p>
          <a:p>
            <a:pPr marL="342900" indent="-342900" algn="just">
              <a:buFont typeface="Arial" panose="020B0604020202020204" pitchFamily="34" charset="0"/>
              <a:buChar char="•"/>
            </a:pP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ensure user-friendly interaction with a clean interface that makes the tool accessible to both technical and non-technical users.</a:t>
            </a:r>
          </a:p>
          <a:p>
            <a:pPr marL="342900" indent="-342900" algn="just">
              <a:buFont typeface="Arial" panose="020B0604020202020204" pitchFamily="34" charset="0"/>
              <a:buChar char="•"/>
            </a:pP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provide secure processing and handling of user data, with a focus on data privacy and confidentiality.</a:t>
            </a:r>
          </a:p>
          <a:p>
            <a:pPr marL="342900" indent="-342900" algn="just">
              <a:buFont typeface="Arial" panose="020B0604020202020204" pitchFamily="34" charset="0"/>
              <a:buChar char="•"/>
            </a:pPr>
            <a:endParaRPr lang="en-US" altLang="en-US" sz="2300">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US" altLang="en-US" sz="2300">
                <a:latin typeface="Times New Roman" panose="02020603050405020304" charset="0"/>
                <a:cs typeface="Times New Roman" panose="02020603050405020304" charset="0"/>
              </a:rPr>
              <a:t>To enable future extensibility by designing the system to easily incorporate additional productivity features.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ABSTRACT</a:t>
            </a:r>
          </a:p>
        </p:txBody>
      </p:sp>
      <p:sp>
        <p:nvSpPr>
          <p:cNvPr id="3" name="Text Box 2"/>
          <p:cNvSpPr txBox="1"/>
          <p:nvPr/>
        </p:nvSpPr>
        <p:spPr>
          <a:xfrm>
            <a:off x="685165" y="1148080"/>
            <a:ext cx="10883900" cy="4032885"/>
          </a:xfrm>
          <a:prstGeom prst="rect">
            <a:avLst/>
          </a:prstGeom>
          <a:noFill/>
        </p:spPr>
        <p:txBody>
          <a:bodyPr wrap="square" rtlCol="0">
            <a:noAutofit/>
          </a:bodyPr>
          <a:lstStyle/>
          <a:p>
            <a:pPr algn="just"/>
            <a:r>
              <a:rPr lang="en-US" altLang="en-US" sz="2400">
                <a:latin typeface="Times New Roman" panose="02020603050405020304" charset="0"/>
                <a:cs typeface="Times New Roman" panose="02020603050405020304" charset="0"/>
              </a:rPr>
              <a:t>TaskXpert is an AI-powered productivity platform that integrates email generation, web scraping, and CSV data cleaning into a unified web interface. Leveraging the Mistral 7B Instruct model, the system enables users to compose context-aware emails from natural language prompts with manual editing and direct sending capabilities. The platform also supports web scraping to extract useful links from websites and CSV data cleaning using statistical methods, followed by visualizations for insight generation. Built using the MERN stack, TaskXpert offers a secure, scalable, and interactive solution for streamlining digital workflows.</a:t>
            </a:r>
          </a:p>
          <a:p>
            <a:endParaRPr lang="en-US" altLang="en-US" sz="2400">
              <a:latin typeface="Times New Roman" panose="02020603050405020304" charset="0"/>
              <a:cs typeface="Times New Roman" panose="02020603050405020304" charset="0"/>
            </a:endParaRPr>
          </a:p>
          <a:p>
            <a:endParaRPr lang="en-US" altLang="en-US" sz="2400">
              <a:latin typeface="Times New Roman" panose="02020603050405020304" charset="0"/>
              <a:cs typeface="Times New Roman" panose="02020603050405020304" charset="0"/>
            </a:endParaRPr>
          </a:p>
          <a:p>
            <a:endParaRPr lang="en-US" altLang="en-US"/>
          </a:p>
          <a:p>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PROPOSED SOLUTION</a:t>
            </a:r>
            <a:endParaRPr lang="en-US" dirty="0"/>
          </a:p>
        </p:txBody>
      </p:sp>
      <p:sp>
        <p:nvSpPr>
          <p:cNvPr id="4" name="TextBox 3"/>
          <p:cNvSpPr txBox="1"/>
          <p:nvPr/>
        </p:nvSpPr>
        <p:spPr>
          <a:xfrm>
            <a:off x="535940" y="1323975"/>
            <a:ext cx="11036935" cy="48469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342900" indent="-342900" algn="just">
              <a:buFont typeface="Arial" panose="020B0604020202020204" pitchFamily="34" charset="0"/>
              <a:buChar char="•"/>
            </a:pPr>
            <a:r>
              <a:rPr lang="en-US" altLang="en-US" sz="2000" dirty="0">
                <a:latin typeface="Times New Roman" panose="02020603050405020304"/>
                <a:cs typeface="Calibri" panose="020F0502020204030204"/>
              </a:rPr>
              <a:t>Multi-Feature Productivity Platform:</a:t>
            </a:r>
          </a:p>
          <a:p>
            <a:pPr indent="457200" algn="just">
              <a:buFont typeface="Arial" panose="020B0604020202020204" pitchFamily="34" charset="0"/>
              <a:buNone/>
            </a:pPr>
            <a:r>
              <a:rPr lang="en-US" altLang="en-US" sz="2000" dirty="0">
                <a:latin typeface="Times New Roman" panose="02020603050405020304"/>
                <a:cs typeface="Calibri" panose="020F0502020204030204"/>
              </a:rPr>
              <a:t>Combines email automation, CSV data cleaning, and web scraping in a single web-based tool to streamline daily tasks.</a:t>
            </a:r>
          </a:p>
          <a:p>
            <a:pPr marL="342900" indent="-342900" algn="just">
              <a:buFont typeface="Arial" panose="020B0604020202020204" pitchFamily="34" charset="0"/>
              <a:buChar char="•"/>
            </a:pPr>
            <a:endParaRPr lang="en-US" altLang="en-US" sz="2000" dirty="0">
              <a:latin typeface="Times New Roman" panose="02020603050405020304"/>
              <a:cs typeface="Calibri" panose="020F0502020204030204"/>
            </a:endParaRPr>
          </a:p>
          <a:p>
            <a:pPr marL="342900" indent="-342900" algn="just">
              <a:buFont typeface="Arial" panose="020B0604020202020204" pitchFamily="34" charset="0"/>
              <a:buChar char="•"/>
            </a:pPr>
            <a:r>
              <a:rPr lang="en-US" altLang="en-US" sz="2000" dirty="0">
                <a:latin typeface="Times New Roman" panose="02020603050405020304"/>
                <a:cs typeface="Calibri" panose="020F0502020204030204"/>
              </a:rPr>
              <a:t>AI-Powered Email Generation:</a:t>
            </a:r>
          </a:p>
          <a:p>
            <a:pPr indent="457200" algn="just">
              <a:buFont typeface="Arial" panose="020B0604020202020204" pitchFamily="34" charset="0"/>
              <a:buNone/>
            </a:pPr>
            <a:r>
              <a:rPr lang="en-US" altLang="en-US" sz="2000" dirty="0">
                <a:latin typeface="Times New Roman" panose="02020603050405020304"/>
                <a:cs typeface="Calibri" panose="020F0502020204030204"/>
              </a:rPr>
              <a:t>Uses the Mistral 7B Instruct model to generate context-aware, professional emails based on user        prompts.</a:t>
            </a:r>
          </a:p>
          <a:p>
            <a:pPr marL="342900" indent="-342900" algn="just">
              <a:buFont typeface="Arial" panose="020B0604020202020204" pitchFamily="34" charset="0"/>
              <a:buChar char="•"/>
            </a:pPr>
            <a:endParaRPr lang="en-US" altLang="en-US" sz="2000" dirty="0">
              <a:latin typeface="Times New Roman" panose="02020603050405020304"/>
              <a:cs typeface="Calibri" panose="020F0502020204030204"/>
            </a:endParaRPr>
          </a:p>
          <a:p>
            <a:pPr marL="342900" indent="-342900" algn="just">
              <a:buFont typeface="Arial" panose="020B0604020202020204" pitchFamily="34" charset="0"/>
              <a:buChar char="•"/>
            </a:pPr>
            <a:r>
              <a:rPr lang="en-US" altLang="en-US" sz="2000" dirty="0">
                <a:latin typeface="Times New Roman" panose="02020603050405020304"/>
                <a:cs typeface="Calibri" panose="020F0502020204030204"/>
              </a:rPr>
              <a:t>Smart Data Cleaning Module:</a:t>
            </a:r>
          </a:p>
          <a:p>
            <a:pPr indent="457200" algn="just">
              <a:buFont typeface="Arial" panose="020B0604020202020204" pitchFamily="34" charset="0"/>
              <a:buNone/>
            </a:pPr>
            <a:r>
              <a:rPr lang="en-US" altLang="en-US" sz="2000" dirty="0">
                <a:latin typeface="Times New Roman" panose="02020603050405020304"/>
                <a:cs typeface="Calibri" panose="020F0502020204030204"/>
              </a:rPr>
              <a:t>Automatically handles missing values in uploaded CSV files using mean, median, or mode, improving data quality.</a:t>
            </a:r>
          </a:p>
          <a:p>
            <a:pPr marL="342900" indent="-342900" algn="just">
              <a:buFont typeface="Arial" panose="020B0604020202020204" pitchFamily="34" charset="0"/>
              <a:buChar char="•"/>
            </a:pPr>
            <a:endParaRPr lang="en-US" altLang="en-US" sz="2000" dirty="0">
              <a:latin typeface="Times New Roman" panose="02020603050405020304"/>
              <a:cs typeface="Calibri" panose="020F0502020204030204"/>
            </a:endParaRPr>
          </a:p>
          <a:p>
            <a:pPr marL="342900" indent="-342900" algn="just">
              <a:buFont typeface="Arial" panose="020B0604020202020204" pitchFamily="34" charset="0"/>
              <a:buChar char="•"/>
            </a:pPr>
            <a:r>
              <a:rPr lang="en-US" altLang="en-US" sz="2000" dirty="0">
                <a:latin typeface="Times New Roman" panose="02020603050405020304"/>
                <a:cs typeface="Calibri" panose="020F0502020204030204"/>
              </a:rPr>
              <a:t>Web Scraping to CSV Converter:</a:t>
            </a:r>
          </a:p>
          <a:p>
            <a:pPr indent="457200" algn="just">
              <a:buFont typeface="Arial" panose="020B0604020202020204" pitchFamily="34" charset="0"/>
              <a:buNone/>
            </a:pPr>
            <a:r>
              <a:rPr lang="en-US" altLang="en-US" sz="2000" dirty="0">
                <a:latin typeface="Times New Roman" panose="02020603050405020304"/>
                <a:cs typeface="Calibri" panose="020F0502020204030204"/>
              </a:rPr>
              <a:t>Extracts all accessible links from a given website and converts them into a downloadable CSV file with link metadata.</a:t>
            </a:r>
          </a:p>
          <a:p>
            <a:pPr marL="342900" indent="-342900" algn="just">
              <a:buFont typeface="Arial" panose="020B0604020202020204" pitchFamily="34" charset="0"/>
              <a:buChar char="•"/>
            </a:pPr>
            <a:endParaRPr lang="en-US" altLang="en-US" sz="2000" dirty="0">
              <a:latin typeface="Times New Roman" panose="02020603050405020304"/>
              <a:cs typeface="Calibri" panose="020F0502020204030204"/>
            </a:endParaRPr>
          </a:p>
          <a:p>
            <a:pPr marL="342900" indent="-342900" algn="just">
              <a:buFont typeface="Arial" panose="020B0604020202020204" pitchFamily="34" charset="0"/>
              <a:buChar char="•"/>
            </a:pPr>
            <a:endParaRPr lang="en-US" altLang="en-US" sz="2000" dirty="0">
              <a:latin typeface="Times New Roman" panose="02020603050405020304"/>
              <a:cs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6483528" name="Picture 1"/>
          <p:cNvPicPr>
            <a:picLocks noChangeAspect="1"/>
          </p:cNvPicPr>
          <p:nvPr/>
        </p:nvPicPr>
        <p:blipFill>
          <a:blip r:embed="rId2"/>
          <a:stretch>
            <a:fillRect/>
          </a:stretch>
        </p:blipFill>
        <p:spPr>
          <a:xfrm>
            <a:off x="274637" y="190440"/>
            <a:ext cx="11642725" cy="5885815"/>
          </a:xfrm>
          <a:prstGeom prst="rect">
            <a:avLst/>
          </a:prstGeom>
        </p:spPr>
      </p:pic>
      <p:sp>
        <p:nvSpPr>
          <p:cNvPr id="2" name="Text Box 1"/>
          <p:cNvSpPr txBox="1"/>
          <p:nvPr/>
        </p:nvSpPr>
        <p:spPr>
          <a:xfrm>
            <a:off x="788035" y="250825"/>
            <a:ext cx="6130290" cy="742315"/>
          </a:xfrm>
          <a:prstGeom prst="rect">
            <a:avLst/>
          </a:prstGeom>
          <a:noFill/>
        </p:spPr>
        <p:txBody>
          <a:bodyPr wrap="square" rtlCol="0">
            <a:noAutofit/>
          </a:bodyPr>
          <a:lstStyle/>
          <a:p>
            <a:r>
              <a:rPr lang="en-US" sz="3500" b="1">
                <a:latin typeface="Times New Roman" panose="02020603050405020304" charset="0"/>
                <a:cs typeface="Times New Roman" panose="02020603050405020304" charset="0"/>
              </a:rPr>
              <a:t>SYSTEM ARCHITECTURE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panose="02020603050405020304"/>
                <a:cs typeface="Times New Roman" panose="02020603050405020304"/>
              </a:rPr>
              <a:t>TECHNOLOGY USED</a:t>
            </a:r>
            <a:endParaRPr lang="en-US" dirty="0"/>
          </a:p>
        </p:txBody>
      </p:sp>
      <p:sp>
        <p:nvSpPr>
          <p:cNvPr id="3" name="Text Box 2"/>
          <p:cNvSpPr txBox="1"/>
          <p:nvPr/>
        </p:nvSpPr>
        <p:spPr>
          <a:xfrm>
            <a:off x="455295" y="993775"/>
            <a:ext cx="11236325" cy="5042535"/>
          </a:xfrm>
          <a:prstGeom prst="rect">
            <a:avLst/>
          </a:prstGeom>
          <a:noFill/>
        </p:spPr>
        <p:txBody>
          <a:bodyPr wrap="square" rtlCol="0">
            <a:noAutofit/>
          </a:bodyPr>
          <a:lstStyle/>
          <a:p>
            <a:pPr algn="just">
              <a:lnSpc>
                <a:spcPct val="150000"/>
              </a:lnSpc>
            </a:pPr>
            <a:r>
              <a:rPr lang="en-US" altLang="en-US" sz="2400" b="1">
                <a:latin typeface="Times New Roman" panose="02020603050405020304" charset="0"/>
                <a:cs typeface="Times New Roman" panose="02020603050405020304" charset="0"/>
              </a:rPr>
              <a:t>React.js </a:t>
            </a:r>
            <a:r>
              <a:rPr lang="en-US" altLang="en-US" sz="2400">
                <a:latin typeface="Times New Roman" panose="02020603050405020304" charset="0"/>
                <a:cs typeface="Times New Roman" panose="02020603050405020304" charset="0"/>
              </a:rPr>
              <a:t>– Used to build a dynamic and responsive frontend interface.</a:t>
            </a:r>
          </a:p>
          <a:p>
            <a:pPr algn="just">
              <a:lnSpc>
                <a:spcPct val="150000"/>
              </a:lnSpc>
            </a:pPr>
            <a:r>
              <a:rPr lang="en-US" altLang="en-US" sz="2400" b="1">
                <a:latin typeface="Times New Roman" panose="02020603050405020304" charset="0"/>
                <a:cs typeface="Times New Roman" panose="02020603050405020304" charset="0"/>
              </a:rPr>
              <a:t>Node.js &amp; Express.js </a:t>
            </a:r>
            <a:r>
              <a:rPr lang="en-US" altLang="en-US" sz="2400">
                <a:latin typeface="Times New Roman" panose="02020603050405020304" charset="0"/>
                <a:cs typeface="Times New Roman" panose="02020603050405020304" charset="0"/>
              </a:rPr>
              <a:t>– Handle backend logic, routing, and API integrations.</a:t>
            </a:r>
          </a:p>
          <a:p>
            <a:pPr algn="just">
              <a:lnSpc>
                <a:spcPct val="150000"/>
              </a:lnSpc>
            </a:pPr>
            <a:r>
              <a:rPr lang="en-US" altLang="en-US" sz="2400" b="1">
                <a:latin typeface="Times New Roman" panose="02020603050405020304" charset="0"/>
                <a:cs typeface="Times New Roman" panose="02020603050405020304" charset="0"/>
              </a:rPr>
              <a:t>MongoDB</a:t>
            </a:r>
            <a:r>
              <a:rPr lang="en-US" altLang="en-US" sz="2400">
                <a:latin typeface="Times New Roman" panose="02020603050405020304" charset="0"/>
                <a:cs typeface="Times New Roman" panose="02020603050405020304" charset="0"/>
              </a:rPr>
              <a:t> – Stores user data, email history, and task configurations.</a:t>
            </a:r>
          </a:p>
          <a:p>
            <a:pPr algn="just">
              <a:lnSpc>
                <a:spcPct val="150000"/>
              </a:lnSpc>
            </a:pPr>
            <a:r>
              <a:rPr lang="en-US" altLang="en-US" sz="2400" b="1">
                <a:latin typeface="Times New Roman" panose="02020603050405020304" charset="0"/>
                <a:cs typeface="Times New Roman" panose="02020603050405020304" charset="0"/>
              </a:rPr>
              <a:t>Mistral 7B Instruct </a:t>
            </a:r>
            <a:r>
              <a:rPr lang="en-US" altLang="en-US" sz="2400">
                <a:latin typeface="Times New Roman" panose="02020603050405020304" charset="0"/>
                <a:cs typeface="Times New Roman" panose="02020603050405020304" charset="0"/>
              </a:rPr>
              <a:t>– Powers AI-generated email content through natural language prompts.</a:t>
            </a:r>
          </a:p>
          <a:p>
            <a:pPr algn="just">
              <a:lnSpc>
                <a:spcPct val="150000"/>
              </a:lnSpc>
            </a:pPr>
            <a:r>
              <a:rPr lang="en-US" altLang="en-US" sz="2400" b="1">
                <a:latin typeface="Times New Roman" panose="02020603050405020304" charset="0"/>
                <a:cs typeface="Times New Roman" panose="02020603050405020304" charset="0"/>
              </a:rPr>
              <a:t>SMTP &amp; Nodemailer</a:t>
            </a:r>
            <a:r>
              <a:rPr lang="en-US" altLang="en-US" sz="2400">
                <a:latin typeface="Times New Roman" panose="02020603050405020304" charset="0"/>
                <a:cs typeface="Times New Roman" panose="02020603050405020304" charset="0"/>
              </a:rPr>
              <a:t> – Enable secure email sending across major providers.</a:t>
            </a:r>
          </a:p>
          <a:p>
            <a:pPr algn="just">
              <a:lnSpc>
                <a:spcPct val="150000"/>
              </a:lnSpc>
            </a:pPr>
            <a:r>
              <a:rPr lang="en-US" altLang="en-US" sz="2400" b="1">
                <a:latin typeface="Times New Roman" panose="02020603050405020304" charset="0"/>
                <a:cs typeface="Times New Roman" panose="02020603050405020304" charset="0"/>
              </a:rPr>
              <a:t>Axios &amp; Cheerio</a:t>
            </a:r>
            <a:r>
              <a:rPr lang="en-US" altLang="en-US" sz="2400">
                <a:latin typeface="Times New Roman" panose="02020603050405020304" charset="0"/>
                <a:cs typeface="Times New Roman" panose="02020603050405020304" charset="0"/>
              </a:rPr>
              <a:t> – Perform web scraping to extract hyperlinks from web pages.</a:t>
            </a:r>
          </a:p>
          <a:p>
            <a:pPr algn="just">
              <a:lnSpc>
                <a:spcPct val="150000"/>
              </a:lnSpc>
            </a:pPr>
            <a:r>
              <a:rPr lang="en-US" altLang="en-US" sz="2400" b="1">
                <a:latin typeface="Times New Roman" panose="02020603050405020304" charset="0"/>
                <a:cs typeface="Times New Roman" panose="02020603050405020304" charset="0"/>
              </a:rPr>
              <a:t>ml-stat &amp; ChartJSNodeCanvas</a:t>
            </a:r>
            <a:r>
              <a:rPr lang="en-US" altLang="en-US" sz="2400">
                <a:latin typeface="Times New Roman" panose="02020603050405020304" charset="0"/>
                <a:cs typeface="Times New Roman" panose="02020603050405020304" charset="0"/>
              </a:rPr>
              <a:t>– Clean CSV data and generate visual insights through charts.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SOLUTION</a:t>
            </a:r>
            <a:endParaRPr lang="en-US" dirty="0"/>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8" name="Picture 8" descr="Vite + React - Google Chrome 4_22_2025 12_31_43 AM"/>
          <p:cNvPicPr>
            <a:picLocks noChangeAspect="1"/>
          </p:cNvPicPr>
          <p:nvPr/>
        </p:nvPicPr>
        <p:blipFill>
          <a:blip r:embed="rId2"/>
          <a:stretch>
            <a:fillRect/>
          </a:stretch>
        </p:blipFill>
        <p:spPr>
          <a:xfrm>
            <a:off x="109220" y="1452245"/>
            <a:ext cx="5535930" cy="3517265"/>
          </a:xfrm>
          <a:prstGeom prst="rect">
            <a:avLst/>
          </a:prstGeom>
        </p:spPr>
      </p:pic>
      <p:pic>
        <p:nvPicPr>
          <p:cNvPr id="7" name="Picture 7" descr="Vite + React - Google Chrome 4_22_2025 12_29_37 AM"/>
          <p:cNvPicPr>
            <a:picLocks noChangeAspect="1"/>
          </p:cNvPicPr>
          <p:nvPr/>
        </p:nvPicPr>
        <p:blipFill>
          <a:blip r:embed="rId3"/>
          <a:stretch>
            <a:fillRect/>
          </a:stretch>
        </p:blipFill>
        <p:spPr>
          <a:xfrm>
            <a:off x="5822315" y="1452245"/>
            <a:ext cx="6286500" cy="35172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SOLUTION</a:t>
            </a:r>
            <a:endParaRPr lang="en-US" dirty="0"/>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3" name="Picture 6" descr="Vite + React - Google Chrome 4_22_2025 12_27_24 AM"/>
          <p:cNvPicPr>
            <a:picLocks noChangeAspect="1"/>
          </p:cNvPicPr>
          <p:nvPr/>
        </p:nvPicPr>
        <p:blipFill>
          <a:blip r:embed="rId2"/>
          <a:stretch>
            <a:fillRect/>
          </a:stretch>
        </p:blipFill>
        <p:spPr>
          <a:xfrm>
            <a:off x="125095" y="1454150"/>
            <a:ext cx="6223000" cy="3621405"/>
          </a:xfrm>
          <a:prstGeom prst="rect">
            <a:avLst/>
          </a:prstGeom>
        </p:spPr>
      </p:pic>
      <p:pic>
        <p:nvPicPr>
          <p:cNvPr id="13" name="Picture 13" descr="2025-04-22"/>
          <p:cNvPicPr>
            <a:picLocks noChangeAspect="1"/>
          </p:cNvPicPr>
          <p:nvPr/>
        </p:nvPicPr>
        <p:blipFill>
          <a:blip r:embed="rId3"/>
          <a:stretch>
            <a:fillRect/>
          </a:stretch>
        </p:blipFill>
        <p:spPr>
          <a:xfrm>
            <a:off x="6479540" y="1454150"/>
            <a:ext cx="5556885" cy="373062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066800" y="315913"/>
            <a:ext cx="10058400" cy="563562"/>
          </a:xfrm>
        </p:spPr>
        <p:txBody>
          <a:bodyPr>
            <a:normAutofit fontScale="90000"/>
          </a:bodyPr>
          <a:lstStyle/>
          <a:p>
            <a:pPr algn="ctr"/>
            <a:r>
              <a:rPr lang="en-US" sz="3500" b="1" dirty="0">
                <a:latin typeface="Times New Roman" panose="02020603050405020304"/>
                <a:cs typeface="Times New Roman" panose="02020603050405020304"/>
              </a:rPr>
              <a:t>SOLUTION</a:t>
            </a:r>
            <a:endParaRPr lang="en-US" dirty="0"/>
          </a:p>
        </p:txBody>
      </p:sp>
      <p:sp>
        <p:nvSpPr>
          <p:cNvPr id="4" name="TextBox 3"/>
          <p:cNvSpPr txBox="1"/>
          <p:nvPr/>
        </p:nvSpPr>
        <p:spPr>
          <a:xfrm>
            <a:off x="535940" y="879475"/>
            <a:ext cx="11036935" cy="4834255"/>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indent="0">
              <a:buFont typeface="Arial" panose="020B0604020202020204"/>
              <a:buNone/>
            </a:pPr>
            <a:endParaRPr lang="en-US" altLang="en-US" sz="2400" dirty="0">
              <a:latin typeface="Times New Roman" panose="02020603050405020304"/>
              <a:cs typeface="Calibri" panose="020F0502020204030204"/>
            </a:endParaRPr>
          </a:p>
        </p:txBody>
      </p:sp>
      <p:pic>
        <p:nvPicPr>
          <p:cNvPr id="15" name="Picture 2"/>
          <p:cNvPicPr>
            <a:picLocks noChangeAspect="1"/>
          </p:cNvPicPr>
          <p:nvPr/>
        </p:nvPicPr>
        <p:blipFill>
          <a:blip r:embed="rId2"/>
          <a:stretch>
            <a:fillRect/>
          </a:stretch>
        </p:blipFill>
        <p:spPr>
          <a:xfrm>
            <a:off x="240665" y="1270635"/>
            <a:ext cx="6127750" cy="4380865"/>
          </a:xfrm>
          <a:prstGeom prst="rect">
            <a:avLst/>
          </a:prstGeom>
          <a:noFill/>
          <a:ln>
            <a:noFill/>
          </a:ln>
        </p:spPr>
      </p:pic>
      <p:pic>
        <p:nvPicPr>
          <p:cNvPr id="23" name="Picture 3"/>
          <p:cNvPicPr>
            <a:picLocks noChangeAspect="1"/>
          </p:cNvPicPr>
          <p:nvPr/>
        </p:nvPicPr>
        <p:blipFill>
          <a:blip r:embed="rId3"/>
          <a:stretch>
            <a:fillRect/>
          </a:stretch>
        </p:blipFill>
        <p:spPr>
          <a:xfrm>
            <a:off x="6450330" y="1270635"/>
            <a:ext cx="5585460" cy="4380865"/>
          </a:xfrm>
          <a:prstGeom prst="rect">
            <a:avLst/>
          </a:prstGeom>
          <a:noFill/>
          <a:ln>
            <a:noFill/>
          </a:ln>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1240</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Retrospect</vt:lpstr>
      <vt:lpstr>TaskXpert - A Unified AI-Powered Agent for Smart Emails, Web Extraction, and Data Visualization </vt:lpstr>
      <vt:lpstr>OBJECTIVE</vt:lpstr>
      <vt:lpstr>ABSTRACT</vt:lpstr>
      <vt:lpstr>PROPOSED SOLUTION</vt:lpstr>
      <vt:lpstr>PowerPoint Presentation</vt:lpstr>
      <vt:lpstr>TECHNOLOGY USED</vt:lpstr>
      <vt:lpstr>SOLUTION</vt:lpstr>
      <vt:lpstr>SOLUTION</vt:lpstr>
      <vt:lpstr>SOLUTION</vt:lpstr>
      <vt:lpstr>OUTPUTS</vt:lpstr>
      <vt:lpstr>OUTPUTS</vt:lpstr>
      <vt:lpstr>OUTPUTS</vt:lpstr>
      <vt:lpstr>NOVELTY</vt:lpstr>
      <vt:lpstr>SOCIAL RELEVANCE</vt:lpstr>
      <vt:lpstr>CONCLUSION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Monisha Mohan</cp:lastModifiedBy>
  <cp:revision>111</cp:revision>
  <dcterms:created xsi:type="dcterms:W3CDTF">2019-10-16T03:03:00Z</dcterms:created>
  <dcterms:modified xsi:type="dcterms:W3CDTF">2025-05-11T15:20:42Z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EF352865E487480288D096FCB5DCE50C_13</vt:lpwstr>
  </property>
  <property fmtid="{D5CDD505-2E9C-101B-9397-08002B2CF9AE}" pid="3" name="KSOProductBuildVer">
    <vt:lpwstr>1033-12.2.0.20795</vt:lpwstr>
  </property>
</Properties>
</file>