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lvl1pPr marL="0" indent="0" algn="l" rtl="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Arial" pitchFamily="34" charset="0"/>
        <a:ea typeface="Arial" pitchFamily="34" charset="0"/>
        <a:sym typeface="Arial" pitchFamily="34" charset="0"/>
      </a:defRPr>
    </a:lvl1pPr>
    <a:lvl2pPr marL="457200" indent="0" algn="l" rtl="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Arial" pitchFamily="34" charset="0"/>
        <a:ea typeface="Arial" pitchFamily="34" charset="0"/>
        <a:sym typeface="Arial" pitchFamily="34" charset="0"/>
      </a:defRPr>
    </a:lvl2pPr>
    <a:lvl3pPr marL="914400" indent="0" algn="l" rtl="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Arial" pitchFamily="34" charset="0"/>
        <a:ea typeface="Arial" pitchFamily="34" charset="0"/>
        <a:sym typeface="Arial" pitchFamily="34" charset="0"/>
      </a:defRPr>
    </a:lvl3pPr>
    <a:lvl4pPr marL="1371600" indent="0" algn="l" rtl="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Arial" pitchFamily="34" charset="0"/>
        <a:ea typeface="Arial" pitchFamily="34" charset="0"/>
        <a:sym typeface="Arial" pitchFamily="34" charset="0"/>
      </a:defRPr>
    </a:lvl4pPr>
    <a:lvl5pPr marL="1828800" indent="0" algn="l" rtl="0" eaLnBrk="0" fontAlgn="base" latinLnBrk="0" hangingPunct="0">
      <a:lnSpc>
        <a:spcPct val="100000"/>
      </a:lnSpc>
      <a:spcBef>
        <a:spcPct val="0"/>
      </a:spcBef>
      <a:spcAft>
        <a:spcPct val="0"/>
      </a:spcAft>
      <a:buFontTx/>
      <a:buNone/>
      <a:defRPr sz="1800" b="0" i="0" u="none" baseline="0">
        <a:solidFill>
          <a:schemeClr val="dk1"/>
        </a:solidFill>
        <a:latin typeface="Arial" pitchFamily="34" charset="0"/>
        <a:ea typeface="Arial" pitchFamily="34" charset="0"/>
        <a:sym typeface="Arial" pitchFamily="34" charset="0"/>
      </a:defRPr>
    </a:lvl5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1200" y="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eaLnBrk="1" hangingPunct="1"/>
            <a:endParaRPr lang="en-US" altLang="en-US" sz="1200"/>
          </a:p>
        </p:txBody>
      </p:sp>
      <p:sp>
        <p:nvSpPr>
          <p:cNvPr id="1048732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algn="r" eaLnBrk="1" hangingPunct="1"/>
            <a:fld id="{566ABCEB-ACFC-4714-9973-3DA970169C29}" type="datetime1">
              <a:rPr lang="en-US" altLang="en-US" sz="1200"/>
              <a:pPr lvl="0" algn="r" eaLnBrk="1" hangingPunct="1"/>
              <a:t>4/28/2025</a:t>
            </a:fld>
            <a:endParaRPr lang="en-US" altLang="en-US" sz="1200"/>
          </a:p>
        </p:txBody>
      </p:sp>
      <p:sp>
        <p:nvSpPr>
          <p:cNvPr id="1048733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eaLnBrk="1" hangingPunct="1"/>
            <a:endParaRPr lang="en-US" altLang="en-US" sz="1200"/>
          </a:p>
        </p:txBody>
      </p:sp>
      <p:sp>
        <p:nvSpPr>
          <p:cNvPr id="1048734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 eaLnBrk="1" hangingPunct="1"/>
            <a:fld id="{566ABCEB-ACFC-4714-9973-3DA970169C29}" type="slidenum">
              <a:rPr lang="en-US" altLang="en-US" sz="1200"/>
              <a:pPr lvl="0" algn="r" eaLnBrk="1" hangingPunct="1"/>
              <a:t>‹#›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dk1" tx1="dk1" bg2="dk1" tx2="dk1" accent1="dk1" accent2="dk1" accent3="dk1" accent4="dk1" accent5="dk1" accent6="dk1" hlink="dk1" folHlink="dk1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eaLnBrk="1" hangingPunct="1"/>
            <a:endParaRPr lang="en-US" altLang="en-US" sz="1200"/>
          </a:p>
        </p:txBody>
      </p:sp>
      <p:sp>
        <p:nvSpPr>
          <p:cNvPr id="1048726" name="Date Placeholder 2"/>
          <p:cNvSpPr>
            <a:spLocks noGrp="1"/>
          </p:cNvSpPr>
          <p:nvPr>
            <p:ph type="dt" idx="1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 algn="r" eaLnBrk="1" hangingPunct="1"/>
            <a:fld id="{566ABCEB-ACFC-4714-9973-3DA970169C29}" type="datetime1">
              <a:rPr lang="en-US" altLang="en-US" sz="1200"/>
              <a:pPr lvl="0" algn="r" eaLnBrk="1" hangingPunct="1"/>
              <a:t>4/28/2025</a:t>
            </a:fld>
            <a:endParaRPr lang="en-US" altLang="en-US" sz="1200"/>
          </a:p>
        </p:txBody>
      </p:sp>
      <p:sp>
        <p:nvSpPr>
          <p:cNvPr id="104872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872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4872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eaLnBrk="1" hangingPunct="1"/>
            <a:endParaRPr lang="en-US" altLang="en-US" sz="1200"/>
          </a:p>
        </p:txBody>
      </p:sp>
      <p:sp>
        <p:nvSpPr>
          <p:cNvPr id="104873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 eaLnBrk="1" hangingPunct="1"/>
            <a:fld id="{566ABCEB-ACFC-4714-9973-3DA970169C29}" type="slidenum">
              <a:rPr lang="en-US" altLang="en-US" sz="1200"/>
              <a:pPr lvl="0" algn="r" eaLnBrk="1" hangingPunct="1"/>
              <a:t>‹#›</a:t>
            </a:fld>
            <a:endParaRPr lang="en-US" altLang="en-US" sz="1200"/>
          </a:p>
        </p:txBody>
      </p:sp>
    </p:spTree>
  </p:cSld>
  <p:clrMap bg1="dk1" tx1="dk1" bg2="dk1" tx2="dk1" accent1="dk1" accent2="dk1" accent3="dk1" accent4="dk1" accent5="dk1" accent6="dk1" hlink="dk1" folHlink="dk1"/>
  <p:notesStyle>
    <a:lvl1pPr marL="0" indent="0" algn="l" rtl="0" eaLnBrk="0" fontAlgn="base" latinLnBrk="0" hangingPunct="0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Calibri" pitchFamily="34" charset="0"/>
        <a:sym typeface="Arial" pitchFamily="34" charset="0"/>
      </a:defRPr>
    </a:lvl1pPr>
    <a:lvl2pPr marL="457200" indent="0" algn="l" rtl="0" eaLnBrk="0" fontAlgn="base" latinLnBrk="0" hangingPunct="0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Calibri" pitchFamily="34" charset="0"/>
        <a:sym typeface="Arial" pitchFamily="34" charset="0"/>
      </a:defRPr>
    </a:lvl2pPr>
    <a:lvl3pPr marL="914400" indent="0" algn="l" rtl="0" eaLnBrk="0" fontAlgn="base" latinLnBrk="0" hangingPunct="0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Calibri" pitchFamily="34" charset="0"/>
        <a:sym typeface="Arial" pitchFamily="34" charset="0"/>
      </a:defRPr>
    </a:lvl3pPr>
    <a:lvl4pPr marL="1371600" indent="0" algn="l" rtl="0" eaLnBrk="0" fontAlgn="base" latinLnBrk="0" hangingPunct="0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Calibri" pitchFamily="34" charset="0"/>
        <a:sym typeface="Arial" pitchFamily="34" charset="0"/>
      </a:defRPr>
    </a:lvl4pPr>
    <a:lvl5pPr marL="1828800" indent="0" algn="l" rtl="0" eaLnBrk="0" fontAlgn="base" latinLnBrk="0" hangingPunct="0">
      <a:lnSpc>
        <a:spcPct val="100000"/>
      </a:lnSpc>
      <a:spcBef>
        <a:spcPct val="30000"/>
      </a:spcBef>
      <a:spcAft>
        <a:spcPct val="0"/>
      </a:spcAft>
      <a:buFontTx/>
      <a:buNone/>
      <a:defRPr sz="1200" b="0" i="0" u="none" baseline="0">
        <a:solidFill>
          <a:schemeClr val="dk1"/>
        </a:solidFill>
        <a:latin typeface="Calibri" pitchFamily="34" charset="0"/>
        <a:sym typeface="Arial" pitchFamily="34" charset="0"/>
      </a:defRPr>
    </a:lvl5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</p:spPr>
        <p:txBody>
          <a:bodyPr vert="horz" lIns="91440" tIns="45720" rIns="91440" bIns="45720" anchor="ctr"/>
          <a:lstStyle/>
          <a:p>
            <a:endParaRPr/>
          </a:p>
        </p:txBody>
      </p:sp>
      <p:sp>
        <p:nvSpPr>
          <p:cNvPr id="1048655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anchor="t"/>
          <a:lstStyle/>
          <a:p>
            <a:endParaRPr lang="en-IN" altLang="en-US"/>
          </a:p>
        </p:txBody>
      </p:sp>
      <p:sp>
        <p:nvSpPr>
          <p:cNvPr id="1048656" name="Footer Placeholder 3"/>
          <p:cNvSpPr txBox="1"/>
          <p:nvPr/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eaLnBrk="1" hangingPunct="1"/>
            <a:endParaRPr lang="en-US" altLang="en-US" sz="1200"/>
          </a:p>
        </p:txBody>
      </p:sp>
      <p:sp>
        <p:nvSpPr>
          <p:cNvPr id="1048657" name="Slide Number Placeholder 4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b"/>
          <a:lstStyle/>
          <a:p>
            <a:pPr lvl="0" algn="r" eaLnBrk="1" hangingPunct="1"/>
            <a:fld id="{566ABCEB-ACFC-4714-9973-3DA970169C29}" type="slidenum">
              <a:rPr lang="en-US" altLang="en-US" sz="1200"/>
              <a:pPr lvl="0" algn="r" eaLnBrk="1" hangingPunct="1"/>
              <a:t>6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0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eaLnBrk="1" hangingPunct="1"/>
            <a:fld id="{566ABCEB-ACFC-4714-9973-3DA970169C29}" type="datetime1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lvl="0" eaLnBrk="1" hangingPunct="1"/>
              <a:t>4/28/2025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algn="r" ea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lvl="0" algn="r" eaLnBrk="1" hangingPunct="1"/>
              <a:t>‹#›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algn="ctr" eaLnBrk="1" hangingPunct="1"/>
            <a:r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t>Date                                                                                                                                                                                                               Slide Number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2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eaLnBrk="1" hangingPunct="1"/>
            <a:fld id="{566ABCEB-ACFC-4714-9973-3DA970169C29}" type="datetime1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lvl="0" eaLnBrk="1" hangingPunct="1"/>
              <a:t>4/28/2025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algn="r" ea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lvl="0" algn="r" eaLnBrk="1" hangingPunct="1"/>
              <a:t>‹#›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algn="ctr" eaLnBrk="1" hangingPunct="1"/>
            <a:r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t>Date                                                                                                                                                                                                               Slide Number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2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eaLnBrk="1" hangingPunct="1"/>
            <a:fld id="{566ABCEB-ACFC-4714-9973-3DA970169C29}" type="datetime1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lvl="0" eaLnBrk="1" hangingPunct="1"/>
              <a:t>4/28/2025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algn="r" ea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lvl="0" algn="r" eaLnBrk="1" hangingPunct="1"/>
              <a:t>‹#›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algn="ctr" eaLnBrk="1" hangingPunct="1"/>
            <a:r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t>Date                                                                                                                                                                                                               Slide Number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eaLnBrk="1" hangingPunct="1"/>
            <a:fld id="{566ABCEB-ACFC-4714-9973-3DA970169C29}" type="datetime1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lvl="0" eaLnBrk="1" hangingPunct="1"/>
              <a:t>4/28/2025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algn="r" ea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lvl="0" algn="r" eaLnBrk="1" hangingPunct="1"/>
              <a:t>‹#›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algn="ctr" eaLnBrk="1" hangingPunct="1"/>
            <a:r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t>Date                                                                                                                                                                                                               Slide Number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0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eaLnBrk="1" hangingPunct="1"/>
            <a:fld id="{566ABCEB-ACFC-4714-9973-3DA970169C29}" type="datetime1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lvl="0" eaLnBrk="1" hangingPunct="1"/>
              <a:t>4/28/2025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algn="r" ea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lvl="0" algn="r" eaLnBrk="1" hangingPunct="1"/>
              <a:t>‹#›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algn="ctr" eaLnBrk="1" hangingPunct="1"/>
            <a:r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t>Date                                                                                                                                                                                                               Slide Number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0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eaLnBrk="1" hangingPunct="1"/>
            <a:fld id="{566ABCEB-ACFC-4714-9973-3DA970169C29}" type="datetime1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lvl="0" eaLnBrk="1" hangingPunct="1"/>
              <a:t>4/28/2025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algn="r" ea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lvl="0" algn="r" eaLnBrk="1" hangingPunct="1"/>
              <a:t>‹#›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algn="ctr" eaLnBrk="1" hangingPunct="1"/>
            <a:r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t>Date                                                                                                                                                                                                               Slide Number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1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1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3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eaLnBrk="1" hangingPunct="1"/>
            <a:fld id="{566ABCEB-ACFC-4714-9973-3DA970169C29}" type="datetime1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lvl="0" eaLnBrk="1" hangingPunct="1"/>
              <a:t>4/28/2025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algn="r" ea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lvl="0" algn="r" eaLnBrk="1" hangingPunct="1"/>
              <a:t>‹#›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algn="ctr" eaLnBrk="1" hangingPunct="1"/>
            <a:r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t>Date                                                                                                                                                                                                               Slide Number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eaLnBrk="1" hangingPunct="1"/>
            <a:fld id="{566ABCEB-ACFC-4714-9973-3DA970169C29}" type="datetime1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lvl="0" eaLnBrk="1" hangingPunct="1"/>
              <a:t>4/28/2025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algn="r" ea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lvl="0" algn="r" eaLnBrk="1" hangingPunct="1"/>
              <a:t>‹#›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algn="ctr" eaLnBrk="1" hangingPunct="1"/>
            <a:r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t>Date                                                                                                                                                                                                               Slide Number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eaLnBrk="1" hangingPunct="1"/>
            <a:fld id="{566ABCEB-ACFC-4714-9973-3DA970169C29}" type="datetime1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lvl="0" eaLnBrk="1" hangingPunct="1"/>
              <a:t>4/28/2025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algn="r" ea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lvl="0" algn="r" eaLnBrk="1" hangingPunct="1"/>
              <a:t>‹#›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algn="ctr" eaLnBrk="1" hangingPunct="1"/>
            <a:r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t>Date                                                                                                                                                                                                               Slide Number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16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eaLnBrk="1" hangingPunct="1"/>
            <a:fld id="{566ABCEB-ACFC-4714-9973-3DA970169C29}" type="datetime1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lvl="0" eaLnBrk="1" hangingPunct="1"/>
              <a:t>4/28/2025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algn="r" ea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lvl="0" algn="r" eaLnBrk="1" hangingPunct="1"/>
              <a:t>‹#›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algn="ctr" eaLnBrk="1" hangingPunct="1"/>
            <a:r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t>Date                                                                                                                                                                                                               Slide Number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719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2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eaLnBrk="1" hangingPunct="1"/>
            <a:fld id="{566ABCEB-ACFC-4714-9973-3DA970169C29}" type="datetime1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lvl="0" eaLnBrk="1" hangingPunct="1"/>
              <a:t>4/28/2025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algn="r" ea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lvl="0" algn="r" eaLnBrk="1" hangingPunct="1"/>
              <a:t>‹#›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algn="ctr" eaLnBrk="1" hangingPunct="1"/>
            <a:r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t>Date                                                                                                                                                                                                               Slide Number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eaLnBrk="1" hangingPunct="1"/>
            <a:fld id="{566ABCEB-ACFC-4714-9973-3DA970169C29}" type="datetime1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lvl="0" eaLnBrk="1" hangingPunct="1"/>
              <a:t>4/28/2025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algn="ctr" eaLnBrk="1" hangingPunct="1"/>
            <a:r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t>Date                                                                                                                                                                                                               Slide Number</a:t>
            </a:r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4572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9144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3716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1828800" indent="0" algn="l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algn="r" eaLnBrk="1" hangingPunct="1"/>
            <a:fld id="{566ABCEB-ACFC-4714-9973-3DA970169C29}" type="slidenum"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pPr lvl="0" algn="r" eaLnBrk="1" hangingPunct="1"/>
              <a:t>‹#›</a:t>
            </a:fld>
            <a:endParaRPr lang="en-US" alt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Rectangle 4"/>
          <p:cNvSpPr/>
          <p:nvPr/>
        </p:nvSpPr>
        <p:spPr>
          <a:xfrm>
            <a:off x="990600" y="914400"/>
            <a:ext cx="6705600" cy="222504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342900" indent="-3429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32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742950" indent="-28575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1143000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600200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2057400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b="1">
                <a:solidFill>
                  <a:srgbClr val="7030A0"/>
                </a:solidFill>
                <a:latin typeface="Times New Roman" pitchFamily="18" charset="0"/>
                <a:ea typeface="Times New Roman" pitchFamily="18" charset="0"/>
              </a:rPr>
              <a:t>Department of Artificial Intelligence and Data Science</a:t>
            </a:r>
          </a:p>
          <a:p>
            <a:pPr marL="0" lvl="0" indent="0" algn="ctr" eaLnBrk="1" hangingPunct="1">
              <a:spcBef>
                <a:spcPct val="0"/>
              </a:spcBef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2400" b="1">
              <a:solidFill>
                <a:srgbClr val="7030A0"/>
              </a:solidFill>
              <a:latin typeface="Times New Roman" pitchFamily="18" charset="0"/>
              <a:ea typeface="Times New Roman" pitchFamily="18" charset="0"/>
            </a:endParaRPr>
          </a:p>
          <a:p>
            <a:pPr marL="0" lvl="0" indent="0" algn="ctr" eaLnBrk="1" hangingPunct="1">
              <a:spcBef>
                <a:spcPct val="0"/>
              </a:spcBef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b="1">
                <a:solidFill>
                  <a:srgbClr val="7030A0"/>
                </a:solidFill>
                <a:latin typeface="Times New Roman" pitchFamily="18" charset="0"/>
                <a:ea typeface="Times New Roman" pitchFamily="18" charset="0"/>
              </a:rPr>
              <a:t>IT19541 WEB TECHNOLOGY</a:t>
            </a:r>
            <a:endParaRPr lang="zh-CN" altLang="en-US"/>
          </a:p>
          <a:p>
            <a:pPr marL="0" lvl="0" indent="0" algn="ctr" eaLnBrk="1" hangingPunct="1">
              <a:spcBef>
                <a:spcPct val="0"/>
              </a:spcBef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altLang="en-US" sz="2400" b="1" u="sng">
              <a:solidFill>
                <a:srgbClr val="7030A0"/>
              </a:solidFill>
              <a:latin typeface="Times New Roman" pitchFamily="18" charset="0"/>
              <a:ea typeface="Times New Roman" pitchFamily="18" charset="0"/>
            </a:endParaRPr>
          </a:p>
          <a:p>
            <a:pPr marL="0" lvl="0" indent="0" algn="ctr" eaLnBrk="1" hangingPunct="1">
              <a:spcBef>
                <a:spcPct val="0"/>
              </a:spcBef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2400" b="1" u="sng">
                <a:solidFill>
                  <a:srgbClr val="7030A0"/>
                </a:solidFill>
                <a:latin typeface="Times New Roman" pitchFamily="18" charset="0"/>
                <a:ea typeface="Times New Roman" pitchFamily="18" charset="0"/>
              </a:rPr>
              <a:t>MINI PROJECT </a:t>
            </a:r>
          </a:p>
        </p:txBody>
      </p:sp>
      <p:sp>
        <p:nvSpPr>
          <p:cNvPr id="1048582" name="TextBox 5"/>
          <p:cNvSpPr txBox="1"/>
          <p:nvPr/>
        </p:nvSpPr>
        <p:spPr>
          <a:xfrm>
            <a:off x="304800" y="3494087"/>
            <a:ext cx="8305800" cy="80264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342900" indent="-3429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32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742950" indent="-28575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1143000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600200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2057400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7030A0"/>
                </a:solidFill>
                <a:latin typeface="Times New Roman" pitchFamily="18" charset="0"/>
                <a:ea typeface="Times New Roman" pitchFamily="18" charset="0"/>
              </a:rPr>
              <a:t>Smart Travel Hub: A Unified Trip Planning &amp; Booking Platform</a:t>
            </a:r>
          </a:p>
        </p:txBody>
      </p:sp>
      <p:sp>
        <p:nvSpPr>
          <p:cNvPr id="1048583" name="Rectangle 7"/>
          <p:cNvSpPr/>
          <p:nvPr/>
        </p:nvSpPr>
        <p:spPr>
          <a:xfrm>
            <a:off x="4724400" y="4343400"/>
            <a:ext cx="4114800" cy="9699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342900" indent="-3429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32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742950" indent="-28575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1143000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600200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2057400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marL="0" lvl="0" indent="0" algn="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en-US" altLang="en-US" sz="2000" b="1" u="sng">
                <a:latin typeface="Times New Roman" pitchFamily="18" charset="0"/>
                <a:ea typeface="Times New Roman" pitchFamily="18" charset="0"/>
              </a:rPr>
              <a:t>Project by</a:t>
            </a:r>
            <a:r>
              <a:rPr lang="en-US" altLang="en-US" sz="2000" b="1">
                <a:latin typeface="Times New Roman" pitchFamily="18" charset="0"/>
                <a:ea typeface="Times New Roman" pitchFamily="18" charset="0"/>
              </a:rPr>
              <a:t>,</a:t>
            </a:r>
          </a:p>
          <a:p>
            <a:pPr marL="0" lvl="0" indent="0" algn="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en-US" altLang="en-US" sz="2000" b="1">
                <a:latin typeface="Times New Roman" pitchFamily="18" charset="0"/>
                <a:ea typeface="Times New Roman" pitchFamily="18" charset="0"/>
              </a:rPr>
              <a:t>LAVANYA S(221801028)</a:t>
            </a:r>
          </a:p>
          <a:p>
            <a:pPr marL="0" lvl="0" indent="0" algn="r" eaLnBrk="1" hangingPunct="1">
              <a:lnSpc>
                <a:spcPct val="95000"/>
              </a:lnSpc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en-US" altLang="en-US" sz="2000" b="1">
                <a:latin typeface="Times New Roman" pitchFamily="18" charset="0"/>
                <a:ea typeface="Times New Roman" pitchFamily="18" charset="0"/>
              </a:rPr>
              <a:t>MONISHA M(221801034)</a:t>
            </a:r>
          </a:p>
        </p:txBody>
      </p:sp>
      <p:sp>
        <p:nvSpPr>
          <p:cNvPr id="1048584" name="TextBox 8"/>
          <p:cNvSpPr txBox="1"/>
          <p:nvPr/>
        </p:nvSpPr>
        <p:spPr>
          <a:xfrm>
            <a:off x="0" y="0"/>
            <a:ext cx="9144000" cy="6302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342900" indent="-3429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32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742950" indent="-28575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1143000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600200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2057400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FontTx/>
              <a:buNone/>
            </a:pPr>
            <a:r>
              <a:rPr lang="en-US" altLang="en-US" sz="3500">
                <a:solidFill>
                  <a:schemeClr val="lt1"/>
                </a:solidFill>
                <a:ea typeface="Arial" pitchFamily="34" charset="0"/>
              </a:rPr>
              <a:t>RAJALAKSHMI ENGINEERING COLLEGE</a:t>
            </a:r>
          </a:p>
        </p:txBody>
      </p:sp>
      <p:sp>
        <p:nvSpPr>
          <p:cNvPr id="1048585" name="Footer Placeholder 2"/>
          <p:cNvSpPr txBox="1"/>
          <p:nvPr/>
        </p:nvSpPr>
        <p:spPr>
          <a:xfrm>
            <a:off x="228600" y="6259512"/>
            <a:ext cx="8610600" cy="4619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marL="4572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marL="9144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marL="13716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marL="18288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 algn="just" eaLnBrk="1" hangingPunct="1"/>
            <a:r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t>Date                                                                                                                                                                                                               Slide Number</a:t>
            </a:r>
          </a:p>
        </p:txBody>
      </p:sp>
    </p:spTree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Rectangle 3"/>
          <p:cNvSpPr/>
          <p:nvPr/>
        </p:nvSpPr>
        <p:spPr>
          <a:xfrm>
            <a:off x="5105400" y="0"/>
            <a:ext cx="4038600" cy="914400"/>
          </a:xfrm>
          <a:prstGeom prst="rect">
            <a:avLst/>
          </a:prstGeom>
          <a:solidFill>
            <a:srgbClr val="7030A0"/>
          </a:solidFill>
          <a:ln w="25400" cap="flat" cmpd="sng">
            <a:solidFill>
              <a:srgbClr val="385D8A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ctr"/>
          <a:lstStyle>
            <a:lvl1pPr marL="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marL="4572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marL="9144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marL="13716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marL="18288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 algn="ctr" eaLnBrk="1" hangingPunct="1"/>
            <a:r>
              <a:rPr lang="en-US" altLang="en-US" sz="2400" b="1" dirty="0">
                <a:solidFill>
                  <a:schemeClr val="lt1"/>
                </a:solidFill>
                <a:latin typeface="Times New Roman" pitchFamily="18" charset="0"/>
                <a:ea typeface="Times New Roman" pitchFamily="18" charset="0"/>
              </a:rPr>
              <a:t>ALGORITHM/ TECHNIQUE USED</a:t>
            </a:r>
          </a:p>
        </p:txBody>
      </p:sp>
      <p:sp>
        <p:nvSpPr>
          <p:cNvPr id="1048690" name="Footer Placeholder 2"/>
          <p:cNvSpPr txBox="1"/>
          <p:nvPr/>
        </p:nvSpPr>
        <p:spPr>
          <a:xfrm>
            <a:off x="228600" y="6259512"/>
            <a:ext cx="8610600" cy="4619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marL="4572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marL="9144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marL="13716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marL="18288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 algn="just" eaLnBrk="1" hangingPunct="1"/>
            <a:r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t>Date                                                                                                                                                                                                               Slide Number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E420F8-5B68-3B22-4376-FE0BA21C4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726662"/>
            <a:ext cx="8280919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Backend Development</a:t>
            </a:r>
            <a:r>
              <a:rPr lang="en-US" alt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lvl="0" algn="just"/>
            <a:r>
              <a:rPr lang="en-US" alt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PHP is used to handle server-side operations, process user requests, and manage sessions securely.</a:t>
            </a:r>
          </a:p>
          <a:p>
            <a:pPr marL="285750" lvl="0" indent="-285750" algn="just"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Authentication Technique</a:t>
            </a:r>
            <a:r>
              <a:rPr lang="en-US" alt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lvl="0" algn="just"/>
            <a:r>
              <a:rPr lang="en-US" alt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Role-based authentication system using PHP sessions to distinguish between normal users and admins.</a:t>
            </a:r>
          </a:p>
          <a:p>
            <a:pPr marL="285750" lvl="0" indent="-285750" algn="just"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Database Management</a:t>
            </a:r>
            <a:r>
              <a:rPr lang="en-US" alt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lvl="0" algn="just"/>
            <a:r>
              <a:rPr lang="en-US" alt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MySQL relational database is used to store and manage user information, travel services, and bookings efficiently.</a:t>
            </a:r>
          </a:p>
          <a:p>
            <a:pPr marL="285750" lvl="0" indent="-285750" algn="just"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Frontend Development</a:t>
            </a:r>
            <a:r>
              <a:rPr lang="en-US" alt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lvl="0" algn="just"/>
            <a:r>
              <a:rPr lang="en-US" alt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HTML, CSS, and Bootstrap are used for creating a responsive and user-friendly interface.</a:t>
            </a:r>
          </a:p>
          <a:p>
            <a:pPr marL="285750" lvl="0" indent="-285750" algn="just"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CRUD Operations</a:t>
            </a:r>
            <a:r>
              <a:rPr lang="en-US" alt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(Create, Read, Update, Delete):</a:t>
            </a:r>
          </a:p>
          <a:p>
            <a:pPr lvl="0" algn="just"/>
            <a:r>
              <a:rPr lang="en-US" alt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Admins perform CRUD operations on flights, hotels, and activities through a simple admin dashboard.</a:t>
            </a:r>
          </a:p>
          <a:p>
            <a:pPr marL="285750" lvl="0" indent="-285750" algn="just">
              <a:buFont typeface="Wingdings" panose="05000000000000000000" pitchFamily="2" charset="2"/>
              <a:buChar char="q"/>
            </a:pPr>
            <a:r>
              <a:rPr lang="en-US" altLang="en-US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Security Measures</a:t>
            </a:r>
            <a:r>
              <a:rPr lang="en-US" alt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</a:p>
          <a:p>
            <a:pPr lvl="0" algn="just"/>
            <a:r>
              <a:rPr lang="en-US" alt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Passwords are stored securely (e.g., using hashing techniques if implemented).</a:t>
            </a:r>
          </a:p>
          <a:p>
            <a:pPr lvl="0" algn="just"/>
            <a:r>
              <a:rPr lang="en-US" alt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	Session management to protect unauthorized access.</a:t>
            </a:r>
          </a:p>
        </p:txBody>
      </p:sp>
    </p:spTree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Rectangle 3"/>
          <p:cNvSpPr/>
          <p:nvPr/>
        </p:nvSpPr>
        <p:spPr>
          <a:xfrm>
            <a:off x="5105400" y="0"/>
            <a:ext cx="4038600" cy="914400"/>
          </a:xfrm>
          <a:prstGeom prst="rect">
            <a:avLst/>
          </a:prstGeom>
          <a:solidFill>
            <a:srgbClr val="7030A0"/>
          </a:solidFill>
          <a:ln w="25400" cap="flat" cmpd="sng">
            <a:solidFill>
              <a:srgbClr val="385D8A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ctr"/>
          <a:lstStyle>
            <a:lvl1pPr marL="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marL="4572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marL="9144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marL="13716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marL="18288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 algn="ctr" eaLnBrk="1" hangingPunct="1"/>
            <a:r>
              <a:rPr lang="en-US" altLang="en-US" sz="2800" b="1">
                <a:solidFill>
                  <a:schemeClr val="lt1"/>
                </a:solidFill>
                <a:latin typeface="Times New Roman" pitchFamily="18" charset="0"/>
                <a:ea typeface="Times New Roman" pitchFamily="18" charset="0"/>
              </a:rPr>
              <a:t>Results and Discussions</a:t>
            </a:r>
          </a:p>
        </p:txBody>
      </p:sp>
      <p:sp>
        <p:nvSpPr>
          <p:cNvPr id="1048692" name="Footer Placeholder 2"/>
          <p:cNvSpPr txBox="1"/>
          <p:nvPr/>
        </p:nvSpPr>
        <p:spPr>
          <a:xfrm>
            <a:off x="228600" y="6259512"/>
            <a:ext cx="8610600" cy="4619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marL="4572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marL="9144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marL="13716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marL="18288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 algn="just" eaLnBrk="1" hangingPunct="1"/>
            <a:r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t>Date                                                                                                                                                                                                               Slide Number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26A188-E3BB-4BEE-E274-7074185159DE}"/>
              </a:ext>
            </a:extLst>
          </p:cNvPr>
          <p:cNvSpPr txBox="1"/>
          <p:nvPr/>
        </p:nvSpPr>
        <p:spPr>
          <a:xfrm>
            <a:off x="323528" y="1441532"/>
            <a:ext cx="851567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Successfully built a travel booking platform with user and admin roles.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Users can browse and book flights, hotels, and activities easily.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Admins can manage services (add, edit, delete) through a dashboard.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Secure login system with role-based access control.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Responsive design ensures usability across all devices.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Database efficiently manages users, bookings, and service data.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Future improvements: Payment integration and enhanced security.</a:t>
            </a:r>
          </a:p>
        </p:txBody>
      </p:sp>
    </p:spTree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Rectangle 3"/>
          <p:cNvSpPr/>
          <p:nvPr/>
        </p:nvSpPr>
        <p:spPr>
          <a:xfrm>
            <a:off x="5105400" y="0"/>
            <a:ext cx="4038600" cy="914400"/>
          </a:xfrm>
          <a:prstGeom prst="rect">
            <a:avLst/>
          </a:prstGeom>
          <a:solidFill>
            <a:srgbClr val="7030A0"/>
          </a:solidFill>
          <a:ln w="25400" cap="flat" cmpd="sng">
            <a:solidFill>
              <a:srgbClr val="385D8A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ctr"/>
          <a:lstStyle>
            <a:lvl1pPr marL="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marL="4572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marL="9144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marL="13716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marL="18288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 algn="ctr" eaLnBrk="1" hangingPunct="1"/>
            <a:r>
              <a:rPr lang="en-US" altLang="en-US" sz="2800" b="1" dirty="0">
                <a:solidFill>
                  <a:schemeClr val="lt1"/>
                </a:solidFill>
                <a:latin typeface="Times New Roman" pitchFamily="18" charset="0"/>
                <a:ea typeface="Times New Roman" pitchFamily="18" charset="0"/>
              </a:rPr>
              <a:t>ADVANTAGE OF PROPOSED SYSTEM</a:t>
            </a:r>
          </a:p>
        </p:txBody>
      </p:sp>
      <p:sp>
        <p:nvSpPr>
          <p:cNvPr id="1048694" name="Footer Placeholder 2"/>
          <p:cNvSpPr txBox="1"/>
          <p:nvPr/>
        </p:nvSpPr>
        <p:spPr>
          <a:xfrm>
            <a:off x="228600" y="6259512"/>
            <a:ext cx="8610600" cy="4619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marL="4572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marL="9144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marL="13716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marL="18288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 algn="just" eaLnBrk="1" hangingPunct="1"/>
            <a:r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t>Date                                                                                                                                                                                                               Slide Number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99CB28-9487-4249-873C-42C65CE5C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1052736"/>
            <a:ext cx="861059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User-Friendly Interface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Simplifies browsing and booking for users.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Efficient Admin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Easy handling of flights, hotels, and activities.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Secure Access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Role-based authentication ensures data protection.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Centralized Database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Organized storage of users, services, and bookings.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Responsive Design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Accessible across desktops, tablets, and mobiles.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Faster Booking Process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Reduces time and complexity for users.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Scalable Platform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Can be easily expanded with future features.</a:t>
            </a:r>
          </a:p>
        </p:txBody>
      </p:sp>
    </p:spTree>
  </p:cSld>
  <p:clrMapOvr>
    <a:masterClrMapping/>
  </p:clrMapOvr>
  <p:transition>
    <p:wipe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Rectangle 3"/>
          <p:cNvSpPr/>
          <p:nvPr/>
        </p:nvSpPr>
        <p:spPr>
          <a:xfrm>
            <a:off x="5105400" y="0"/>
            <a:ext cx="4038600" cy="914400"/>
          </a:xfrm>
          <a:prstGeom prst="rect">
            <a:avLst/>
          </a:prstGeom>
          <a:solidFill>
            <a:srgbClr val="7030A0"/>
          </a:solidFill>
          <a:ln w="25400" cap="flat" cmpd="sng">
            <a:solidFill>
              <a:srgbClr val="385D8A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ctr"/>
          <a:lstStyle>
            <a:lvl1pPr marL="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marL="4572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marL="9144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marL="13716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marL="18288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 algn="ctr" eaLnBrk="1" hangingPunct="1"/>
            <a:r>
              <a:rPr lang="en-US" altLang="en-US" sz="2800" b="1">
                <a:solidFill>
                  <a:schemeClr val="lt1"/>
                </a:solidFill>
                <a:latin typeface="Times New Roman" pitchFamily="18" charset="0"/>
                <a:ea typeface="Times New Roman" pitchFamily="18" charset="0"/>
              </a:rPr>
              <a:t>Conclusion</a:t>
            </a:r>
          </a:p>
        </p:txBody>
      </p:sp>
      <p:sp>
        <p:nvSpPr>
          <p:cNvPr id="1048696" name="Footer Placeholder 2"/>
          <p:cNvSpPr txBox="1"/>
          <p:nvPr/>
        </p:nvSpPr>
        <p:spPr>
          <a:xfrm>
            <a:off x="228600" y="6259512"/>
            <a:ext cx="8610600" cy="4619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marL="4572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marL="9144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marL="13716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marL="18288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 algn="just" eaLnBrk="1" hangingPunct="1"/>
            <a:r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t>Date                                                                                                                                                                                                               Slide Number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348EB2-2CE7-DC86-E4F2-1ED2CEB0A26C}"/>
              </a:ext>
            </a:extLst>
          </p:cNvPr>
          <p:cNvSpPr txBox="1"/>
          <p:nvPr/>
        </p:nvSpPr>
        <p:spPr>
          <a:xfrm>
            <a:off x="467544" y="1718530"/>
            <a:ext cx="820891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The travel booking platform successfully integrates user-friendly and admin-friendly features.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Secure authentication and role-based access ensure data protection and proper access control.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The system provides a responsive design and efficient database management for seamless operation.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Future improvements like payment integration and enhanced security can further improve the system.</a:t>
            </a:r>
          </a:p>
        </p:txBody>
      </p:sp>
    </p:spTree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Rectangle 3"/>
          <p:cNvSpPr/>
          <p:nvPr/>
        </p:nvSpPr>
        <p:spPr>
          <a:xfrm>
            <a:off x="6096000" y="0"/>
            <a:ext cx="3048000" cy="762000"/>
          </a:xfrm>
          <a:prstGeom prst="rect">
            <a:avLst/>
          </a:prstGeom>
          <a:solidFill>
            <a:srgbClr val="7030A0"/>
          </a:solidFill>
          <a:ln w="25400" cap="flat" cmpd="sng">
            <a:solidFill>
              <a:srgbClr val="385D8A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ctr"/>
          <a:lstStyle>
            <a:lvl1pPr marL="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marL="4572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marL="9144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marL="13716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marL="18288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 algn="ctr" eaLnBrk="1" hangingPunct="1"/>
            <a:r>
              <a:rPr lang="en-US" altLang="en-US" sz="2800" b="1">
                <a:solidFill>
                  <a:schemeClr val="lt1"/>
                </a:solidFill>
                <a:latin typeface="Times New Roman" pitchFamily="18" charset="0"/>
                <a:ea typeface="Times New Roman" pitchFamily="18" charset="0"/>
              </a:rPr>
              <a:t>REFERENCES</a:t>
            </a:r>
          </a:p>
        </p:txBody>
      </p:sp>
      <p:sp>
        <p:nvSpPr>
          <p:cNvPr id="1048698" name="Rectangle 4"/>
          <p:cNvSpPr/>
          <p:nvPr/>
        </p:nvSpPr>
        <p:spPr>
          <a:xfrm>
            <a:off x="304800" y="836712"/>
            <a:ext cx="8534400" cy="5632311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342900" indent="-3429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32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742950" indent="-28575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1143000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600200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2057400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[1] </a:t>
            </a:r>
            <a:r>
              <a:rPr lang="en-IN" sz="1800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Junliang</a:t>
            </a:r>
            <a:r>
              <a:rPr lang="en-IN" sz="18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Lu, </a:t>
            </a:r>
            <a:r>
              <a:rPr lang="en-IN" sz="1800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Xinli</a:t>
            </a:r>
            <a:r>
              <a:rPr lang="en-IN" sz="18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Wang and </a:t>
            </a:r>
            <a:r>
              <a:rPr lang="en-IN" sz="1800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Zhanjing</a:t>
            </a:r>
            <a:r>
              <a:rPr lang="en-IN" sz="18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Xu, "Research on website e-service quality of scenic area: The perspective of customer satisfaction and </a:t>
            </a:r>
            <a:r>
              <a:rPr lang="en-IN" sz="1800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behavior</a:t>
            </a:r>
            <a:r>
              <a:rPr lang="en-IN" sz="18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intention," </a:t>
            </a:r>
            <a:r>
              <a:rPr lang="en-IN" sz="1800" b="0" i="1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2012 International Conference on Information Management, Innovation Management and Industrial Engineering</a:t>
            </a:r>
            <a:r>
              <a:rPr lang="en-IN" sz="18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Sanya, 2012, pp. 205-208, </a:t>
            </a:r>
            <a:r>
              <a:rPr lang="en-IN" sz="1800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doi</a:t>
            </a:r>
            <a:r>
              <a:rPr lang="en-IN" sz="18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10.1109/ICIII.2012.6339814.</a:t>
            </a:r>
          </a:p>
          <a:p>
            <a:pPr marL="0" lvl="0" indent="0" algn="just" eaLnBrk="1" hangingPunct="1">
              <a:spcBef>
                <a:spcPct val="0"/>
              </a:spcBef>
              <a:buFontTx/>
              <a:buNone/>
            </a:pPr>
            <a:r>
              <a:rPr lang="en-IN" altLang="en-US" sz="1800" dirty="0">
                <a:solidFill>
                  <a:srgbClr val="333333"/>
                </a:solidFill>
                <a:latin typeface="HelveticaNeue Regular"/>
                <a:ea typeface="Times New Roman" pitchFamily="18" charset="0"/>
              </a:rPr>
              <a:t>[2] </a:t>
            </a:r>
            <a:r>
              <a:rPr lang="en-IN" sz="18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Qinghua Zhang, "Study on travel intermediaries in E-commerce environment," </a:t>
            </a:r>
            <a:r>
              <a:rPr lang="en-IN" sz="1800" b="0" i="1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2008 IEEE International Conference on Automation and Logistics</a:t>
            </a:r>
            <a:r>
              <a:rPr lang="en-IN" sz="18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Qingdao, 2008, pp. 2094-2098, </a:t>
            </a:r>
            <a:r>
              <a:rPr lang="en-IN" sz="1800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doi</a:t>
            </a:r>
            <a:r>
              <a:rPr lang="en-IN" sz="18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10.1109/ICAL.2008.4636509.</a:t>
            </a:r>
          </a:p>
          <a:p>
            <a:pPr marL="0" lvl="0" indent="0" algn="just" eaLnBrk="1" hangingPunct="1">
              <a:spcBef>
                <a:spcPct val="0"/>
              </a:spcBef>
              <a:buFontTx/>
              <a:buNone/>
            </a:pPr>
            <a:r>
              <a:rPr lang="en-IN" altLang="en-US" sz="18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[3]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D. Y. Yoon and Y. S. Jang, "A study on quality evaluation for travel agency's website," </a:t>
            </a:r>
            <a:r>
              <a:rPr lang="en-US" sz="1800" b="0" i="1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 40th International Conference on Computers &amp; </a:t>
            </a:r>
            <a:r>
              <a:rPr lang="en-US" sz="1800" b="0" i="1" dirty="0" err="1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Indutrial</a:t>
            </a:r>
            <a:r>
              <a:rPr lang="en-US" sz="1800" b="0" i="1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Engineering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Awaji, Japan, 2010, pp. 1-4,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doi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10.1109/ICCIE.2010.5668438.</a:t>
            </a:r>
          </a:p>
          <a:p>
            <a:pPr marL="0" lvl="0" indent="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[4] </a:t>
            </a:r>
            <a:r>
              <a:rPr lang="en-IN" sz="18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C. Haiyan, "An Impact of Social Media on Online Travel Information Search in China," </a:t>
            </a:r>
            <a:r>
              <a:rPr lang="en-IN" sz="1800" b="0" i="1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2010 3rd International Conference on Information Management, Innovation Management and Industrial Engineering</a:t>
            </a:r>
            <a:r>
              <a:rPr lang="en-IN" sz="18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Kunming, China, 2010, pp. 509-512, </a:t>
            </a:r>
            <a:r>
              <a:rPr lang="en-IN" sz="1800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doi</a:t>
            </a:r>
            <a:r>
              <a:rPr lang="en-IN" sz="18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 10.1109/ICIII.2010.443.</a:t>
            </a:r>
          </a:p>
          <a:p>
            <a:pPr marL="0" lvl="0" indent="0" algn="just" eaLnBrk="1" hangingPunct="1">
              <a:spcBef>
                <a:spcPct val="0"/>
              </a:spcBef>
              <a:buFontTx/>
              <a:buNone/>
            </a:pPr>
            <a:r>
              <a:rPr lang="en-IN" altLang="en-US" sz="1800" dirty="0">
                <a:solidFill>
                  <a:srgbClr val="33333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[5]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M.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Conyette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"Modeling factors that influence online travel booking," </a:t>
            </a:r>
            <a:r>
              <a:rPr lang="en-US" sz="1800" b="0" i="1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Proceedings of the International Conference on e-Business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 Seville, Spain, 2011, pp. 1-6</a:t>
            </a:r>
            <a:endParaRPr lang="en-US" altLang="en-US" sz="18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48699" name="Footer Placeholder 2"/>
          <p:cNvSpPr txBox="1"/>
          <p:nvPr/>
        </p:nvSpPr>
        <p:spPr>
          <a:xfrm>
            <a:off x="228600" y="6259512"/>
            <a:ext cx="8610600" cy="4619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marL="4572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marL="9144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marL="13716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marL="18288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 algn="just" eaLnBrk="1" hangingPunct="1"/>
            <a:r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t>Date                                                                                                                                                                                                               Slide Number</a:t>
            </a:r>
          </a:p>
        </p:txBody>
      </p:sp>
    </p:spTree>
  </p:cSld>
  <p:clrMapOvr>
    <a:masterClrMapping/>
  </p:clrMapOvr>
  <p:transition>
    <p:wipe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Rectangle 3"/>
          <p:cNvSpPr/>
          <p:nvPr/>
        </p:nvSpPr>
        <p:spPr>
          <a:xfrm>
            <a:off x="990600" y="2362200"/>
            <a:ext cx="7010400" cy="1600200"/>
          </a:xfrm>
          <a:prstGeom prst="rect">
            <a:avLst/>
          </a:prstGeom>
          <a:solidFill>
            <a:srgbClr val="7030A0"/>
          </a:solidFill>
          <a:ln w="25400" cap="flat" cmpd="sng">
            <a:solidFill>
              <a:srgbClr val="385D8A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ctr"/>
          <a:lstStyle>
            <a:lvl1pPr marL="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marL="4572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marL="9144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marL="13716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marL="18288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 algn="ctr" eaLnBrk="1" hangingPunct="1"/>
            <a:r>
              <a:rPr lang="en-US" altLang="en-US" sz="3200" b="1">
                <a:solidFill>
                  <a:schemeClr val="lt1"/>
                </a:solidFill>
                <a:latin typeface="Times New Roman" pitchFamily="18" charset="0"/>
                <a:ea typeface="Times New Roman" pitchFamily="18" charset="0"/>
              </a:rPr>
              <a:t>THANK YOU</a:t>
            </a:r>
          </a:p>
        </p:txBody>
      </p:sp>
      <p:sp>
        <p:nvSpPr>
          <p:cNvPr id="1048701" name="Footer Placeholder 2"/>
          <p:cNvSpPr txBox="1"/>
          <p:nvPr/>
        </p:nvSpPr>
        <p:spPr>
          <a:xfrm>
            <a:off x="228600" y="6259512"/>
            <a:ext cx="8610600" cy="4619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marL="4572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marL="9144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marL="13716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marL="18288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 algn="just" eaLnBrk="1" hangingPunct="1"/>
            <a:r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t>Date                                                                                                                                                                                                               Slide Number</a:t>
            </a:r>
          </a:p>
        </p:txBody>
      </p:sp>
    </p:spTree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Rectangle 5"/>
          <p:cNvSpPr/>
          <p:nvPr/>
        </p:nvSpPr>
        <p:spPr>
          <a:xfrm>
            <a:off x="6324600" y="0"/>
            <a:ext cx="2819400" cy="533400"/>
          </a:xfrm>
          <a:prstGeom prst="rect">
            <a:avLst/>
          </a:prstGeom>
          <a:solidFill>
            <a:srgbClr val="7030A0"/>
          </a:solidFill>
          <a:ln w="25400" cap="flat" cmpd="sng">
            <a:solidFill>
              <a:srgbClr val="385D8A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ctr"/>
          <a:lstStyle>
            <a:lvl1pPr marL="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marL="4572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marL="9144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marL="13716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marL="18288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 algn="ctr" eaLnBrk="1" hangingPunct="1"/>
            <a:r>
              <a:rPr lang="en-US" altLang="en-US" sz="2800" b="1">
                <a:solidFill>
                  <a:schemeClr val="lt1"/>
                </a:solidFill>
                <a:latin typeface="Times New Roman" pitchFamily="18" charset="0"/>
                <a:ea typeface="Times New Roman" pitchFamily="18" charset="0"/>
              </a:rPr>
              <a:t>OUTLINE</a:t>
            </a:r>
          </a:p>
        </p:txBody>
      </p:sp>
      <p:sp>
        <p:nvSpPr>
          <p:cNvPr id="1048589" name="Rectangle 6"/>
          <p:cNvSpPr/>
          <p:nvPr/>
        </p:nvSpPr>
        <p:spPr>
          <a:xfrm>
            <a:off x="533400" y="288925"/>
            <a:ext cx="8001000" cy="594008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marL="4572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marL="9144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marL="13716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marL="18288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 algn="just" eaLnBrk="1" hangingPunct="1">
              <a:buClr>
                <a:srgbClr val="920000"/>
              </a:buClr>
              <a:buFont typeface="Wingdings" pitchFamily="2" charset="2"/>
              <a:buChar char="v"/>
            </a:pPr>
            <a:r>
              <a:rPr lang="en-US" altLang="en-US" sz="2400" b="1" dirty="0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 </a:t>
            </a:r>
            <a:r>
              <a:rPr lang="en-US" altLang="en-US" sz="3200" dirty="0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Objectives</a:t>
            </a:r>
          </a:p>
          <a:p>
            <a:pPr lvl="0" algn="just" eaLnBrk="1" hangingPunct="1">
              <a:buClr>
                <a:srgbClr val="920000"/>
              </a:buClr>
              <a:buFont typeface="Wingdings" pitchFamily="2" charset="2"/>
              <a:buChar char="v"/>
            </a:pPr>
            <a:r>
              <a:rPr lang="en-US" altLang="en-US" sz="3200" dirty="0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Abstract</a:t>
            </a:r>
          </a:p>
          <a:p>
            <a:pPr lvl="0" algn="just" eaLnBrk="1" hangingPunct="1">
              <a:buClr>
                <a:srgbClr val="920000"/>
              </a:buClr>
              <a:buFont typeface="Wingdings" pitchFamily="2" charset="2"/>
              <a:buChar char="v"/>
            </a:pPr>
            <a:r>
              <a:rPr lang="en-US" altLang="en-US" sz="3200" dirty="0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Introduction to Problem Domain</a:t>
            </a:r>
          </a:p>
          <a:p>
            <a:pPr lvl="0" algn="just" eaLnBrk="1" hangingPunct="1">
              <a:buClr>
                <a:srgbClr val="920000"/>
              </a:buClr>
              <a:buFont typeface="Wingdings" pitchFamily="2" charset="2"/>
              <a:buChar char="v"/>
            </a:pPr>
            <a:r>
              <a:rPr lang="en-US" altLang="en-US" sz="3200" dirty="0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Existing system</a:t>
            </a:r>
          </a:p>
          <a:p>
            <a:pPr lvl="0" algn="just" eaLnBrk="1" hangingPunct="1">
              <a:buClr>
                <a:srgbClr val="920000"/>
              </a:buClr>
              <a:buFont typeface="Wingdings" pitchFamily="2" charset="2"/>
              <a:buChar char="v"/>
            </a:pPr>
            <a:r>
              <a:rPr lang="en-US" altLang="en-US" sz="3200" dirty="0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Limitation of the Existing System</a:t>
            </a:r>
          </a:p>
          <a:p>
            <a:pPr lvl="0" algn="just" eaLnBrk="1" hangingPunct="1">
              <a:buClr>
                <a:srgbClr val="920000"/>
              </a:buClr>
              <a:buFont typeface="Wingdings" pitchFamily="2" charset="2"/>
              <a:buChar char="v"/>
            </a:pPr>
            <a:r>
              <a:rPr lang="en-US" altLang="en-US" sz="3200" dirty="0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Proposed system</a:t>
            </a:r>
          </a:p>
          <a:p>
            <a:pPr lvl="0" algn="just" eaLnBrk="1" hangingPunct="1">
              <a:buClr>
                <a:srgbClr val="920000"/>
              </a:buClr>
              <a:buFont typeface="Wingdings" pitchFamily="2" charset="2"/>
              <a:buChar char="v"/>
            </a:pPr>
            <a:r>
              <a:rPr lang="en-US" altLang="en-US" sz="3200" dirty="0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Architectural design for Proposed system</a:t>
            </a:r>
          </a:p>
          <a:p>
            <a:pPr lvl="0" algn="just" eaLnBrk="1" hangingPunct="1">
              <a:buClr>
                <a:srgbClr val="920000"/>
              </a:buClr>
              <a:buFont typeface="Wingdings" pitchFamily="2" charset="2"/>
              <a:buChar char="v"/>
            </a:pPr>
            <a:r>
              <a:rPr lang="en-US" altLang="en-US" sz="3200" dirty="0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Algorithm/Technique Used</a:t>
            </a:r>
          </a:p>
          <a:p>
            <a:pPr lvl="0" algn="just" eaLnBrk="1" hangingPunct="1">
              <a:buClr>
                <a:srgbClr val="920000"/>
              </a:buClr>
              <a:buFont typeface="Wingdings" pitchFamily="2" charset="2"/>
              <a:buChar char="v"/>
            </a:pPr>
            <a:r>
              <a:rPr lang="en-US" altLang="en-US" sz="3200" dirty="0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Module Description</a:t>
            </a:r>
          </a:p>
          <a:p>
            <a:pPr lvl="0" algn="just" eaLnBrk="1" hangingPunct="1">
              <a:buClr>
                <a:srgbClr val="920000"/>
              </a:buClr>
              <a:buFont typeface="Wingdings" pitchFamily="2" charset="2"/>
              <a:buChar char="v"/>
            </a:pPr>
            <a:r>
              <a:rPr lang="en-US" altLang="en-US" sz="3200" dirty="0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Results and Discussions</a:t>
            </a:r>
          </a:p>
          <a:p>
            <a:pPr lvl="0" algn="just" eaLnBrk="1" hangingPunct="1">
              <a:buClr>
                <a:srgbClr val="920000"/>
              </a:buClr>
              <a:buFont typeface="Wingdings" pitchFamily="2" charset="2"/>
              <a:buChar char="v"/>
            </a:pPr>
            <a:r>
              <a:rPr lang="en-US" altLang="en-US" sz="3200" dirty="0">
                <a:solidFill>
                  <a:srgbClr val="0D0D0D"/>
                </a:solidFill>
                <a:latin typeface="Times New Roman" pitchFamily="18" charset="0"/>
                <a:ea typeface="Times New Roman" pitchFamily="18" charset="0"/>
              </a:rPr>
              <a:t>References</a:t>
            </a:r>
          </a:p>
          <a:p>
            <a:pPr lvl="0" algn="just" eaLnBrk="1" hangingPunct="1">
              <a:buClr>
                <a:srgbClr val="920000"/>
              </a:buClr>
              <a:buFont typeface="Wingdings" pitchFamily="2" charset="2"/>
              <a:buChar char="Ø"/>
            </a:pPr>
            <a:endParaRPr lang="en-US" altLang="en-US" sz="2800" b="1" dirty="0">
              <a:latin typeface="Times New Roman" pitchFamily="18" charset="0"/>
              <a:ea typeface="Times New Roman" pitchFamily="18" charset="0"/>
            </a:endParaRPr>
          </a:p>
        </p:txBody>
      </p:sp>
      <p:sp>
        <p:nvSpPr>
          <p:cNvPr id="1048590" name="Footer Placeholder 2"/>
          <p:cNvSpPr txBox="1"/>
          <p:nvPr/>
        </p:nvSpPr>
        <p:spPr>
          <a:xfrm>
            <a:off x="228600" y="6259512"/>
            <a:ext cx="8610600" cy="4619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marL="4572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marL="9144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marL="13716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marL="18288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 algn="just" eaLnBrk="1" hangingPunct="1"/>
            <a:r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t>Date   25-03-2025                                                                                                                                                                                  Slide Number 01</a:t>
            </a:r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Rectangle 4"/>
          <p:cNvSpPr/>
          <p:nvPr/>
        </p:nvSpPr>
        <p:spPr>
          <a:xfrm>
            <a:off x="6324600" y="0"/>
            <a:ext cx="2819400" cy="609600"/>
          </a:xfrm>
          <a:prstGeom prst="rect">
            <a:avLst/>
          </a:prstGeom>
          <a:solidFill>
            <a:srgbClr val="7030A0"/>
          </a:solidFill>
          <a:ln w="25400" cap="flat" cmpd="sng">
            <a:solidFill>
              <a:srgbClr val="385D8A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ctr"/>
          <a:lstStyle>
            <a:lvl1pPr marL="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marL="4572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marL="9144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marL="13716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marL="18288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 algn="ctr" eaLnBrk="1" hangingPunct="1"/>
            <a:r>
              <a:rPr lang="en-US" altLang="en-US" sz="2800" b="1">
                <a:solidFill>
                  <a:schemeClr val="lt1"/>
                </a:solidFill>
                <a:latin typeface="Times New Roman" pitchFamily="18" charset="0"/>
                <a:ea typeface="Times New Roman" pitchFamily="18" charset="0"/>
              </a:rPr>
              <a:t>OBJECTIVE</a:t>
            </a:r>
          </a:p>
        </p:txBody>
      </p:sp>
      <p:sp>
        <p:nvSpPr>
          <p:cNvPr id="1048593" name="Footer Placeholder 2"/>
          <p:cNvSpPr txBox="1"/>
          <p:nvPr/>
        </p:nvSpPr>
        <p:spPr>
          <a:xfrm>
            <a:off x="266700" y="6248400"/>
            <a:ext cx="8610600" cy="4619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342900" indent="-3429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32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742950" indent="-28575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1143000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600200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2057400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  <a:ea typeface="Arial" pitchFamily="34" charset="0"/>
              </a:rPr>
              <a:t>Date   25-03-2025                                                                                                                                                                                  Slide Number 02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878C05-E081-B31E-AF5F-12246D398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76" y="1196752"/>
            <a:ext cx="814724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To develop a seamless travel platform using HTML, CSS, JavaScript, and PHP</a:t>
            </a:r>
            <a:r>
              <a:rPr lang="en-IN" alt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 that simplifies trip planning and booking.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To build a secure, user-friendly travel booking platform that enables users to plan trips easily and allows admins to manage travel services efficiently.</a:t>
            </a:r>
          </a:p>
        </p:txBody>
      </p:sp>
    </p:spTree>
  </p:cSld>
  <p:clrMapOvr>
    <a:masterClrMapping/>
  </p:clrMapOvr>
  <p:transition>
    <p:wipe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Rectangle 3"/>
          <p:cNvSpPr/>
          <p:nvPr/>
        </p:nvSpPr>
        <p:spPr>
          <a:xfrm>
            <a:off x="6172200" y="0"/>
            <a:ext cx="2971800" cy="609600"/>
          </a:xfrm>
          <a:prstGeom prst="rect">
            <a:avLst/>
          </a:prstGeom>
          <a:solidFill>
            <a:srgbClr val="7030A0"/>
          </a:solidFill>
          <a:ln w="25400" cap="flat" cmpd="sng">
            <a:solidFill>
              <a:srgbClr val="385D8A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ctr"/>
          <a:lstStyle>
            <a:lvl1pPr marL="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marL="4572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marL="9144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marL="13716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marL="18288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 algn="ctr" eaLnBrk="1" hangingPunct="1"/>
            <a:r>
              <a:rPr lang="en-US" altLang="en-US" sz="2800" b="1">
                <a:solidFill>
                  <a:schemeClr val="lt1"/>
                </a:solidFill>
                <a:latin typeface="Times New Roman" pitchFamily="18" charset="0"/>
                <a:ea typeface="Times New Roman" pitchFamily="18" charset="0"/>
              </a:rPr>
              <a:t>ABSTRACT</a:t>
            </a:r>
          </a:p>
        </p:txBody>
      </p:sp>
      <p:sp>
        <p:nvSpPr>
          <p:cNvPr id="1048595" name="Footer Placeholder 2"/>
          <p:cNvSpPr txBox="1"/>
          <p:nvPr/>
        </p:nvSpPr>
        <p:spPr>
          <a:xfrm>
            <a:off x="228600" y="6259512"/>
            <a:ext cx="8610600" cy="4619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marL="4572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marL="9144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marL="13716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marL="18288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 algn="just" eaLnBrk="1" hangingPunct="1"/>
            <a:r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t>Date   25-03-2025                                                                                                                                                                                  Slide Number 03</a:t>
            </a:r>
          </a:p>
        </p:txBody>
      </p:sp>
      <p:sp>
        <p:nvSpPr>
          <p:cNvPr id="1048596" name="TextBox 7"/>
          <p:cNvSpPr txBox="1"/>
          <p:nvPr/>
        </p:nvSpPr>
        <p:spPr>
          <a:xfrm>
            <a:off x="914400" y="1295400"/>
            <a:ext cx="7772400" cy="64611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marL="4572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marL="9144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marL="13716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marL="18288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endParaRPr lang="en-US" altLang="en-US"/>
          </a:p>
          <a:p>
            <a:endParaRPr lang="en-IN" altLang="en-US"/>
          </a:p>
        </p:txBody>
      </p:sp>
      <p:sp>
        <p:nvSpPr>
          <p:cNvPr id="1048597" name="Rectangle 8"/>
          <p:cNvSpPr/>
          <p:nvPr/>
        </p:nvSpPr>
        <p:spPr>
          <a:xfrm>
            <a:off x="196668" y="1267125"/>
            <a:ext cx="8610600" cy="3416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>
            <a:spAutoFit/>
          </a:bodyPr>
          <a:lstStyle>
            <a:lvl1pPr marL="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marL="4572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marL="9144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marL="13716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marL="18288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 algn="just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This project aims to develop a web-based travel planning and booking platform using PHP, MySQL, HTML, CSS, and Bootstrap.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The system enables users to easily browse and book flights, hotels, and activities through a user-friendly interface.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It provides a secure login and registration system with role-based access, allowing normal users to make bookings and administrators to manage travel services.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The platform ensures efficient storage and retrieval of user data, bookings, and service information through a structured database.</a:t>
            </a:r>
            <a:b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By combining a responsive design with robust backend functionality, the system seeks to simplify travel management and enhance the overall booking experience for users and administrators.</a:t>
            </a:r>
            <a:endParaRPr lang="en-US" alt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Rectangle 3"/>
          <p:cNvSpPr/>
          <p:nvPr/>
        </p:nvSpPr>
        <p:spPr>
          <a:xfrm>
            <a:off x="2590800" y="0"/>
            <a:ext cx="6553200" cy="914400"/>
          </a:xfrm>
          <a:prstGeom prst="rect">
            <a:avLst/>
          </a:prstGeom>
          <a:solidFill>
            <a:srgbClr val="7030A0"/>
          </a:solidFill>
          <a:ln w="25400" cap="flat" cmpd="sng">
            <a:solidFill>
              <a:srgbClr val="385D8A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ctr"/>
          <a:lstStyle>
            <a:lvl1pPr marL="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marL="4572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marL="9144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marL="13716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marL="18288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 algn="ctr" eaLnBrk="1" hangingPunct="1"/>
            <a:r>
              <a:rPr lang="en-US" altLang="en-US" sz="2800" b="1" dirty="0">
                <a:solidFill>
                  <a:schemeClr val="lt1"/>
                </a:solidFill>
                <a:latin typeface="Times New Roman" pitchFamily="18" charset="0"/>
                <a:ea typeface="Times New Roman" pitchFamily="18" charset="0"/>
              </a:rPr>
              <a:t>INTRODUCTION TO PROBLEM DOMAIN</a:t>
            </a:r>
          </a:p>
        </p:txBody>
      </p:sp>
      <p:sp>
        <p:nvSpPr>
          <p:cNvPr id="1048599" name="Footer Placeholder 2"/>
          <p:cNvSpPr txBox="1"/>
          <p:nvPr/>
        </p:nvSpPr>
        <p:spPr>
          <a:xfrm>
            <a:off x="266700" y="6248400"/>
            <a:ext cx="8610600" cy="4619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342900" indent="-3429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32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742950" indent="-28575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1143000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600200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2057400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  <a:ea typeface="Arial" pitchFamily="34" charset="0"/>
              </a:rPr>
              <a:t>Date   25-03-2025                                                                                                                                                                                  Slide Number 04</a:t>
            </a:r>
          </a:p>
        </p:txBody>
      </p:sp>
      <p:sp>
        <p:nvSpPr>
          <p:cNvPr id="1048600" name="Rectangle 4"/>
          <p:cNvSpPr/>
          <p:nvPr/>
        </p:nvSpPr>
        <p:spPr>
          <a:xfrm>
            <a:off x="266700" y="1035082"/>
            <a:ext cx="8724900" cy="452431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>
            <a:spAutoFit/>
          </a:bodyPr>
          <a:lstStyle>
            <a:lvl1pPr marL="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marL="4572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marL="9144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marL="13716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marL="18288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marL="285750" lvl="0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In today’s fast-paced world, travelers seek a simple and reliable platform to plan and book their trips efficiently.</a:t>
            </a:r>
          </a:p>
          <a:p>
            <a:pPr lvl="0" algn="just"/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However, many existing systems are either too complex, fragmented, or lack real-time management capabilities for travel services.</a:t>
            </a:r>
          </a:p>
          <a:p>
            <a:pPr lvl="0" algn="just"/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Users face challenges like scattered information, complicated booking procedures, and poor user interfaces.</a:t>
            </a:r>
          </a:p>
          <a:p>
            <a:pPr lvl="0" algn="just"/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Administrators also struggle with managing travel services manually or through outdated systems.</a:t>
            </a:r>
          </a:p>
          <a:p>
            <a:pPr lvl="0" algn="just"/>
            <a:endParaRPr 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There is a growing need for an integrated platform that provides an easy-to-use interface for users and an efficient management system for administrators to handle flights, hotels, and activities all in one place.</a:t>
            </a:r>
            <a:endParaRPr lang="en-US" altLang="en-US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/>
          <a:lstStyle>
            <a:lvl1pPr marL="342900" indent="-3429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32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742950" indent="-28575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1143000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600200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2057400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lvl="0" eaLnBrk="1" hangingPunct="1">
              <a:buNone/>
            </a:pPr>
            <a:r>
              <a:rPr lang="en-US" altLang="en-US" sz="2400">
                <a:latin typeface="Times New Roman" pitchFamily="18" charset="0"/>
                <a:ea typeface="Times New Roman" pitchFamily="18" charset="0"/>
              </a:rPr>
              <a:t>	</a:t>
            </a:r>
          </a:p>
        </p:txBody>
      </p:sp>
      <p:sp>
        <p:nvSpPr>
          <p:cNvPr id="1048602" name="Rectangle 7"/>
          <p:cNvSpPr/>
          <p:nvPr/>
        </p:nvSpPr>
        <p:spPr>
          <a:xfrm>
            <a:off x="5257800" y="0"/>
            <a:ext cx="3886200" cy="838200"/>
          </a:xfrm>
          <a:prstGeom prst="rect">
            <a:avLst/>
          </a:prstGeom>
          <a:solidFill>
            <a:srgbClr val="7030A0"/>
          </a:solidFill>
          <a:ln w="25400" cap="flat" cmpd="sng">
            <a:solidFill>
              <a:srgbClr val="385D8A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ctr"/>
          <a:lstStyle>
            <a:lvl1pPr marL="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marL="4572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marL="9144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marL="13716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marL="18288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 algn="ctr" eaLnBrk="1" hangingPunct="1"/>
            <a:r>
              <a:rPr lang="en-US" altLang="en-US" sz="2800" b="1">
                <a:solidFill>
                  <a:schemeClr val="lt1"/>
                </a:solidFill>
                <a:latin typeface="Times New Roman" pitchFamily="18" charset="0"/>
                <a:ea typeface="Times New Roman" pitchFamily="18" charset="0"/>
              </a:rPr>
              <a:t>EXISTING SYSTEM</a:t>
            </a:r>
          </a:p>
        </p:txBody>
      </p:sp>
      <p:sp>
        <p:nvSpPr>
          <p:cNvPr id="1048603" name="Footer Placeholder 2"/>
          <p:cNvSpPr txBox="1"/>
          <p:nvPr/>
        </p:nvSpPr>
        <p:spPr>
          <a:xfrm>
            <a:off x="228600" y="6259512"/>
            <a:ext cx="8610600" cy="4619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marL="4572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marL="9144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marL="13716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marL="18288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 algn="just" eaLnBrk="1" hangingPunct="1"/>
            <a:r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t>Date                                                                                                                                                                                                               Slide Number</a:t>
            </a:r>
          </a:p>
        </p:txBody>
      </p:sp>
      <p:graphicFrame>
        <p:nvGraphicFramePr>
          <p:cNvPr id="4194304" name="Table 419430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0557358"/>
              </p:ext>
            </p:extLst>
          </p:nvPr>
        </p:nvGraphicFramePr>
        <p:xfrm>
          <a:off x="228600" y="1066801"/>
          <a:ext cx="8610601" cy="5602055"/>
        </p:xfrm>
        <a:graphic>
          <a:graphicData uri="http://schemas.openxmlformats.org/drawingml/2006/table">
            <a:tbl>
              <a:tblPr/>
              <a:tblGrid>
                <a:gridCol w="1117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92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1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86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422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894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4524">
                <a:tc>
                  <a:txBody>
                    <a:bodyPr/>
                    <a:lstStyle/>
                    <a:p>
                      <a:pPr lvl="0" algn="just" eaLnBrk="1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altLang="en-US" sz="1400" b="1">
                          <a:solidFill>
                            <a:srgbClr val="FFFFFF"/>
                          </a:solidFill>
                          <a:latin typeface="Calibri" pitchFamily="34" charset="0"/>
                        </a:rPr>
                        <a:t>Sr. No</a:t>
                      </a:r>
                    </a:p>
                  </a:txBody>
                  <a:tcPr marL="9397" marR="9397" marT="0" marB="0" anchor="ctr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eaLnBrk="1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altLang="en-US" sz="1400" b="1">
                          <a:solidFill>
                            <a:srgbClr val="FFFFFF"/>
                          </a:solidFill>
                          <a:latin typeface="Calibri" pitchFamily="34" charset="0"/>
                        </a:rPr>
                        <a:t>Author(s) </a:t>
                      </a:r>
                    </a:p>
                  </a:txBody>
                  <a:tcPr marL="9397" marR="9397" marT="0" marB="0" anchor="ctr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eaLnBrk="1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altLang="en-US" sz="1400" b="1">
                          <a:solidFill>
                            <a:srgbClr val="FFFFFF"/>
                          </a:solidFill>
                          <a:latin typeface="Calibri" pitchFamily="34" charset="0"/>
                        </a:rPr>
                        <a:t>Year</a:t>
                      </a:r>
                    </a:p>
                  </a:txBody>
                  <a:tcPr marL="9397" marR="9397" marT="0" marB="0" anchor="ctr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eaLnBrk="1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altLang="en-US" sz="1400" b="1" dirty="0">
                          <a:solidFill>
                            <a:srgbClr val="FFFFFF"/>
                          </a:solidFill>
                          <a:latin typeface="Calibri" pitchFamily="34" charset="0"/>
                        </a:rPr>
                        <a:t>Technique </a:t>
                      </a:r>
                    </a:p>
                  </a:txBody>
                  <a:tcPr marL="9397" marR="9397" marT="0" marB="0" anchor="ctr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eaLnBrk="1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altLang="en-US" sz="1400" b="1" dirty="0">
                          <a:solidFill>
                            <a:srgbClr val="FFFFFF"/>
                          </a:solidFill>
                          <a:latin typeface="Calibri" pitchFamily="34" charset="0"/>
                        </a:rPr>
                        <a:t>Description </a:t>
                      </a:r>
                    </a:p>
                  </a:txBody>
                  <a:tcPr marL="9397" marR="9397" marT="0" marB="0" anchor="ctr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eaLnBrk="1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altLang="en-US" sz="1400" b="1">
                          <a:solidFill>
                            <a:srgbClr val="FFFFFF"/>
                          </a:solidFill>
                          <a:latin typeface="Calibri" pitchFamily="34" charset="0"/>
                        </a:rPr>
                        <a:t>Outcome</a:t>
                      </a:r>
                    </a:p>
                  </a:txBody>
                  <a:tcPr marL="9397" marR="9397" marT="0" marB="0" anchor="ctr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8064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7902">
                <a:tc>
                  <a:txBody>
                    <a:bodyPr/>
                    <a:lstStyle/>
                    <a:p>
                      <a:pPr lvl="0" algn="just" eaLnBrk="1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en-US" sz="1100" b="1">
                          <a:solidFill>
                            <a:srgbClr val="FFFFFF"/>
                          </a:solidFill>
                          <a:latin typeface="Bookman Old Style" pitchFamily="18" charset="0"/>
                          <a:ea typeface="Calibri" pitchFamily="34" charset="0"/>
                        </a:rPr>
                        <a:t>1.</a:t>
                      </a:r>
                    </a:p>
                  </a:txBody>
                  <a:tcPr marL="9397" marR="9397" marT="0" marB="0" anchor="ctr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eaLnBrk="1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altLang="en-US" sz="1400" b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John Smith, Emily Brown</a:t>
                      </a:r>
                    </a:p>
                  </a:txBody>
                  <a:tcPr marL="9397" marR="9397" marT="0" marB="0" anchor="ctr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eaLnBrk="1" hangingPunct="1"/>
                      <a:r>
                        <a:rPr lang="en-IN" altLang="en-US" sz="1400" b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2020</a:t>
                      </a:r>
                    </a:p>
                  </a:txBody>
                  <a:tcPr anchor="ctr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eaLnBrk="1" hangingPunct="1"/>
                      <a:r>
                        <a:rPr lang="en-IN" altLang="en-US" sz="1400" b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Rule-Based Recommendation</a:t>
                      </a:r>
                    </a:p>
                  </a:txBody>
                  <a:tcPr anchor="ctr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eaLnBrk="1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en-US" sz="1400" b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Travel platforms use predefined rules to suggest flights and hotels based on location and price.</a:t>
                      </a:r>
                    </a:p>
                  </a:txBody>
                  <a:tcPr marL="9397" marR="9397" marT="0" marB="0" anchor="ctr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eaLnBrk="1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en-US" sz="1400" b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Provides limited personalization and lacks flexibility in dynamic travel preferences.</a:t>
                      </a:r>
                    </a:p>
                  </a:txBody>
                  <a:tcPr marL="9397" marR="9397" marT="0" marB="0" anchor="ctr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D8D3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8821">
                <a:tc>
                  <a:txBody>
                    <a:bodyPr/>
                    <a:lstStyle/>
                    <a:p>
                      <a:pPr lvl="0" algn="just" eaLnBrk="1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en-US" sz="1100" b="1">
                          <a:solidFill>
                            <a:srgbClr val="FFFFFF"/>
                          </a:solidFill>
                          <a:latin typeface="Bookman Old Style" pitchFamily="18" charset="0"/>
                          <a:ea typeface="Calibri" pitchFamily="34" charset="0"/>
                        </a:rPr>
                        <a:t>2.</a:t>
                      </a:r>
                    </a:p>
                  </a:txBody>
                  <a:tcPr marL="9397" marR="9397" marT="0" marB="0" anchor="ctr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eaLnBrk="1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altLang="en-US" sz="1400" b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Michael Johnson, Sophia Lee</a:t>
                      </a:r>
                    </a:p>
                  </a:txBody>
                  <a:tcPr marL="9397" marR="9397" marT="0" marB="0" anchor="ctr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eaLnBrk="1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altLang="en-US" sz="1400" b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 2021</a:t>
                      </a:r>
                    </a:p>
                  </a:txBody>
                  <a:tcPr marL="9397" marR="9397" marT="0" marB="0" anchor="ctr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eaLnBrk="1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altLang="en-US" sz="1400" b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Machine Learning</a:t>
                      </a:r>
                    </a:p>
                  </a:txBody>
                  <a:tcPr marL="9397" marR="9397" marT="0" marB="0" anchor="ctr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eaLnBrk="1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en-US" sz="1400" b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AI-driven travel recommendations based on user behavior, preferences, and previous bookings.</a:t>
                      </a:r>
                    </a:p>
                  </a:txBody>
                  <a:tcPr marL="9397" marR="9397" marT="0" marB="0" anchor="ctr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eaLnBrk="1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en-US" sz="1400" b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Improves personalization but requires extensive data collection and user profiling.</a:t>
                      </a:r>
                    </a:p>
                  </a:txBody>
                  <a:tcPr marL="9397" marR="9397" marT="0" marB="0" anchor="ctr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D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7902">
                <a:tc>
                  <a:txBody>
                    <a:bodyPr/>
                    <a:lstStyle/>
                    <a:p>
                      <a:pPr lvl="0" algn="just" eaLnBrk="1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en-US" sz="1100" b="1">
                          <a:solidFill>
                            <a:srgbClr val="FFFFFF"/>
                          </a:solidFill>
                          <a:latin typeface="Bookman Old Style" pitchFamily="18" charset="0"/>
                          <a:ea typeface="Calibri" pitchFamily="34" charset="0"/>
                        </a:rPr>
                        <a:t>3.</a:t>
                      </a:r>
                    </a:p>
                  </a:txBody>
                  <a:tcPr marL="9397" marR="9397" marT="0" marB="0" anchor="ctr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eaLnBrk="1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altLang="en-US" sz="1400" b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David Miller, Olivia Taylor</a:t>
                      </a:r>
                    </a:p>
                  </a:txBody>
                  <a:tcPr marL="9397" marR="9397" marT="0" marB="0" anchor="ctr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eaLnBrk="1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en-US" sz="1400" b="0">
                          <a:solidFill>
                            <a:srgbClr val="002060"/>
                          </a:solidFill>
                          <a:latin typeface="Times New Roman" pitchFamily="18" charset="0"/>
                          <a:ea typeface="Calibri" pitchFamily="34" charset="0"/>
                        </a:rPr>
                        <a:t> 2019</a:t>
                      </a:r>
                    </a:p>
                  </a:txBody>
                  <a:tcPr marL="9397" marR="9397" marT="0" marB="0" anchor="ctr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eaLnBrk="1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altLang="en-US" sz="1400" b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API-Based Integration</a:t>
                      </a:r>
                    </a:p>
                  </a:txBody>
                  <a:tcPr marL="9397" marR="9397" marT="0" marB="0" anchor="ctr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eaLnBrk="1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en-US" sz="1400" b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Platforms use multiple APIs to fetch real-time booking details for flights, hotels, and attractions.</a:t>
                      </a:r>
                    </a:p>
                  </a:txBody>
                  <a:tcPr marL="9397" marR="9397" marT="0" marB="0" anchor="ctr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eaLnBrk="1" hangingPunct="1">
                        <a:lnSpc>
                          <a:spcPct val="107000"/>
                        </a:lnSpc>
                      </a:pPr>
                      <a:r>
                        <a:rPr lang="en-US" altLang="en-US" sz="1400" b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Ensures dynamic updates but can lead to inconsistencies between different platforms</a:t>
                      </a:r>
                    </a:p>
                  </a:txBody>
                  <a:tcPr marL="9397" marR="9397" marT="0" marB="0" anchor="ctr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D8D3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1377">
                <a:tc>
                  <a:txBody>
                    <a:bodyPr/>
                    <a:lstStyle/>
                    <a:p>
                      <a:pPr lvl="0" algn="just" eaLnBrk="1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en-US" sz="1100" b="1">
                          <a:solidFill>
                            <a:srgbClr val="FFFFFF"/>
                          </a:solidFill>
                          <a:latin typeface="Bookman Old Style" pitchFamily="18" charset="0"/>
                          <a:ea typeface="Calibri" pitchFamily="34" charset="0"/>
                        </a:rPr>
                        <a:t>4.</a:t>
                      </a:r>
                    </a:p>
                  </a:txBody>
                  <a:tcPr marL="9397" marR="9397" marT="0" marB="0" anchor="ctr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eaLnBrk="1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altLang="en-US" sz="1400" b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Daniel Wilson, Emma Davis</a:t>
                      </a:r>
                    </a:p>
                  </a:txBody>
                  <a:tcPr marL="9397" marR="9397" marT="0" marB="0" anchor="ctr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eaLnBrk="1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en-US" sz="1400" b="0">
                          <a:solidFill>
                            <a:srgbClr val="002060"/>
                          </a:solidFill>
                          <a:latin typeface="Times New Roman" pitchFamily="18" charset="0"/>
                          <a:ea typeface="Calibri" pitchFamily="34" charset="0"/>
                        </a:rPr>
                        <a:t> 2022</a:t>
                      </a:r>
                    </a:p>
                  </a:txBody>
                  <a:tcPr marL="9397" marR="9397" marT="0" marB="0" anchor="ctr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eaLnBrk="1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altLang="en-US" sz="1400" b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Crowdsourced Reviews</a:t>
                      </a:r>
                    </a:p>
                  </a:txBody>
                  <a:tcPr marL="9397" marR="9397" marT="0" marB="0" anchor="ctr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eaLnBrk="1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en-US" sz="1400" b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Travel platforms rely on user-generated reviews and ratings to rank hotels and experiences</a:t>
                      </a:r>
                    </a:p>
                  </a:txBody>
                  <a:tcPr marL="9397" marR="9397" marT="0" marB="0" anchor="ctr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eaLnBrk="1" hangingPunct="1">
                        <a:lnSpc>
                          <a:spcPct val="107000"/>
                        </a:lnSpc>
                      </a:pPr>
                      <a:r>
                        <a:rPr lang="en-US" altLang="en-US" sz="1400" b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Helps users make informed decisions but is prone to biased or fake reviews.</a:t>
                      </a:r>
                    </a:p>
                  </a:txBody>
                  <a:tcPr marL="9397" marR="9397" marT="0" marB="0" anchor="ctr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D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186">
                <a:tc>
                  <a:txBody>
                    <a:bodyPr/>
                    <a:lstStyle/>
                    <a:p>
                      <a:pPr lvl="0" algn="just" eaLnBrk="1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en-US" sz="1100" b="1">
                          <a:solidFill>
                            <a:srgbClr val="FFFFFF"/>
                          </a:solidFill>
                          <a:latin typeface="Bookman Old Style" pitchFamily="18" charset="0"/>
                          <a:ea typeface="Calibri" pitchFamily="34" charset="0"/>
                        </a:rPr>
                        <a:t>5.</a:t>
                      </a:r>
                    </a:p>
                  </a:txBody>
                  <a:tcPr marL="9397" marR="9397" marT="0" marB="0" anchor="ctr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eaLnBrk="1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altLang="en-US" sz="1400" b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James Anderson, Lily Martinez</a:t>
                      </a:r>
                    </a:p>
                  </a:txBody>
                  <a:tcPr marL="9397" marR="9397" marT="0" marB="0" anchor="ctr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eaLnBrk="1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en-US" sz="1400" b="0">
                          <a:solidFill>
                            <a:srgbClr val="002060"/>
                          </a:solidFill>
                          <a:latin typeface="Times New Roman" pitchFamily="18" charset="0"/>
                          <a:ea typeface="Calibri" pitchFamily="34" charset="0"/>
                        </a:rPr>
                        <a:t> 2023</a:t>
                      </a:r>
                    </a:p>
                  </a:txBody>
                  <a:tcPr marL="9397" marR="9397" marT="0" marB="0" anchor="ctr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eaLnBrk="1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altLang="en-US" sz="1400" b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Blockchain for Secure Transactions</a:t>
                      </a:r>
                    </a:p>
                  </a:txBody>
                  <a:tcPr marL="9397" marR="9397" marT="0" marB="0" anchor="ctr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eaLnBrk="1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altLang="en-US" sz="1400" b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Secure payment processing using decentralized technology for travel bookings. </a:t>
                      </a:r>
                    </a:p>
                  </a:txBody>
                  <a:tcPr marL="9397" marR="9397" marT="0" marB="0" anchor="ctr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eaLnBrk="1" hangingPunct="1">
                        <a:lnSpc>
                          <a:spcPct val="107000"/>
                        </a:lnSpc>
                      </a:pPr>
                      <a:r>
                        <a:rPr lang="en-US" altLang="en-US" sz="1400" b="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 pitchFamily="18" charset="0"/>
                        </a:rPr>
                        <a:t>Enhances security but increases transaction complexity and processing time.</a:t>
                      </a:r>
                    </a:p>
                  </a:txBody>
                  <a:tcPr marL="9397" marR="9397" marT="0" marB="0" anchor="ctr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D8D3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Rectangle 3"/>
          <p:cNvSpPr/>
          <p:nvPr/>
        </p:nvSpPr>
        <p:spPr>
          <a:xfrm>
            <a:off x="3657600" y="0"/>
            <a:ext cx="5486400" cy="838200"/>
          </a:xfrm>
          <a:prstGeom prst="rect">
            <a:avLst/>
          </a:prstGeom>
          <a:solidFill>
            <a:srgbClr val="7030A0"/>
          </a:solidFill>
          <a:ln w="25400" cap="flat" cmpd="sng">
            <a:solidFill>
              <a:srgbClr val="385D8A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ctr"/>
          <a:lstStyle>
            <a:lvl1pPr marL="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marL="4572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marL="9144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marL="13716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marL="18288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 algn="ctr" eaLnBrk="1" hangingPunct="1"/>
            <a:r>
              <a:rPr lang="en-US" altLang="en-US" sz="2800" b="1">
                <a:solidFill>
                  <a:schemeClr val="lt1"/>
                </a:solidFill>
                <a:latin typeface="Times New Roman" pitchFamily="18" charset="0"/>
                <a:ea typeface="Times New Roman" pitchFamily="18" charset="0"/>
              </a:rPr>
              <a:t>LIMITATIONS OF EXISTING SYSTEM</a:t>
            </a:r>
          </a:p>
        </p:txBody>
      </p:sp>
      <p:graphicFrame>
        <p:nvGraphicFramePr>
          <p:cNvPr id="4194305" name="Table 4194304"/>
          <p:cNvGraphicFramePr>
            <a:graphicFrameLocks/>
          </p:cNvGraphicFramePr>
          <p:nvPr/>
        </p:nvGraphicFramePr>
        <p:xfrm>
          <a:off x="300037" y="1079500"/>
          <a:ext cx="8577261" cy="4648200"/>
        </p:xfrm>
        <a:graphic>
          <a:graphicData uri="http://schemas.openxmlformats.org/drawingml/2006/table">
            <a:tbl>
              <a:tblPr/>
              <a:tblGrid>
                <a:gridCol w="1355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1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4700">
                <a:tc>
                  <a:txBody>
                    <a:bodyPr/>
                    <a:lstStyle/>
                    <a:p>
                      <a:pPr lvl="0" algn="ctr" eaLnBrk="1" hangingPunct="1"/>
                      <a:r>
                        <a:rPr lang="en-US" altLang="en-US" sz="1800" b="1">
                          <a:solidFill>
                            <a:srgbClr val="FFFFFF"/>
                          </a:solidFill>
                          <a:latin typeface="Calibri" pitchFamily="34" charset="0"/>
                        </a:rPr>
                        <a:t>Sr. No</a:t>
                      </a:r>
                    </a:p>
                  </a:txBody>
                  <a:tcPr marL="91435" marR="91435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8064A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/>
                      <a:r>
                        <a:rPr lang="en-US" altLang="en-US" sz="1800" b="1">
                          <a:solidFill>
                            <a:srgbClr val="FFFFFF"/>
                          </a:solidFill>
                          <a:latin typeface="Calibri" pitchFamily="34" charset="0"/>
                        </a:rPr>
                        <a:t>Limitation</a:t>
                      </a:r>
                    </a:p>
                  </a:txBody>
                  <a:tcPr marL="91435" marR="91435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381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8064A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just" eaLnBrk="1" hangingPunct="1">
                        <a:buFont typeface="+mj-lt"/>
                        <a:buNone/>
                      </a:pPr>
                      <a:r>
                        <a:rPr lang="en-US" altLang="en-US" sz="1800" b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      1.</a:t>
                      </a:r>
                    </a:p>
                  </a:txBody>
                  <a:tcPr marL="91435" marR="91435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eaLnBrk="1" hangingPunct="1"/>
                      <a:r>
                        <a:rPr lang="en-US" altLang="en-US" sz="1800" b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Travel details (flights, hotels, attractions) are scattered across multiple websites, making planning difficult.</a:t>
                      </a:r>
                    </a:p>
                  </a:txBody>
                  <a:tcPr marL="91435" marR="91435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381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D8D3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l" eaLnBrk="1" hangingPunct="1"/>
                      <a:r>
                        <a:rPr lang="en-US" altLang="en-US" sz="1800" b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      2.</a:t>
                      </a:r>
                    </a:p>
                  </a:txBody>
                  <a:tcPr marL="91435" marR="91435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eaLnBrk="1" hangingPunct="1"/>
                      <a:r>
                        <a:rPr lang="en-US" altLang="en-US" sz="1800" b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Existing platforms do not provide tailored recommendations based on user preferences and travel history.</a:t>
                      </a:r>
                    </a:p>
                  </a:txBody>
                  <a:tcPr marL="91435" marR="91435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D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l" eaLnBrk="1" hangingPunct="1"/>
                      <a:r>
                        <a:rPr lang="en-US" altLang="en-US" sz="1800" b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      3.</a:t>
                      </a:r>
                    </a:p>
                  </a:txBody>
                  <a:tcPr marL="91435" marR="91435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eaLnBrk="1" hangingPunct="1"/>
                      <a:r>
                        <a:rPr lang="en-US" altLang="en-US" sz="1800" b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Users do not receive instant alerts for flight delays, price changes, or local events, leading to inconvenience.</a:t>
                      </a:r>
                    </a:p>
                  </a:txBody>
                  <a:tcPr marL="91435" marR="91435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D8D3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l" eaLnBrk="1" hangingPunct="1"/>
                      <a:r>
                        <a:rPr lang="en-US" altLang="en-US" sz="1800" b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      4.</a:t>
                      </a:r>
                    </a:p>
                  </a:txBody>
                  <a:tcPr marL="91435" marR="91435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eaLnBrk="1" hangingPunct="1"/>
                      <a:r>
                        <a:rPr lang="en-US" altLang="en-US" sz="1800" b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Overloaded choices and inconsistent UI designs make it confusing for travelers to compare and book options.</a:t>
                      </a:r>
                    </a:p>
                  </a:txBody>
                  <a:tcPr marL="91435" marR="91435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ED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4700">
                <a:tc>
                  <a:txBody>
                    <a:bodyPr/>
                    <a:lstStyle/>
                    <a:p>
                      <a:pPr lvl="0" algn="l" eaLnBrk="1" hangingPunct="1"/>
                      <a:r>
                        <a:rPr lang="en-US" altLang="en-US" sz="1800" b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      5.</a:t>
                      </a:r>
                    </a:p>
                  </a:txBody>
                  <a:tcPr marL="91435" marR="91435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D8D3E0"/>
                    </a:solidFill>
                  </a:tcPr>
                </a:tc>
                <a:tc>
                  <a:txBody>
                    <a:bodyPr/>
                    <a:lstStyle/>
                    <a:p>
                      <a:pPr lvl="0" algn="just" eaLnBrk="1" hangingPunct="1"/>
                      <a:r>
                        <a:rPr lang="en-US" altLang="en-US" sz="1800" b="0">
                          <a:solidFill>
                            <a:srgbClr val="000000"/>
                          </a:solidFill>
                          <a:latin typeface="Verdana" pitchFamily="34" charset="0"/>
                          <a:ea typeface="Verdana" pitchFamily="34" charset="0"/>
                        </a:rPr>
                        <a:t>Most platforms focus on either flights or hotels but do not provide an all-in-one travel solution.</a:t>
                      </a:r>
                    </a:p>
                  </a:txBody>
                  <a:tcPr marL="91435" marR="91435">
                    <a:lnL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L>
                    <a:lnR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R>
                    <a:lnT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T>
                    <a:lnB w="12700" cap="flat" cmpd="sng">
                      <a:solidFill>
                        <a:schemeClr val="lt1">
                          <a:alpha val="100000"/>
                        </a:schemeClr>
                      </a:solidFill>
                      <a:prstDash val="solid"/>
                      <a:round/>
                    </a:lnB>
                    <a:solidFill>
                      <a:srgbClr val="D8D3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48681" name="Footer Placeholder 2"/>
          <p:cNvSpPr txBox="1"/>
          <p:nvPr/>
        </p:nvSpPr>
        <p:spPr>
          <a:xfrm>
            <a:off x="266700" y="6248400"/>
            <a:ext cx="8610600" cy="4619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342900" indent="-3429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32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742950" indent="-28575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1143000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600200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2057400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  <a:ea typeface="Arial" pitchFamily="34" charset="0"/>
              </a:rPr>
              <a:t>Date   25-03-2025                                                                                                                                                                                  Slide Number 06</a:t>
            </a:r>
          </a:p>
        </p:txBody>
      </p:sp>
    </p:spTree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Rectangle 3"/>
          <p:cNvSpPr/>
          <p:nvPr/>
        </p:nvSpPr>
        <p:spPr>
          <a:xfrm>
            <a:off x="5181600" y="0"/>
            <a:ext cx="3962400" cy="685800"/>
          </a:xfrm>
          <a:prstGeom prst="rect">
            <a:avLst/>
          </a:prstGeom>
          <a:solidFill>
            <a:srgbClr val="7030A0"/>
          </a:solidFill>
          <a:ln w="25400" cap="flat" cmpd="sng">
            <a:solidFill>
              <a:srgbClr val="385D8A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ctr"/>
          <a:lstStyle>
            <a:lvl1pPr marL="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marL="4572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marL="9144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marL="13716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marL="18288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 algn="ctr" eaLnBrk="1" hangingPunct="1"/>
            <a:r>
              <a:rPr lang="en-US" altLang="en-US" sz="2800" b="1">
                <a:solidFill>
                  <a:schemeClr val="lt1"/>
                </a:solidFill>
                <a:latin typeface="Times New Roman" pitchFamily="18" charset="0"/>
                <a:ea typeface="Times New Roman" pitchFamily="18" charset="0"/>
              </a:rPr>
              <a:t>PROPOSED SYSTEM</a:t>
            </a:r>
          </a:p>
        </p:txBody>
      </p:sp>
      <p:sp>
        <p:nvSpPr>
          <p:cNvPr id="1048683" name="TextBox 1"/>
          <p:cNvSpPr txBox="1"/>
          <p:nvPr/>
        </p:nvSpPr>
        <p:spPr>
          <a:xfrm>
            <a:off x="457200" y="1219200"/>
            <a:ext cx="8229600" cy="452431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t">
            <a:spAutoFit/>
          </a:bodyPr>
          <a:lstStyle>
            <a:lvl1pPr marL="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marL="4572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marL="9144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marL="13716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marL="18288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Web-based platform for travel planning and booking.</a:t>
            </a: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User registration and login with role-based access.</a:t>
            </a: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Normal users can browse and book flights, hotels, activities.</a:t>
            </a: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Admins can manage (add/edit/delete) travel services.</a:t>
            </a: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PHP for backend logic and authentication.</a:t>
            </a: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MySQL database for storing users, services, and bookings.</a:t>
            </a: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Responsive frontend using HTML, CSS, Bootstrap.</a:t>
            </a: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Secure and simple system for efficient travel management.</a:t>
            </a:r>
          </a:p>
          <a:p>
            <a:pPr marL="285750" lvl="0" indent="-285750"/>
            <a:endParaRPr lang="en-IN" altLang="en-US" dirty="0"/>
          </a:p>
        </p:txBody>
      </p:sp>
      <p:sp>
        <p:nvSpPr>
          <p:cNvPr id="1048684" name="Footer Placeholder 2"/>
          <p:cNvSpPr txBox="1"/>
          <p:nvPr/>
        </p:nvSpPr>
        <p:spPr>
          <a:xfrm>
            <a:off x="266700" y="6248400"/>
            <a:ext cx="8610600" cy="4619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342900" indent="-3429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32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1pPr>
            <a:lvl2pPr marL="742950" indent="-28575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8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2pPr>
            <a:lvl3pPr marL="1143000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•"/>
              <a:defRPr sz="24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3pPr>
            <a:lvl4pPr marL="1600200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–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4pPr>
            <a:lvl5pPr marL="2057400" indent="-228600" algn="l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SzPct val="100000"/>
              <a:buFont typeface="Arial" pitchFamily="34" charset="0"/>
              <a:buChar char="»"/>
              <a:defRPr sz="2000" b="0" i="0" u="none" baseline="0">
                <a:solidFill>
                  <a:schemeClr val="dk1"/>
                </a:solidFill>
                <a:latin typeface="Calibri" pitchFamily="34" charset="0"/>
                <a:sym typeface="Arial" pitchFamily="34" charset="0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898989"/>
                </a:solidFill>
                <a:ea typeface="Arial" pitchFamily="34" charset="0"/>
              </a:rPr>
              <a:t>Date   25-03-2025                                                                                                                                                                                  Slide Number 07</a:t>
            </a:r>
          </a:p>
        </p:txBody>
      </p:sp>
    </p:spTree>
  </p:cSld>
  <p:clrMapOvr>
    <a:masterClrMapping/>
  </p:clrMapOvr>
  <p:transition>
    <p:wipe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Rectangle 3"/>
          <p:cNvSpPr/>
          <p:nvPr/>
        </p:nvSpPr>
        <p:spPr>
          <a:xfrm>
            <a:off x="5105400" y="0"/>
            <a:ext cx="4038600" cy="914400"/>
          </a:xfrm>
          <a:prstGeom prst="rect">
            <a:avLst/>
          </a:prstGeom>
          <a:solidFill>
            <a:srgbClr val="7030A0"/>
          </a:solidFill>
          <a:ln w="25400" cap="flat" cmpd="sng">
            <a:solidFill>
              <a:srgbClr val="385D8A">
                <a:alpha val="100000"/>
              </a:srgbClr>
            </a:solidFill>
            <a:prstDash val="solid"/>
            <a:round/>
          </a:ln>
        </p:spPr>
        <p:txBody>
          <a:bodyPr vert="horz" lIns="91440" tIns="45720" rIns="91440" bIns="45720" anchor="ctr"/>
          <a:lstStyle>
            <a:lvl1pPr marL="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marL="4572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marL="9144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marL="13716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marL="18288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 algn="ctr" eaLnBrk="1" hangingPunct="1"/>
            <a:r>
              <a:rPr lang="en-US" altLang="en-US" sz="2000" b="1">
                <a:solidFill>
                  <a:schemeClr val="lt1"/>
                </a:solidFill>
                <a:latin typeface="Times New Roman" pitchFamily="18" charset="0"/>
                <a:ea typeface="Times New Roman" pitchFamily="18" charset="0"/>
              </a:rPr>
              <a:t>ARCHITECTURAL DESIGN FOR PROPOSED SYSTEM</a:t>
            </a:r>
          </a:p>
        </p:txBody>
      </p:sp>
      <p:sp>
        <p:nvSpPr>
          <p:cNvPr id="1048686" name="Footer Placeholder 2"/>
          <p:cNvSpPr txBox="1"/>
          <p:nvPr/>
        </p:nvSpPr>
        <p:spPr>
          <a:xfrm>
            <a:off x="228600" y="6259512"/>
            <a:ext cx="8610600" cy="46196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anchor="ctr"/>
          <a:lstStyle>
            <a:lvl1pPr marL="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1pPr>
            <a:lvl2pPr marL="4572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2pPr>
            <a:lvl3pPr marL="9144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3pPr>
            <a:lvl4pPr marL="13716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4pPr>
            <a:lvl5pPr marL="1828800" indent="0" algn="l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1800" b="0" i="0" u="none" baseline="0">
                <a:solidFill>
                  <a:schemeClr val="dk1"/>
                </a:solidFill>
                <a:latin typeface="Arial" pitchFamily="34" charset="0"/>
                <a:ea typeface="Arial" pitchFamily="34" charset="0"/>
                <a:sym typeface="Arial" pitchFamily="34" charset="0"/>
              </a:defRPr>
            </a:lvl5pPr>
          </a:lstStyle>
          <a:p>
            <a:pPr lvl="0" algn="just" eaLnBrk="1" hangingPunct="1"/>
            <a:r>
              <a:rPr lang="en-US" altLang="en-US" sz="1200">
                <a:solidFill>
                  <a:srgbClr val="898989"/>
                </a:solidFill>
                <a:latin typeface="Calibri" pitchFamily="34" charset="0"/>
              </a:rPr>
              <a:t>Date                                                                                                                                                                                                               Slide Number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4C4761-7FAB-70C9-41F8-A085CD230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9375"/>
            <a:ext cx="9125082" cy="3319249"/>
          </a:xfrm>
          <a:prstGeom prst="rect">
            <a:avLst/>
          </a:prstGeom>
        </p:spPr>
      </p:pic>
    </p:spTree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3C1DA"/>
      </a:accent5>
      <a:accent6>
        <a:srgbClr val="AC4744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Color Scheme 1">
        <a:dk1>
          <a:srgbClr val="000000"/>
        </a:dk1>
        <a:lt1>
          <a:srgbClr val="FFFFFF"/>
        </a:lt1>
        <a:dk2>
          <a:srgbClr val="EEECE1"/>
        </a:dk2>
        <a:lt2>
          <a:srgbClr val="1F497D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3C1DA"/>
        </a:accent5>
        <a:accent6>
          <a:srgbClr val="AC4744"/>
        </a:accent6>
        <a:hlink>
          <a:srgbClr val="0000FF"/>
        </a:hlink>
        <a:folHlink>
          <a:srgbClr val="800080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1404</Words>
  <Application>Microsoft Office PowerPoint</Application>
  <PresentationFormat>On-screen Show (4:3)</PresentationFormat>
  <Paragraphs>178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Bookman Old Style</vt:lpstr>
      <vt:lpstr>Calibri</vt:lpstr>
      <vt:lpstr>Calibri Light</vt:lpstr>
      <vt:lpstr>HelveticaNeue Regular</vt:lpstr>
      <vt:lpstr>Times New Roman</vt:lpstr>
      <vt:lpstr>Verdana</vt:lpstr>
      <vt:lpstr>Wingdings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ZIGBEE-BASED TELECARDIOLOGY SYSTEM FOR REMOTE HEALTHCARE SERVICE DELIVERY</dc:title>
  <dc:creator>spiro44</dc:creator>
  <cp:lastModifiedBy>Monisha Mohan</cp:lastModifiedBy>
  <cp:revision>1</cp:revision>
  <dcterms:created xsi:type="dcterms:W3CDTF">2000-07-07T01:44:35Z</dcterms:created>
  <dcterms:modified xsi:type="dcterms:W3CDTF">2025-04-28T16:31:01Z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18db0fabba994acebb6dfa8e63701e70</vt:lpwstr>
  </property>
</Properties>
</file>