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315" r:id="rId4"/>
    <p:sldId id="296" r:id="rId5"/>
    <p:sldId id="288" r:id="rId6"/>
    <p:sldId id="298" r:id="rId7"/>
    <p:sldId id="286" r:id="rId8"/>
    <p:sldId id="290" r:id="rId9"/>
    <p:sldId id="292" r:id="rId10"/>
    <p:sldId id="258" r:id="rId11"/>
    <p:sldId id="262" r:id="rId12"/>
    <p:sldId id="261" r:id="rId13"/>
    <p:sldId id="270" r:id="rId14"/>
    <p:sldId id="304" r:id="rId15"/>
    <p:sldId id="306" r:id="rId16"/>
    <p:sldId id="279" r:id="rId17"/>
    <p:sldId id="280" r:id="rId18"/>
    <p:sldId id="281" r:id="rId19"/>
    <p:sldId id="282" r:id="rId20"/>
    <p:sldId id="284" r:id="rId21"/>
    <p:sldId id="283" r:id="rId22"/>
    <p:sldId id="313" r:id="rId23"/>
    <p:sldId id="31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71" autoAdjust="0"/>
  </p:normalViewPr>
  <p:slideViewPr>
    <p:cSldViewPr snapToGrid="0">
      <p:cViewPr>
        <p:scale>
          <a:sx n="81" d="100"/>
          <a:sy n="81" d="100"/>
        </p:scale>
        <p:origin x="-30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2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4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24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9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1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0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7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14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board.payt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goldrenard/ab" TargetMode="External"/><Relationship Id="rId2" Type="http://schemas.openxmlformats.org/officeDocument/2006/relationships/hyperlink" Target="https://code.google.com/archive/p/program-ab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402" y="549646"/>
            <a:ext cx="8825658" cy="1554480"/>
          </a:xfrm>
        </p:spPr>
        <p:txBody>
          <a:bodyPr/>
          <a:lstStyle/>
          <a:p>
            <a:pPr algn="ctr"/>
            <a:r>
              <a:rPr lang="en-IN" sz="4800" b="1" dirty="0" smtClean="0">
                <a:solidFill>
                  <a:schemeClr val="tx1"/>
                </a:solidFill>
              </a:rPr>
              <a:t>COLLEGE MANAGEMENT               SYSTEM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936" y="2216566"/>
            <a:ext cx="10833063" cy="3035371"/>
          </a:xfrm>
        </p:spPr>
        <p:txBody>
          <a:bodyPr>
            <a:noAutofit/>
          </a:bodyPr>
          <a:lstStyle/>
          <a:p>
            <a:pPr algn="r"/>
            <a:endParaRPr lang="en-IN" sz="14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	        		 		TEAM-MEMBERS 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</a:rPr>
              <a:t>								</a:t>
            </a:r>
            <a:r>
              <a:rPr lang="en-US" sz="1800" dirty="0" smtClean="0">
                <a:solidFill>
                  <a:schemeClr val="tx1"/>
                </a:solidFill>
              </a:rPr>
              <a:t>S.DHARANI-EBEON0322575081 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r.monishA RAMESHBABU-EBEON0322582330</a:t>
            </a:r>
          </a:p>
          <a:p>
            <a:r>
              <a:rPr lang="en-US" sz="1800" dirty="0">
                <a:solidFill>
                  <a:schemeClr val="tx1"/>
                </a:solidFill>
              </a:rPr>
              <a:t>												   </a:t>
            </a:r>
            <a:r>
              <a:rPr lang="en-US" sz="1800" dirty="0" smtClean="0">
                <a:solidFill>
                  <a:schemeClr val="tx1"/>
                </a:solidFill>
              </a:rPr>
              <a:t>r.Revathi-EBEON322570615</a:t>
            </a:r>
          </a:p>
          <a:p>
            <a:r>
              <a:rPr lang="en-US" sz="1800" dirty="0">
                <a:solidFill>
                  <a:schemeClr val="tx1"/>
                </a:solidFill>
              </a:rPr>
              <a:t>												   </a:t>
            </a:r>
            <a:r>
              <a:rPr lang="en-US" sz="1800" dirty="0" smtClean="0">
                <a:solidFill>
                  <a:schemeClr val="tx1"/>
                </a:solidFill>
              </a:rPr>
              <a:t>K.RAMYA-EBEON0322571078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												   A.PRIYADHARSHINI </a:t>
            </a:r>
            <a:r>
              <a:rPr lang="en-US" sz="1800" dirty="0">
                <a:solidFill>
                  <a:schemeClr val="tx1"/>
                </a:solidFill>
              </a:rPr>
              <a:t>- EBEON0FWL562309</a:t>
            </a:r>
            <a:r>
              <a:rPr lang="en-IN" sz="1800" u="sng" dirty="0" smtClean="0">
                <a:solidFill>
                  <a:schemeClr val="tx1"/>
                </a:solidFill>
              </a:rPr>
              <a:t> </a:t>
            </a:r>
            <a:endParaRPr lang="en-IN" sz="1800" u="sn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226062" y="5349875"/>
            <a:ext cx="2292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    </a:t>
            </a:r>
            <a:r>
              <a:rPr lang="en-IN" b="1" dirty="0" smtClean="0"/>
              <a:t>Guided by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A.Varadharajan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859088" cy="1012667"/>
          </a:xfrm>
        </p:spPr>
        <p:txBody>
          <a:bodyPr/>
          <a:lstStyle/>
          <a:p>
            <a:pPr algn="ctr"/>
            <a:r>
              <a:rPr lang="en-US" b="1" u="sng" dirty="0" smtClean="0"/>
              <a:t>LIBRARY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4678"/>
            <a:ext cx="8946541" cy="4583722"/>
          </a:xfrm>
        </p:spPr>
        <p:txBody>
          <a:bodyPr>
            <a:normAutofit/>
          </a:bodyPr>
          <a:lstStyle/>
          <a:p>
            <a:r>
              <a:rPr lang="en-US" sz="2400" dirty="0"/>
              <a:t>Easy to learn ,Object-Oriented , Robust ,Platform Independent </a:t>
            </a:r>
            <a:r>
              <a:rPr lang="en-US" sz="2400" dirty="0" smtClean="0"/>
              <a:t>,Secure </a:t>
            </a:r>
            <a:r>
              <a:rPr lang="en-US" sz="2400" dirty="0"/>
              <a:t>, Multithreading , Architectural neutral ,High </a:t>
            </a:r>
            <a:r>
              <a:rPr lang="en-US" sz="2400" dirty="0" smtClean="0"/>
              <a:t>performance</a:t>
            </a:r>
          </a:p>
          <a:p>
            <a:r>
              <a:rPr lang="en-US" sz="2400" dirty="0"/>
              <a:t>The main objective of this project is to manage the details of the books, author, category, and publisher. Only Admin/Librarian will manage all these activities. Also, they can export the data in CSV file format.</a:t>
            </a:r>
          </a:p>
          <a:p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8" y="914399"/>
            <a:ext cx="10917382" cy="5820221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 smtClean="0"/>
              <a:t>Technologies </a:t>
            </a:r>
            <a:r>
              <a:rPr lang="en-IN" sz="2800" b="1" u="sng" dirty="0"/>
              <a:t>Used</a:t>
            </a:r>
          </a:p>
          <a:p>
            <a:pPr marL="0" indent="0" algn="just">
              <a:buNone/>
            </a:pPr>
            <a:r>
              <a:rPr lang="en-IN" b="1" dirty="0"/>
              <a:t>1.JDK 17        </a:t>
            </a:r>
          </a:p>
          <a:p>
            <a:pPr marL="0" indent="0" algn="just">
              <a:buNone/>
            </a:pPr>
            <a:r>
              <a:rPr lang="en-IN" b="1" dirty="0"/>
              <a:t>2.Spring Boot</a:t>
            </a:r>
          </a:p>
          <a:p>
            <a:pPr marL="0" indent="0" algn="just">
              <a:buNone/>
            </a:pPr>
            <a:r>
              <a:rPr lang="en-IN" b="1" dirty="0"/>
              <a:t>3. </a:t>
            </a:r>
            <a:r>
              <a:rPr lang="en-IN" b="1" dirty="0" err="1"/>
              <a:t>Thymeleaf</a:t>
            </a: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4.Spring Security   </a:t>
            </a:r>
          </a:p>
          <a:p>
            <a:pPr marL="0" indent="0" algn="just">
              <a:buNone/>
            </a:pPr>
            <a:r>
              <a:rPr lang="en-IN" b="1" dirty="0"/>
              <a:t>5.Spring MVC</a:t>
            </a:r>
          </a:p>
          <a:p>
            <a:pPr marL="0" indent="0" algn="just">
              <a:buNone/>
            </a:pPr>
            <a:r>
              <a:rPr lang="en-IN" b="1" dirty="0"/>
              <a:t>6.H2DB</a:t>
            </a:r>
          </a:p>
          <a:p>
            <a:pPr marL="0" indent="0" algn="just">
              <a:buNone/>
            </a:pPr>
            <a:r>
              <a:rPr lang="en-IN" b="1" dirty="0"/>
              <a:t>7.Maven</a:t>
            </a:r>
          </a:p>
          <a:p>
            <a:pPr marL="0" indent="0" algn="just">
              <a:buNone/>
            </a:pPr>
            <a:r>
              <a:rPr lang="en-IN" b="1" dirty="0"/>
              <a:t>8.OpenCSV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2080843" y="2628348"/>
            <a:ext cx="7799234" cy="2617959"/>
            <a:chOff x="792792" y="-3224960"/>
            <a:chExt cx="10515601" cy="4012779"/>
          </a:xfrm>
        </p:grpSpPr>
        <p:sp>
          <p:nvSpPr>
            <p:cNvPr id="4" name="Title 1">
              <a:extLst>
                <a:ext uri="{FF2B5EF4-FFF2-40B4-BE49-F238E27FC236}">
                  <a16:creationId xmlns=""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792792" y="-1306386"/>
              <a:ext cx="10515601" cy="115515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6893996" y="-3224960"/>
              <a:ext cx="1638737" cy="600535"/>
            </a:xfrm>
            <a:prstGeom prst="rect">
              <a:avLst/>
            </a:prstGeom>
            <a:solidFill>
              <a:srgbClr val="336699"/>
            </a:solidFill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Login</a:t>
              </a:r>
              <a:endParaRPr lang="en-IN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6674655" y="-16437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8662811" y="146629"/>
              <a:ext cx="1532247" cy="599727"/>
            </a:xfrm>
            <a:prstGeom prst="rect">
              <a:avLst/>
            </a:prstGeom>
            <a:solidFill>
              <a:srgbClr val="336699"/>
            </a:solidFill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Publisher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6171462" y="170855"/>
              <a:ext cx="1595145" cy="575501"/>
            </a:xfrm>
            <a:prstGeom prst="rect">
              <a:avLst/>
            </a:prstGeom>
            <a:solidFill>
              <a:srgbClr val="336699"/>
            </a:solidFill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Author</a:t>
              </a:r>
              <a:endParaRPr lang="en-IN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3657319" y="136517"/>
              <a:ext cx="1589096" cy="651302"/>
            </a:xfrm>
            <a:prstGeom prst="rect">
              <a:avLst/>
            </a:prstGeom>
            <a:solidFill>
              <a:srgbClr val="336699"/>
            </a:solidFill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Book</a:t>
              </a:r>
              <a:endParaRPr lang="en-IN" sz="12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9578111" y="4766068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Category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2436862" y="5747980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I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3836308" y="5747980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</a:t>
            </a:r>
            <a:endParaRPr lang="en-I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5306876" y="5722379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IN" sz="1200" dirty="0"/>
          </a:p>
        </p:txBody>
      </p:sp>
      <p:cxnSp>
        <p:nvCxnSpPr>
          <p:cNvPr id="52" name="Straight Arrow Connector 51"/>
          <p:cNvCxnSpPr>
            <a:endCxn id="6" idx="0"/>
          </p:cNvCxnSpPr>
          <p:nvPr/>
        </p:nvCxnSpPr>
        <p:spPr>
          <a:xfrm>
            <a:off x="7213708" y="3020140"/>
            <a:ext cx="39491" cy="639824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2"/>
            <a:endCxn id="6" idx="2"/>
          </p:cNvCxnSpPr>
          <p:nvPr/>
        </p:nvCxnSpPr>
        <p:spPr>
          <a:xfrm>
            <a:off x="7253199" y="420439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235394" y="4371743"/>
            <a:ext cx="2796655" cy="26451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49853" y="4387114"/>
            <a:ext cx="0" cy="369698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0"/>
          </p:cNvCxnSpPr>
          <p:nvPr/>
        </p:nvCxnSpPr>
        <p:spPr>
          <a:xfrm>
            <a:off x="8481750" y="4424469"/>
            <a:ext cx="4366" cy="403522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4794714" y="4387114"/>
            <a:ext cx="2458484" cy="1108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>
            <a:off x="4794714" y="4411243"/>
            <a:ext cx="0" cy="410151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8" idx="0"/>
          </p:cNvCxnSpPr>
          <p:nvPr/>
        </p:nvCxnSpPr>
        <p:spPr>
          <a:xfrm>
            <a:off x="6661652" y="4398018"/>
            <a:ext cx="1" cy="445778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9245762" y="6351094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IN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3223A15-F720-8B59-90AD-344C40110DAA}"/>
              </a:ext>
            </a:extLst>
          </p:cNvPr>
          <p:cNvSpPr/>
          <p:nvPr/>
        </p:nvSpPr>
        <p:spPr>
          <a:xfrm>
            <a:off x="7213708" y="6343356"/>
            <a:ext cx="1136440" cy="391265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</a:t>
            </a:r>
            <a:endParaRPr lang="en-IN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993469" y="5178769"/>
            <a:ext cx="1789632" cy="527948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55375" y="5215267"/>
            <a:ext cx="0" cy="507112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76503" y="5220032"/>
            <a:ext cx="1393604" cy="486685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" idx="2"/>
          </p:cNvCxnSpPr>
          <p:nvPr/>
        </p:nvCxnSpPr>
        <p:spPr>
          <a:xfrm flipH="1">
            <a:off x="6661652" y="5219256"/>
            <a:ext cx="1" cy="72503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721607" y="5918011"/>
            <a:ext cx="3158470" cy="25601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0"/>
          </p:cNvCxnSpPr>
          <p:nvPr/>
        </p:nvCxnSpPr>
        <p:spPr>
          <a:xfrm>
            <a:off x="7781928" y="5930811"/>
            <a:ext cx="0" cy="412545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880077" y="5918011"/>
            <a:ext cx="0" cy="425345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" idx="2"/>
          </p:cNvCxnSpPr>
          <p:nvPr/>
        </p:nvCxnSpPr>
        <p:spPr>
          <a:xfrm flipH="1">
            <a:off x="8481750" y="5219256"/>
            <a:ext cx="4366" cy="362515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917896" y="5706717"/>
            <a:ext cx="1136440" cy="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917896" y="5722379"/>
            <a:ext cx="0" cy="628715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481750" y="5581771"/>
            <a:ext cx="0" cy="12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054336" y="5706717"/>
            <a:ext cx="626258" cy="15662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9680594" y="5747980"/>
            <a:ext cx="0" cy="603114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063081" y="6036736"/>
            <a:ext cx="2083250" cy="12801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063081" y="6049370"/>
            <a:ext cx="0" cy="242939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7" idx="2"/>
          </p:cNvCxnSpPr>
          <p:nvPr/>
        </p:nvCxnSpPr>
        <p:spPr>
          <a:xfrm>
            <a:off x="10146331" y="5157333"/>
            <a:ext cx="0" cy="1193761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</p:cNvCxnSpPr>
          <p:nvPr/>
        </p:nvCxnSpPr>
        <p:spPr>
          <a:xfrm flipH="1">
            <a:off x="7253198" y="4204397"/>
            <a:ext cx="1" cy="220072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070104" cy="974300"/>
          </a:xfrm>
        </p:spPr>
        <p:txBody>
          <a:bodyPr/>
          <a:lstStyle/>
          <a:p>
            <a:pPr algn="ctr"/>
            <a:r>
              <a:rPr lang="en-IN" b="1" u="sng" dirty="0" smtClean="0"/>
              <a:t>COURSE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2338"/>
            <a:ext cx="8946541" cy="5416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going to build a simple </a:t>
            </a:r>
            <a:r>
              <a:rPr lang="en-US" dirty="0" smtClean="0"/>
              <a:t>course </a:t>
            </a:r>
            <a:r>
              <a:rPr lang="en-US" dirty="0"/>
              <a:t>Management System web application using Spring Boot, Spring MVC, </a:t>
            </a:r>
            <a:r>
              <a:rPr lang="en-US" dirty="0" err="1"/>
              <a:t>Thymeleaf</a:t>
            </a:r>
            <a:r>
              <a:rPr lang="en-US" dirty="0"/>
              <a:t>, Spring Data JPA, and MySQL database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These are the tools which I used to run my </a:t>
            </a:r>
            <a:r>
              <a:rPr lang="en-US" dirty="0" smtClean="0"/>
              <a:t>module :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/>
              <a:t>Java 18     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/>
              <a:t>Spring Boot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/>
              <a:t>Spring MVC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/>
              <a:t>Eclipse STS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err="1" smtClean="0"/>
              <a:t>Thymeleaf</a:t>
            </a:r>
            <a:endParaRPr lang="en-IN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Spring Data JPA(Hibernate)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Mysql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Maven</a:t>
            </a:r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2" y="44510"/>
            <a:ext cx="2919046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u="sng" dirty="0" smtClean="0"/>
              <a:t>STRUCTURE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221271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3158836"/>
            <a:ext cx="1215422" cy="304649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</a:t>
            </a:r>
            <a:endParaRPr lang="en-IN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1175015" y="4333937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SNO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3196648" y="429207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5188171" y="429207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7189038" y="4264061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HODNAME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9180561" y="4263156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DEPTMAIL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3196648" y="610504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IN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5233498" y="610459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7395706" y="614081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IN" sz="12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348472" y="2604504"/>
            <a:ext cx="0" cy="5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</p:cNvCxnSpPr>
          <p:nvPr/>
        </p:nvCxnSpPr>
        <p:spPr>
          <a:xfrm>
            <a:off x="5348472" y="3463485"/>
            <a:ext cx="0" cy="2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37855" y="3879273"/>
            <a:ext cx="8250417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48472" y="3641889"/>
            <a:ext cx="0" cy="19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37855" y="3906982"/>
            <a:ext cx="0" cy="38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>
            <a:off x="3804359" y="3862114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5795882" y="3862114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7796749" y="3906982"/>
            <a:ext cx="0" cy="3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>
            <a:off x="9788272" y="3906982"/>
            <a:ext cx="0" cy="35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2605219" y="5814412"/>
            <a:ext cx="7183053" cy="858651"/>
          </a:xfrm>
          <a:prstGeom prst="rect">
            <a:avLst/>
          </a:prstGeom>
          <a:noFill/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050473" y="5181751"/>
            <a:ext cx="773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788272" y="4725729"/>
            <a:ext cx="0" cy="4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2"/>
          </p:cNvCxnSpPr>
          <p:nvPr/>
        </p:nvCxnSpPr>
        <p:spPr>
          <a:xfrm flipV="1">
            <a:off x="7796749" y="4655853"/>
            <a:ext cx="0" cy="5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5795882" y="4683864"/>
            <a:ext cx="0" cy="48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2"/>
          </p:cNvCxnSpPr>
          <p:nvPr/>
        </p:nvCxnSpPr>
        <p:spPr>
          <a:xfrm flipV="1">
            <a:off x="3804359" y="4683864"/>
            <a:ext cx="0" cy="48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050473" y="4725729"/>
            <a:ext cx="0" cy="4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56183" y="5181751"/>
            <a:ext cx="0" cy="6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99057" cy="1400530"/>
          </a:xfrm>
        </p:spPr>
        <p:txBody>
          <a:bodyPr/>
          <a:lstStyle/>
          <a:p>
            <a:pPr algn="ctr"/>
            <a:r>
              <a:rPr lang="en-IN" b="1" u="sng" dirty="0"/>
              <a:t>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going to build a simple Lab Management System web application using Spring Boot, Spring MVC, </a:t>
            </a:r>
            <a:r>
              <a:rPr lang="en-US" dirty="0" err="1"/>
              <a:t>Thymeleaf</a:t>
            </a:r>
            <a:r>
              <a:rPr lang="en-US" dirty="0"/>
              <a:t>, Spring Data JPA, and MySQL database.</a:t>
            </a:r>
          </a:p>
          <a:p>
            <a:r>
              <a:rPr lang="en-US" b="1" u="sng" dirty="0"/>
              <a:t>These are the tools which I used to run my module :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Java 18      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Boot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MVC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Eclipse STS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err="1"/>
              <a:t>Thymeleaf</a:t>
            </a:r>
            <a:endParaRPr lang="en-IN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Spring Data JPA(Hibernate)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3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" y="1332412"/>
            <a:ext cx="9906163" cy="4915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221271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  <a:endParaRPr lang="en-I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3158836"/>
            <a:ext cx="1215422" cy="304649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FACULTY</a:t>
            </a:r>
            <a:endParaRPr lang="en-IN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2727057" y="4224567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  <a:endParaRPr lang="en-I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688308" y="4172435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LASTNAME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6683944" y="4172435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MAIL-ID</a:t>
            </a:r>
            <a:endParaRPr lang="en-I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3196648" y="610504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I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5233498" y="610459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7395706" y="614081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  <a:endParaRPr lang="en-IN" sz="1200" dirty="0"/>
          </a:p>
        </p:txBody>
      </p: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>
            <a:off x="5348472" y="2604504"/>
            <a:ext cx="0" cy="5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</p:cNvCxnSpPr>
          <p:nvPr/>
        </p:nvCxnSpPr>
        <p:spPr>
          <a:xfrm>
            <a:off x="5348472" y="3463485"/>
            <a:ext cx="0" cy="2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48472" y="3641889"/>
            <a:ext cx="0" cy="19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0"/>
          </p:cNvCxnSpPr>
          <p:nvPr/>
        </p:nvCxnSpPr>
        <p:spPr>
          <a:xfrm>
            <a:off x="3334768" y="3794609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0"/>
          </p:cNvCxnSpPr>
          <p:nvPr/>
        </p:nvCxnSpPr>
        <p:spPr>
          <a:xfrm>
            <a:off x="5296019" y="3815356"/>
            <a:ext cx="0" cy="3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0"/>
          </p:cNvCxnSpPr>
          <p:nvPr/>
        </p:nvCxnSpPr>
        <p:spPr>
          <a:xfrm>
            <a:off x="7291655" y="3816261"/>
            <a:ext cx="0" cy="35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2605219" y="5814412"/>
            <a:ext cx="7183053" cy="858651"/>
          </a:xfrm>
          <a:prstGeom prst="rect">
            <a:avLst/>
          </a:prstGeom>
          <a:noFill/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34768" y="5181751"/>
            <a:ext cx="406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56183" y="5181751"/>
            <a:ext cx="0" cy="6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34768" y="3794609"/>
            <a:ext cx="3956887" cy="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395706" y="4564227"/>
            <a:ext cx="0" cy="6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48472" y="4616359"/>
            <a:ext cx="0" cy="56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334768" y="4616359"/>
            <a:ext cx="0" cy="56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50" y="101025"/>
            <a:ext cx="9404723" cy="930605"/>
          </a:xfrm>
        </p:spPr>
        <p:txBody>
          <a:bodyPr/>
          <a:lstStyle/>
          <a:p>
            <a:r>
              <a:rPr lang="en-IN" sz="4000" b="1" u="sng" dirty="0" smtClean="0"/>
              <a:t>ONLINE</a:t>
            </a:r>
            <a:r>
              <a:rPr lang="en-IN" sz="4400" b="1" u="sng" dirty="0" smtClean="0"/>
              <a:t>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184031"/>
            <a:ext cx="11863754" cy="50643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DEFINITION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In this module, we will learn to implement the </a:t>
            </a:r>
            <a:r>
              <a:rPr lang="en-US" dirty="0" err="1"/>
              <a:t>Paytm</a:t>
            </a:r>
            <a:r>
              <a:rPr lang="en-US" dirty="0"/>
              <a:t> as a Payment Gateway in our spring boot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we already know it is one of the most popular services which enables the fastest and safest way of doing payment over the internet.</a:t>
            </a:r>
          </a:p>
          <a:p>
            <a:pPr fontAlgn="base"/>
            <a:r>
              <a:rPr lang="en-US" dirty="0"/>
              <a:t>Here we will create a project from </a:t>
            </a:r>
            <a:r>
              <a:rPr lang="en-US" dirty="0" err="1"/>
              <a:t>springboot</a:t>
            </a:r>
            <a:r>
              <a:rPr lang="en-US" dirty="0"/>
              <a:t> and integrate the </a:t>
            </a:r>
            <a:r>
              <a:rPr lang="en-US" dirty="0" err="1"/>
              <a:t>Paytm</a:t>
            </a:r>
            <a:r>
              <a:rPr lang="en-US" dirty="0"/>
              <a:t> using MERCHANT ID, MERCHANT KEY,INDUSTRY ID,CHANNEL ID and so on in application properties,  so that anybody can do the payment through 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r>
              <a:rPr lang="en-US" sz="4000" b="1" u="sng" dirty="0" smtClean="0"/>
              <a:t>STEPS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160586"/>
            <a:ext cx="11605846" cy="508781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Step </a:t>
            </a:r>
            <a:r>
              <a:rPr lang="en-US" b="1" dirty="0"/>
              <a:t>1:</a:t>
            </a:r>
            <a:r>
              <a:rPr lang="en-US" dirty="0"/>
              <a:t> Create a Project from </a:t>
            </a:r>
            <a:r>
              <a:rPr lang="en-US" b="1" dirty="0"/>
              <a:t>Spring </a:t>
            </a:r>
            <a:r>
              <a:rPr lang="en-US" b="1" dirty="0" err="1"/>
              <a:t>Initializr</a:t>
            </a:r>
            <a:r>
              <a:rPr lang="en-US" dirty="0"/>
              <a:t> and also add the following dependencies,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000" dirty="0" smtClean="0"/>
              <a:t>Spring Web.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000" dirty="0" smtClean="0"/>
              <a:t>Spring Boot </a:t>
            </a:r>
            <a:r>
              <a:rPr lang="en-US" sz="2000" dirty="0" err="1" smtClean="0"/>
              <a:t>DevTools</a:t>
            </a:r>
            <a:r>
              <a:rPr lang="en-US" sz="2000" dirty="0" smtClean="0"/>
              <a:t>.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000" dirty="0" err="1" smtClean="0"/>
              <a:t>Thymleaf</a:t>
            </a:r>
            <a:r>
              <a:rPr lang="en-US" b="1" dirty="0" smtClean="0"/>
              <a:t>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 After extracting the project, import the project in your IDE such as Eclipse.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Step 3:</a:t>
            </a:r>
            <a:r>
              <a:rPr lang="en-US" dirty="0"/>
              <a:t> Get </a:t>
            </a:r>
            <a:r>
              <a:rPr lang="en-US" dirty="0" err="1"/>
              <a:t>Paytm</a:t>
            </a:r>
            <a:r>
              <a:rPr lang="en-US" dirty="0"/>
              <a:t> Properties such as </a:t>
            </a:r>
            <a:r>
              <a:rPr lang="en-US" b="1" dirty="0"/>
              <a:t>Merchant ID</a:t>
            </a:r>
            <a:r>
              <a:rPr lang="en-US" dirty="0"/>
              <a:t>, </a:t>
            </a:r>
            <a:r>
              <a:rPr lang="en-US" b="1" dirty="0"/>
              <a:t>Merchant Key</a:t>
            </a:r>
            <a:r>
              <a:rPr lang="en-US" dirty="0"/>
              <a:t>, etc</a:t>
            </a:r>
            <a:r>
              <a:rPr lang="en-US" dirty="0" smtClean="0"/>
              <a:t>.                                                          </a:t>
            </a:r>
            <a:endParaRPr lang="en-US" dirty="0"/>
          </a:p>
          <a:p>
            <a:pPr lvl="0" fontAlgn="base">
              <a:buFont typeface="Wingdings" pitchFamily="2" charset="2"/>
              <a:buChar char="ü"/>
            </a:pPr>
            <a:r>
              <a:rPr lang="en-US" dirty="0" smtClean="0"/>
              <a:t> Login </a:t>
            </a:r>
            <a:r>
              <a:rPr lang="en-US" dirty="0"/>
              <a:t>or Sign up to your </a:t>
            </a:r>
            <a:r>
              <a:rPr lang="en-US" dirty="0" err="1"/>
              <a:t>Paytm</a:t>
            </a:r>
            <a:r>
              <a:rPr lang="en-US" dirty="0"/>
              <a:t> account using this url: </a:t>
            </a:r>
            <a:r>
              <a:rPr lang="en-US" dirty="0">
                <a:hlinkClick r:id="rId2"/>
              </a:rPr>
              <a:t>https://dashboard.paytm.com/</a:t>
            </a:r>
            <a:endParaRPr lang="en-US" dirty="0"/>
          </a:p>
          <a:p>
            <a:pPr lvl="0" fontAlgn="base">
              <a:buFont typeface="Wingdings" pitchFamily="2" charset="2"/>
              <a:buChar char="ü"/>
            </a:pPr>
            <a:r>
              <a:rPr lang="en-US" dirty="0" smtClean="0"/>
              <a:t> Go </a:t>
            </a:r>
            <a:r>
              <a:rPr lang="en-US" dirty="0"/>
              <a:t>to the </a:t>
            </a:r>
            <a:r>
              <a:rPr lang="en-US" b="1" dirty="0"/>
              <a:t>Developer setting </a:t>
            </a:r>
            <a:r>
              <a:rPr lang="en-US" dirty="0"/>
              <a:t>on the left-hand side of the site.</a:t>
            </a:r>
          </a:p>
          <a:p>
            <a:pPr lvl="0" fontAlgn="base">
              <a:buFont typeface="Wingdings" pitchFamily="2" charset="2"/>
              <a:buChar char="ü"/>
            </a:pPr>
            <a:r>
              <a:rPr lang="en-US" dirty="0" smtClean="0"/>
              <a:t> Choose</a:t>
            </a:r>
            <a:r>
              <a:rPr lang="en-US" dirty="0"/>
              <a:t> </a:t>
            </a:r>
            <a:r>
              <a:rPr lang="en-US" b="1" dirty="0"/>
              <a:t>API Keys</a:t>
            </a:r>
            <a:r>
              <a:rPr lang="en-US" b="1" dirty="0" smtClean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91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2" y="0"/>
            <a:ext cx="11793414" cy="68580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endParaRPr lang="en-US" b="1" dirty="0"/>
          </a:p>
          <a:p>
            <a:pPr lvl="0" fontAlgn="base">
              <a:buFont typeface="Wingdings" pitchFamily="2" charset="2"/>
              <a:buChar char="ü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/>
              <a:t>Generate Test API</a:t>
            </a:r>
            <a:r>
              <a:rPr lang="en-US" dirty="0"/>
              <a:t> Details.</a:t>
            </a:r>
          </a:p>
          <a:p>
            <a:pPr lvl="0" fontAlgn="base">
              <a:buFont typeface="Wingdings" pitchFamily="2" charset="2"/>
              <a:buChar char="ü"/>
            </a:pPr>
            <a:r>
              <a:rPr lang="en-US" dirty="0"/>
              <a:t>You will get </a:t>
            </a:r>
            <a:r>
              <a:rPr lang="en-US" b="1" dirty="0"/>
              <a:t>Test Merchant ID</a:t>
            </a:r>
            <a:r>
              <a:rPr lang="en-US" dirty="0"/>
              <a:t> and </a:t>
            </a:r>
            <a:r>
              <a:rPr lang="en-US" b="1" dirty="0"/>
              <a:t>Test Merchant Key</a:t>
            </a:r>
            <a:r>
              <a:rPr lang="en-US" b="1" dirty="0" smtClean="0"/>
              <a:t>.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Step 4:</a:t>
            </a:r>
            <a:r>
              <a:rPr lang="en-US" dirty="0"/>
              <a:t> Configure the </a:t>
            </a:r>
            <a:r>
              <a:rPr lang="en-US" b="1" dirty="0" err="1"/>
              <a:t>application.properties</a:t>
            </a:r>
            <a:r>
              <a:rPr lang="en-US" dirty="0"/>
              <a:t> file by using these details from DEVELOPER SETTINGS from your </a:t>
            </a:r>
            <a:r>
              <a:rPr lang="en-US" dirty="0" err="1"/>
              <a:t>Paytm</a:t>
            </a:r>
            <a:r>
              <a:rPr lang="en-US" dirty="0"/>
              <a:t> account.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Step 5:</a:t>
            </a:r>
            <a:r>
              <a:rPr lang="en-US" dirty="0"/>
              <a:t> Create a </a:t>
            </a:r>
            <a:r>
              <a:rPr lang="en-US" b="1" dirty="0"/>
              <a:t>POJO CLASS, Controller Class 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Step 6:</a:t>
            </a:r>
            <a:r>
              <a:rPr lang="en-US" dirty="0"/>
              <a:t>When the API gets called then it will return </a:t>
            </a:r>
            <a:r>
              <a:rPr lang="en-US" b="1" dirty="0"/>
              <a:t>home.html</a:t>
            </a:r>
            <a:r>
              <a:rPr lang="en-US" dirty="0"/>
              <a:t>, where we will write the HTML to display the form 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Step 7:</a:t>
            </a:r>
            <a:r>
              <a:rPr lang="en-US" dirty="0"/>
              <a:t>Validating the checksum and finally displaying the data on the </a:t>
            </a:r>
            <a:r>
              <a:rPr lang="en-US" b="1" dirty="0"/>
              <a:t>report.html</a:t>
            </a:r>
            <a:r>
              <a:rPr lang="en-US" dirty="0"/>
              <a:t> file. For validating the checksum we defined a method </a:t>
            </a:r>
            <a:r>
              <a:rPr lang="en-US" b="1" dirty="0" err="1"/>
              <a:t>validateCheckSum</a:t>
            </a:r>
            <a:r>
              <a:rPr lang="en-US" b="1" dirty="0" smtClean="0"/>
              <a:t>()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STEP 7:</a:t>
            </a:r>
            <a:r>
              <a:rPr lang="en-US" dirty="0"/>
              <a:t> </a:t>
            </a:r>
            <a:r>
              <a:rPr lang="en-US" b="1" dirty="0" err="1"/>
              <a:t>PaytmChecksum</a:t>
            </a:r>
            <a:r>
              <a:rPr lang="en-US" b="1" dirty="0"/>
              <a:t> </a:t>
            </a:r>
            <a:r>
              <a:rPr lang="en-US" dirty="0"/>
              <a:t>to ensure that API requests and responses shared between your application and </a:t>
            </a:r>
            <a:r>
              <a:rPr lang="en-US" dirty="0" err="1"/>
              <a:t>Paytm</a:t>
            </a:r>
            <a:r>
              <a:rPr lang="en-US" dirty="0"/>
              <a:t> over network have not been tampered with.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STEP 8:</a:t>
            </a:r>
            <a:r>
              <a:rPr lang="en-US" dirty="0"/>
              <a:t> But before Running make sure that you have all the dependencies as mentioned in </a:t>
            </a:r>
            <a:r>
              <a:rPr lang="en-US" b="1" dirty="0"/>
              <a:t>the pom.xml</a:t>
            </a:r>
            <a:r>
              <a:rPr lang="en-US" dirty="0"/>
              <a:t> 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0"/>
            <a:ext cx="9910157" cy="679937"/>
          </a:xfrm>
        </p:spPr>
        <p:txBody>
          <a:bodyPr/>
          <a:lstStyle/>
          <a:p>
            <a:r>
              <a:rPr lang="en-US" sz="4000" b="1" u="sng" dirty="0" smtClean="0"/>
              <a:t>CHATBOT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2676"/>
            <a:ext cx="11746523" cy="515815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DEFINITION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Chatbot</a:t>
            </a:r>
            <a:r>
              <a:rPr lang="en-US" dirty="0"/>
              <a:t> is an application designed to simulate conversation with human users, especially over the Internet. </a:t>
            </a:r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/>
              <a:t>it uses any </a:t>
            </a:r>
            <a:r>
              <a:rPr lang="en-US" b="1" i="1" dirty="0"/>
              <a:t>NLP (Natural Language Processing)</a:t>
            </a:r>
            <a:r>
              <a:rPr lang="en-US" dirty="0"/>
              <a:t> system to interpret the human interactions and reply back with meaningful information.</a:t>
            </a:r>
          </a:p>
          <a:p>
            <a:r>
              <a:rPr lang="en-US" dirty="0"/>
              <a:t>AIML (Artificial Intelligence Markup Language) is an XML dialect for creating natural language software agents.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basic rules which </a:t>
            </a:r>
            <a:r>
              <a:rPr lang="en-US" b="1" i="1" dirty="0"/>
              <a:t>Natural Language Understanding (NLU)</a:t>
            </a:r>
            <a:r>
              <a:rPr lang="en-US" dirty="0"/>
              <a:t> unit uses internally.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thought of as the heart of the engine. The more rules we add in AIML – the more intelligent our </a:t>
            </a:r>
            <a:r>
              <a:rPr lang="en-US" dirty="0" err="1"/>
              <a:t>Chatbot</a:t>
            </a:r>
            <a:r>
              <a:rPr lang="en-US" dirty="0"/>
              <a:t> will be.</a:t>
            </a:r>
          </a:p>
          <a:p>
            <a:pPr fontAlgn="base"/>
            <a:r>
              <a:rPr lang="en-US" dirty="0"/>
              <a:t>It helps in parsing unstructured inputs e.g. mispronunciations, swapped words, contractions, colloquialisms, and other quirks.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6" y="93784"/>
            <a:ext cx="9988060" cy="6154615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 smtClean="0"/>
              <a:t>MODULES  </a:t>
            </a:r>
          </a:p>
          <a:p>
            <a:pPr marL="0" indent="0">
              <a:buNone/>
            </a:pPr>
            <a:endParaRPr lang="en-IN" sz="1400" b="1" dirty="0"/>
          </a:p>
          <a:p>
            <a:r>
              <a:rPr lang="en-IN" sz="1400" b="1" dirty="0" smtClean="0"/>
              <a:t>ADMISSION</a:t>
            </a:r>
          </a:p>
          <a:p>
            <a:r>
              <a:rPr lang="en-IN" sz="1400" b="1" dirty="0"/>
              <a:t>ALUMNI </a:t>
            </a:r>
          </a:p>
          <a:p>
            <a:r>
              <a:rPr lang="en-IN" sz="1400" b="1" dirty="0" smtClean="0"/>
              <a:t>EVENTS</a:t>
            </a:r>
          </a:p>
          <a:p>
            <a:r>
              <a:rPr lang="en-IN" sz="1400" b="1" dirty="0" smtClean="0"/>
              <a:t>LABORATORY</a:t>
            </a:r>
          </a:p>
          <a:p>
            <a:r>
              <a:rPr lang="en-IN" sz="1400" b="1" dirty="0" smtClean="0"/>
              <a:t>PLACEMENT</a:t>
            </a:r>
          </a:p>
          <a:p>
            <a:r>
              <a:rPr lang="en-IN" sz="1400" b="1" dirty="0" smtClean="0"/>
              <a:t>CONTACT US</a:t>
            </a:r>
          </a:p>
          <a:p>
            <a:r>
              <a:rPr lang="en-IN" sz="1400" b="1" dirty="0" smtClean="0"/>
              <a:t>COURSES</a:t>
            </a:r>
          </a:p>
          <a:p>
            <a:r>
              <a:rPr lang="en-IN" sz="1400" b="1" dirty="0" smtClean="0"/>
              <a:t>LIBRARY</a:t>
            </a:r>
          </a:p>
          <a:p>
            <a:r>
              <a:rPr lang="en-IN" sz="1400" b="1" dirty="0" smtClean="0"/>
              <a:t>ANNUAL REPORT</a:t>
            </a:r>
          </a:p>
          <a:p>
            <a:r>
              <a:rPr lang="en-IN" sz="1400" b="1" dirty="0" smtClean="0"/>
              <a:t>FACULTY</a:t>
            </a:r>
          </a:p>
          <a:p>
            <a:r>
              <a:rPr lang="en-IN" sz="1400" b="1" dirty="0" smtClean="0"/>
              <a:t>INFRASTRUCTURE</a:t>
            </a:r>
          </a:p>
          <a:p>
            <a:r>
              <a:rPr lang="en-IN" sz="1400" b="1" dirty="0" smtClean="0"/>
              <a:t>FEE STRUCTURE</a:t>
            </a:r>
          </a:p>
          <a:p>
            <a:r>
              <a:rPr lang="en-IN" sz="1400" b="1" dirty="0" smtClean="0"/>
              <a:t>RESEARCH</a:t>
            </a:r>
          </a:p>
          <a:p>
            <a:r>
              <a:rPr lang="en-IN" sz="1400" b="1" dirty="0" smtClean="0"/>
              <a:t>ONLINE PAYMENT</a:t>
            </a:r>
          </a:p>
          <a:p>
            <a:r>
              <a:rPr lang="en-IN" sz="1400" b="1" dirty="0" smtClean="0"/>
              <a:t>CHATBOT</a:t>
            </a:r>
          </a:p>
          <a:p>
            <a:pPr marL="0" indent="0">
              <a:buNone/>
            </a:pPr>
            <a:endParaRPr lang="en-I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PREREQUISITES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488832"/>
            <a:ext cx="9569207" cy="263769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Reference </a:t>
            </a:r>
            <a:r>
              <a:rPr lang="en-US" b="1" dirty="0"/>
              <a:t>AIML Implementation</a:t>
            </a:r>
            <a:r>
              <a:rPr lang="en-US" dirty="0"/>
              <a:t> 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get started, we shall use an already working reference application.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There </a:t>
            </a:r>
            <a:r>
              <a:rPr lang="en-US" dirty="0"/>
              <a:t>is one such java based implementation called </a:t>
            </a:r>
            <a:r>
              <a:rPr lang="en-US" b="1" dirty="0"/>
              <a:t>program-</a:t>
            </a:r>
            <a:r>
              <a:rPr lang="en-US" b="1" dirty="0" err="1"/>
              <a:t>ab</a:t>
            </a:r>
            <a:r>
              <a:rPr lang="en-US" dirty="0"/>
              <a:t> hosted on </a:t>
            </a:r>
            <a:r>
              <a:rPr lang="en-US" dirty="0" err="1">
                <a:hlinkClick r:id="rId2"/>
              </a:rPr>
              <a:t>google</a:t>
            </a:r>
            <a:r>
              <a:rPr lang="en-US" dirty="0">
                <a:hlinkClick r:id="rId2"/>
              </a:rPr>
              <a:t>-code repository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Download the program-</a:t>
            </a:r>
            <a:r>
              <a:rPr lang="en-US" dirty="0" err="1"/>
              <a:t>ab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latest distribution</a:t>
            </a:r>
            <a:r>
              <a:rPr lang="en-US" dirty="0"/>
              <a:t> from maven code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" y="164124"/>
            <a:ext cx="9921880" cy="773722"/>
          </a:xfrm>
        </p:spPr>
        <p:txBody>
          <a:bodyPr/>
          <a:lstStyle/>
          <a:p>
            <a:r>
              <a:rPr lang="en-US" sz="4000" u="sng" dirty="0" smtClean="0"/>
              <a:t>STEPS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855786"/>
            <a:ext cx="11910646" cy="5392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STEP1</a:t>
            </a:r>
            <a:r>
              <a:rPr lang="en-US" b="1" i="1" dirty="0"/>
              <a:t>:</a:t>
            </a:r>
            <a:r>
              <a:rPr lang="en-US" dirty="0"/>
              <a:t>Create eclipse project</a:t>
            </a:r>
            <a:endParaRPr lang="en-US" b="1" i="1" dirty="0"/>
          </a:p>
          <a:p>
            <a:pPr marL="0" indent="0">
              <a:buNone/>
            </a:pPr>
            <a:r>
              <a:rPr lang="en-US" b="1" dirty="0"/>
              <a:t>STEP 2:  Import AIML library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After we have created the maven project to start the development, let us choose packaging as </a:t>
            </a:r>
            <a:r>
              <a:rPr lang="en-US" i="1" dirty="0"/>
              <a:t>jar</a:t>
            </a:r>
            <a:r>
              <a:rPr lang="en-US" dirty="0"/>
              <a:t> and maven coordinate as your choice and import to </a:t>
            </a:r>
            <a:r>
              <a:rPr lang="en-US" dirty="0" err="1"/>
              <a:t>eclipse.Now</a:t>
            </a:r>
            <a:r>
              <a:rPr lang="en-US" dirty="0"/>
              <a:t> create a folder lib in the base folder and copy the Ab.jar from the </a:t>
            </a:r>
            <a:r>
              <a:rPr lang="en-US" i="1" dirty="0"/>
              <a:t>program-</a:t>
            </a:r>
            <a:r>
              <a:rPr lang="en-US" i="1" dirty="0" err="1"/>
              <a:t>ab</a:t>
            </a:r>
            <a:r>
              <a:rPr lang="en-US" i="1" dirty="0"/>
              <a:t> distribution</a:t>
            </a:r>
            <a:r>
              <a:rPr lang="en-US" dirty="0"/>
              <a:t> to this folder.</a:t>
            </a:r>
          </a:p>
          <a:p>
            <a:pPr marL="0" indent="0">
              <a:buNone/>
            </a:pPr>
            <a:r>
              <a:rPr lang="en-US" b="1" dirty="0"/>
              <a:t>STEP3:</a:t>
            </a:r>
            <a:r>
              <a:rPr lang="en-US" dirty="0"/>
              <a:t>Add AIML to 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To add AIML to </a:t>
            </a:r>
            <a:r>
              <a:rPr lang="en-US" dirty="0" err="1"/>
              <a:t>classpath</a:t>
            </a:r>
            <a:r>
              <a:rPr lang="en-US" dirty="0"/>
              <a:t>, add Ab.jar to deployment assembly in eclipse. Alternatively, you can install this jar into your local maven repository and then use it.</a:t>
            </a:r>
          </a:p>
          <a:p>
            <a:r>
              <a:rPr lang="en-US" dirty="0"/>
              <a:t>To install locally, place the jar in any folder and provide that location in the </a:t>
            </a:r>
            <a:r>
              <a:rPr lang="en-US" i="1" dirty="0" err="1"/>
              <a:t>systemPath</a:t>
            </a:r>
            <a:r>
              <a:rPr lang="en-US" dirty="0"/>
              <a:t> tag. Now, add below </a:t>
            </a:r>
            <a:r>
              <a:rPr lang="en-US" i="1" dirty="0"/>
              <a:t>AIML maven dependency</a:t>
            </a:r>
            <a:r>
              <a:rPr lang="en-US" dirty="0"/>
              <a:t> to pom.xml. Now build the maven project by command </a:t>
            </a:r>
            <a:r>
              <a:rPr lang="en-US" dirty="0" err="1"/>
              <a:t>mvn</a:t>
            </a:r>
            <a:r>
              <a:rPr lang="en-US" dirty="0"/>
              <a:t> clean install.</a:t>
            </a:r>
          </a:p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dirty="0"/>
              <a:t>Conclusion</a:t>
            </a:r>
          </a:p>
          <a:p>
            <a:r>
              <a:rPr lang="en-US" dirty="0"/>
              <a:t>In this </a:t>
            </a:r>
            <a:r>
              <a:rPr lang="en-US" b="1" dirty="0"/>
              <a:t>AIML </a:t>
            </a:r>
            <a:r>
              <a:rPr lang="en-US" b="1" dirty="0" err="1"/>
              <a:t>chatbot</a:t>
            </a:r>
            <a:r>
              <a:rPr lang="en-US" b="1" dirty="0"/>
              <a:t>,</a:t>
            </a:r>
            <a:r>
              <a:rPr lang="en-US" dirty="0"/>
              <a:t> we have learned to create a </a:t>
            </a:r>
            <a:r>
              <a:rPr lang="en-US" b="1" dirty="0"/>
              <a:t>simple command-line based </a:t>
            </a:r>
            <a:r>
              <a:rPr lang="en-US" b="1" dirty="0" err="1"/>
              <a:t>chatbot</a:t>
            </a:r>
            <a:r>
              <a:rPr lang="en-US" b="1" dirty="0"/>
              <a:t> program</a:t>
            </a:r>
            <a:r>
              <a:rPr lang="en-US" dirty="0"/>
              <a:t> with </a:t>
            </a:r>
            <a:r>
              <a:rPr lang="en-US" b="1" dirty="0"/>
              <a:t>program-</a:t>
            </a:r>
            <a:r>
              <a:rPr lang="en-US" b="1" dirty="0" err="1"/>
              <a:t>ab</a:t>
            </a:r>
            <a:r>
              <a:rPr lang="en-US" dirty="0"/>
              <a:t> reference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7159"/>
          </a:xfrm>
        </p:spPr>
        <p:txBody>
          <a:bodyPr/>
          <a:lstStyle/>
          <a:p>
            <a:r>
              <a:rPr lang="en-US" b="1" u="sng" dirty="0" smtClean="0"/>
              <a:t>FUTURE ENHANCEMENT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11629292" cy="500575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Online notes can be provided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Online Attendance to be maintained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Exam records will be shown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17435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b="1" dirty="0" smtClean="0"/>
              <a:t>IT’S QUESTION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4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HARDWARE REQUIREMENTS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242646"/>
            <a:ext cx="9674715" cy="52988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Windows  10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RAM - 4 GB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MEMORY - 64 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 smtClean="0"/>
              <a:t>  </a:t>
            </a:r>
            <a:r>
              <a:rPr lang="en-US" sz="4000" b="1" u="sng" dirty="0" smtClean="0"/>
              <a:t>SOFTWARE REQUIREMENTS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Eclipse IDE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Java  </a:t>
            </a:r>
            <a:r>
              <a:rPr lang="en-US" dirty="0" err="1" smtClean="0"/>
              <a:t>jdk</a:t>
            </a:r>
            <a:r>
              <a:rPr lang="en-US" dirty="0" smtClean="0"/>
              <a:t> -18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Springboot-Thymeleaf,MVC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Hibernate- JPA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MySQL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H2DB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Maven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31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918812" cy="974300"/>
          </a:xfrm>
        </p:spPr>
        <p:txBody>
          <a:bodyPr/>
          <a:lstStyle/>
          <a:p>
            <a:pPr algn="ctr"/>
            <a:r>
              <a:rPr lang="en-IN" b="1" u="sng" dirty="0"/>
              <a:t>STUDENT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7018"/>
            <a:ext cx="8946541" cy="482138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going to build a simple course Management System web application using Spring Boot, Spring MVC, </a:t>
            </a:r>
            <a:r>
              <a:rPr lang="en-US" dirty="0" err="1"/>
              <a:t>Thymeleaf</a:t>
            </a:r>
            <a:r>
              <a:rPr lang="en-US" dirty="0"/>
              <a:t>, Spring Data JPA, and MySQL database.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These are the tools which I used to run my module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Java 18      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Boot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MVC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Eclipse </a:t>
            </a:r>
            <a:r>
              <a:rPr lang="en-IN" b="1" dirty="0" smtClean="0"/>
              <a:t>IDE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err="1" smtClean="0"/>
              <a:t>Thymeleaf</a:t>
            </a:r>
            <a:endParaRPr lang="en-IN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Spring Data JPA(Hibernate)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Mysql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Maven </a:t>
            </a:r>
            <a:endParaRPr lang="en-US" b="1" dirty="0"/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 smtClean="0"/>
              <a:t>PROJECT STRUCTURE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70801"/>
              </p:ext>
            </p:extLst>
          </p:nvPr>
        </p:nvGraphicFramePr>
        <p:xfrm>
          <a:off x="10644554" y="5673969"/>
          <a:ext cx="867507" cy="75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507"/>
              </a:tblGrid>
              <a:tr h="750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2"/>
          <a:srcRect l="8493" t="40479" r="39744" b="19327"/>
          <a:stretch/>
        </p:blipFill>
        <p:spPr bwMode="auto">
          <a:xfrm>
            <a:off x="574431" y="1699846"/>
            <a:ext cx="10796953" cy="4982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64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62" y="44510"/>
            <a:ext cx="3223154" cy="10691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/>
              <a:t>STRUCTURE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4740761" y="221271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4740761" y="3158836"/>
            <a:ext cx="1215422" cy="304649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  <a:endParaRPr lang="en-IN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1175015" y="4333937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SNO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3196648" y="429207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FIRST NAME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5188171" y="429207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LAST NAME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7189038" y="4264061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MAIL-ID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3196648" y="610504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IN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5233498" y="610459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7395706" y="614081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  <a:endParaRPr lang="en-IN" sz="12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348472" y="2604504"/>
            <a:ext cx="0" cy="5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</p:cNvCxnSpPr>
          <p:nvPr/>
        </p:nvCxnSpPr>
        <p:spPr>
          <a:xfrm>
            <a:off x="5348472" y="3463485"/>
            <a:ext cx="0" cy="2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37855" y="3879273"/>
            <a:ext cx="8250417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48472" y="3641889"/>
            <a:ext cx="0" cy="19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37855" y="3906982"/>
            <a:ext cx="0" cy="38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10" idx="0"/>
          </p:cNvCxnSpPr>
          <p:nvPr/>
        </p:nvCxnSpPr>
        <p:spPr>
          <a:xfrm>
            <a:off x="3804359" y="3862114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5795882" y="3862114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7796749" y="3906982"/>
            <a:ext cx="0" cy="3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8BCE968-6D3E-EAFF-51BF-07EE1E9F9336}"/>
              </a:ext>
            </a:extLst>
          </p:cNvPr>
          <p:cNvSpPr/>
          <p:nvPr/>
        </p:nvSpPr>
        <p:spPr>
          <a:xfrm>
            <a:off x="2605219" y="5814412"/>
            <a:ext cx="7183053" cy="858651"/>
          </a:xfrm>
          <a:prstGeom prst="rect">
            <a:avLst/>
          </a:prstGeom>
          <a:noFill/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050473" y="5181751"/>
            <a:ext cx="773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2"/>
          </p:cNvCxnSpPr>
          <p:nvPr/>
        </p:nvCxnSpPr>
        <p:spPr>
          <a:xfrm flipV="1">
            <a:off x="7796749" y="4655853"/>
            <a:ext cx="0" cy="5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5795882" y="4683864"/>
            <a:ext cx="0" cy="48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endCxn id="10" idx="2"/>
          </p:cNvCxnSpPr>
          <p:nvPr/>
        </p:nvCxnSpPr>
        <p:spPr>
          <a:xfrm flipV="1">
            <a:off x="3804359" y="4683864"/>
            <a:ext cx="0" cy="48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050473" y="4725729"/>
            <a:ext cx="0" cy="4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56183" y="5181751"/>
            <a:ext cx="0" cy="6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53AB7FC-9D13-3934-FC0D-4B51937823EF}"/>
              </a:ext>
            </a:extLst>
          </p:cNvPr>
          <p:cNvCxnSpPr/>
          <p:nvPr/>
        </p:nvCxnSpPr>
        <p:spPr>
          <a:xfrm>
            <a:off x="9788272" y="3906982"/>
            <a:ext cx="0" cy="127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85212" cy="1071282"/>
          </a:xfrm>
        </p:spPr>
        <p:txBody>
          <a:bodyPr/>
          <a:lstStyle/>
          <a:p>
            <a:pPr algn="ctr"/>
            <a:r>
              <a:rPr lang="en-IN" b="1" u="sng" dirty="0" smtClean="0"/>
              <a:t>LABORATORY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092"/>
            <a:ext cx="8946541" cy="498230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going to build a simple </a:t>
            </a:r>
            <a:r>
              <a:rPr lang="en-US" dirty="0" smtClean="0"/>
              <a:t>Lab </a:t>
            </a:r>
            <a:r>
              <a:rPr lang="en-US" dirty="0"/>
              <a:t>Management System web application using Spring Boot, Spring MVC, </a:t>
            </a:r>
            <a:r>
              <a:rPr lang="en-US" dirty="0" err="1"/>
              <a:t>Thymeleaf</a:t>
            </a:r>
            <a:r>
              <a:rPr lang="en-US" dirty="0"/>
              <a:t>, Spring Data JPA, and MySQL database</a:t>
            </a:r>
            <a:r>
              <a:rPr lang="en-US" dirty="0" smtClean="0"/>
              <a:t>.</a:t>
            </a:r>
          </a:p>
          <a:p>
            <a:r>
              <a:rPr lang="en-US" b="1" u="sng" dirty="0"/>
              <a:t>These are the tools which I used to run my module :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Java 18      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Boot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Spring MVC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Eclipse STS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err="1"/>
              <a:t>Thymeleaf</a:t>
            </a:r>
            <a:endParaRPr lang="en-IN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Spring Data JPA(Hibernate)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Mysql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Maven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14873" cy="1400530"/>
          </a:xfrm>
        </p:spPr>
        <p:txBody>
          <a:bodyPr/>
          <a:lstStyle/>
          <a:p>
            <a:pPr algn="ctr"/>
            <a:r>
              <a:rPr lang="en-IN" b="1" u="sng" dirty="0" smtClean="0"/>
              <a:t>PLACEMENT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166"/>
            <a:ext cx="8946541" cy="47592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are going to build a simple </a:t>
            </a:r>
            <a:r>
              <a:rPr lang="en-US" sz="2800" dirty="0" err="1" smtClean="0"/>
              <a:t>PlacementSystem</a:t>
            </a:r>
            <a:r>
              <a:rPr lang="en-US" sz="2800" dirty="0" smtClean="0"/>
              <a:t> </a:t>
            </a:r>
            <a:r>
              <a:rPr lang="en-US" sz="2800" dirty="0"/>
              <a:t>web application using Spring Boot, Spring MVC, </a:t>
            </a:r>
            <a:r>
              <a:rPr lang="en-US" sz="2800" dirty="0" err="1"/>
              <a:t>Thymeleaf</a:t>
            </a:r>
            <a:r>
              <a:rPr lang="en-US" sz="2800" dirty="0"/>
              <a:t>, Spring Data JPA, and MySQL database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u="sng" dirty="0"/>
              <a:t>These are the tools which I used to run my module :</a:t>
            </a:r>
            <a:endParaRPr lang="en-US" sz="2800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Java 18      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Spring Boot                     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Spring MVC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Eclipse STS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err="1"/>
              <a:t>Thymeleaf</a:t>
            </a:r>
            <a:endParaRPr lang="en-IN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Spring Data JPA(Hibernate)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 smtClean="0"/>
              <a:t>Mysql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Maven</a:t>
            </a:r>
            <a:endParaRPr lang="en-US" sz="2400" dirty="0"/>
          </a:p>
          <a:p>
            <a:pPr marL="0" indent="0" algn="ctr">
              <a:buNone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6451"/>
          </a:xfrm>
        </p:spPr>
        <p:txBody>
          <a:bodyPr/>
          <a:lstStyle/>
          <a:p>
            <a:r>
              <a:rPr lang="en-IN" b="1" u="sng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" y="1332412"/>
            <a:ext cx="9906163" cy="49159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221271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</a:t>
            </a:r>
            <a:endParaRPr lang="en-I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740761" y="3158836"/>
            <a:ext cx="1215422" cy="304649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PLACEMENT</a:t>
            </a:r>
            <a:endParaRPr lang="en-IN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2727057" y="4224567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I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4688308" y="4172435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MAIL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6683944" y="4172435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I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3196648" y="6105042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I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5233498" y="610459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7395706" y="6140810"/>
            <a:ext cx="1215422" cy="391792"/>
          </a:xfrm>
          <a:prstGeom prst="rect">
            <a:avLst/>
          </a:prstGeom>
          <a:solidFill>
            <a:srgbClr val="336699"/>
          </a:solidFill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IN" sz="1200" dirty="0"/>
          </a:p>
        </p:txBody>
      </p: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>
            <a:off x="5348472" y="2604504"/>
            <a:ext cx="0" cy="5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</p:cNvCxnSpPr>
          <p:nvPr/>
        </p:nvCxnSpPr>
        <p:spPr>
          <a:xfrm>
            <a:off x="5348472" y="3463485"/>
            <a:ext cx="0" cy="2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48472" y="3641889"/>
            <a:ext cx="0" cy="19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0"/>
          </p:cNvCxnSpPr>
          <p:nvPr/>
        </p:nvCxnSpPr>
        <p:spPr>
          <a:xfrm>
            <a:off x="3334768" y="3794609"/>
            <a:ext cx="0" cy="42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0"/>
          </p:cNvCxnSpPr>
          <p:nvPr/>
        </p:nvCxnSpPr>
        <p:spPr>
          <a:xfrm>
            <a:off x="5296019" y="3815356"/>
            <a:ext cx="0" cy="3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0"/>
          </p:cNvCxnSpPr>
          <p:nvPr/>
        </p:nvCxnSpPr>
        <p:spPr>
          <a:xfrm>
            <a:off x="7291655" y="3816261"/>
            <a:ext cx="0" cy="35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8BCE968-6D3E-EAFF-51BF-07EE1E9F9336}"/>
              </a:ext>
            </a:extLst>
          </p:cNvPr>
          <p:cNvSpPr/>
          <p:nvPr/>
        </p:nvSpPr>
        <p:spPr>
          <a:xfrm>
            <a:off x="2605219" y="5814412"/>
            <a:ext cx="7183053" cy="858651"/>
          </a:xfrm>
          <a:prstGeom prst="rect">
            <a:avLst/>
          </a:prstGeom>
          <a:noFill/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34768" y="5181751"/>
            <a:ext cx="406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56183" y="5181751"/>
            <a:ext cx="0" cy="6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34768" y="3794609"/>
            <a:ext cx="3956887" cy="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395706" y="4564227"/>
            <a:ext cx="0" cy="6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48472" y="4616359"/>
            <a:ext cx="0" cy="56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334768" y="4616359"/>
            <a:ext cx="0" cy="56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641</TotalTime>
  <Words>634</Words>
  <Application>Microsoft Office PowerPoint</Application>
  <PresentationFormat>Custom</PresentationFormat>
  <Paragraphs>241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COLLEGE MANAGEMENT               SYSTEM</vt:lpstr>
      <vt:lpstr>PowerPoint Presentation</vt:lpstr>
      <vt:lpstr>HARDWARE REQUIREMENTS</vt:lpstr>
      <vt:lpstr>STUDENT ADMISSION</vt:lpstr>
      <vt:lpstr>PROJECT STRUCTURE</vt:lpstr>
      <vt:lpstr>STRUCTURE </vt:lpstr>
      <vt:lpstr>LABORATORY</vt:lpstr>
      <vt:lpstr>PLACEMENT</vt:lpstr>
      <vt:lpstr>Dataflow diagram</vt:lpstr>
      <vt:lpstr>LIBRARY</vt:lpstr>
      <vt:lpstr>PowerPoint Presentation</vt:lpstr>
      <vt:lpstr>COURSE</vt:lpstr>
      <vt:lpstr> STRUCTURE </vt:lpstr>
      <vt:lpstr>FACULTY</vt:lpstr>
      <vt:lpstr>Dataflow diagram</vt:lpstr>
      <vt:lpstr>ONLINE PAYMENT</vt:lpstr>
      <vt:lpstr>STEPS</vt:lpstr>
      <vt:lpstr>PowerPoint Presentation</vt:lpstr>
      <vt:lpstr>CHATBOT</vt:lpstr>
      <vt:lpstr>PREREQUISITES </vt:lpstr>
      <vt:lpstr>STEPS</vt:lpstr>
      <vt:lpstr>FUTURE ENHANCEMENT</vt:lpstr>
      <vt:lpstr>                 IT’S QUESTION TIME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USER</cp:lastModifiedBy>
  <cp:revision>66</cp:revision>
  <dcterms:created xsi:type="dcterms:W3CDTF">2022-08-01T12:32:56Z</dcterms:created>
  <dcterms:modified xsi:type="dcterms:W3CDTF">2022-08-08T17:39:57Z</dcterms:modified>
</cp:coreProperties>
</file>