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FDDB-8A92-876F-0E56-629B9ED26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 </a:t>
            </a:r>
            <a:br>
              <a:rPr lang="en-IN" dirty="0"/>
            </a:br>
            <a:r>
              <a:rPr lang="en-IN" dirty="0"/>
              <a:t>Access Elements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ADE3D-7282-6CE3-6BCF-CA9242B73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371226"/>
          </a:xfrm>
        </p:spPr>
        <p:txBody>
          <a:bodyPr>
            <a:normAutofit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8851-DD5A-BF99-E761-EC77A800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access elements from the list?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3DB8-C807-4160-49DB-24669BB1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509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3600" dirty="0"/>
              <a:t>For Example:</a:t>
            </a:r>
          </a:p>
          <a:p>
            <a:pPr marL="36900" indent="0">
              <a:buNone/>
            </a:pPr>
            <a:r>
              <a:rPr lang="en-US" sz="3600" dirty="0"/>
              <a:t>names=["Ram","Rani","</a:t>
            </a:r>
            <a:r>
              <a:rPr lang="en-US" sz="3600" dirty="0" err="1"/>
              <a:t>Kani</a:t>
            </a:r>
            <a:r>
              <a:rPr lang="en-US" sz="3600" dirty="0"/>
              <a:t>","Ramya","</a:t>
            </a:r>
            <a:r>
              <a:rPr lang="en-US" sz="3600" dirty="0" err="1"/>
              <a:t>Jelin</a:t>
            </a:r>
            <a:r>
              <a:rPr lang="en-US" sz="3600" dirty="0"/>
              <a:t>","Raja","</a:t>
            </a:r>
            <a:r>
              <a:rPr lang="en-US" sz="3600" dirty="0" err="1"/>
              <a:t>Pavi</a:t>
            </a:r>
            <a:r>
              <a:rPr lang="en-US" sz="3600" dirty="0"/>
              <a:t>","Deepa"]</a:t>
            </a:r>
          </a:p>
          <a:p>
            <a:pPr marL="36900" indent="0">
              <a:buNone/>
            </a:pPr>
            <a:r>
              <a:rPr lang="en-US" sz="3600" dirty="0"/>
              <a:t>Length=len(names)    </a:t>
            </a:r>
            <a:r>
              <a:rPr lang="en-US" sz="3600" dirty="0">
                <a:sym typeface="Wingdings" panose="05000000000000000000" pitchFamily="2" charset="2"/>
              </a:rPr>
              <a:t> 8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422F1D-21F6-59F0-87A0-B94BAA9E3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84080"/>
              </p:ext>
            </p:extLst>
          </p:nvPr>
        </p:nvGraphicFramePr>
        <p:xfrm>
          <a:off x="961782" y="4909929"/>
          <a:ext cx="10257788" cy="184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76">
                  <a:extLst>
                    <a:ext uri="{9D8B030D-6E8A-4147-A177-3AD203B41FA5}">
                      <a16:colId xmlns:a16="http://schemas.microsoft.com/office/drawing/2014/main" val="618813165"/>
                    </a:ext>
                  </a:extLst>
                </a:gridCol>
                <a:gridCol w="1231976">
                  <a:extLst>
                    <a:ext uri="{9D8B030D-6E8A-4147-A177-3AD203B41FA5}">
                      <a16:colId xmlns:a16="http://schemas.microsoft.com/office/drawing/2014/main" val="496896598"/>
                    </a:ext>
                  </a:extLst>
                </a:gridCol>
                <a:gridCol w="1231976">
                  <a:extLst>
                    <a:ext uri="{9D8B030D-6E8A-4147-A177-3AD203B41FA5}">
                      <a16:colId xmlns:a16="http://schemas.microsoft.com/office/drawing/2014/main" val="1402904166"/>
                    </a:ext>
                  </a:extLst>
                </a:gridCol>
                <a:gridCol w="1433268">
                  <a:extLst>
                    <a:ext uri="{9D8B030D-6E8A-4147-A177-3AD203B41FA5}">
                      <a16:colId xmlns:a16="http://schemas.microsoft.com/office/drawing/2014/main" val="3055943269"/>
                    </a:ext>
                  </a:extLst>
                </a:gridCol>
                <a:gridCol w="1030684">
                  <a:extLst>
                    <a:ext uri="{9D8B030D-6E8A-4147-A177-3AD203B41FA5}">
                      <a16:colId xmlns:a16="http://schemas.microsoft.com/office/drawing/2014/main" val="71009148"/>
                    </a:ext>
                  </a:extLst>
                </a:gridCol>
                <a:gridCol w="1354708">
                  <a:extLst>
                    <a:ext uri="{9D8B030D-6E8A-4147-A177-3AD203B41FA5}">
                      <a16:colId xmlns:a16="http://schemas.microsoft.com/office/drawing/2014/main" val="111016648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272240525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580079638"/>
                    </a:ext>
                  </a:extLst>
                </a:gridCol>
              </a:tblGrid>
              <a:tr h="81143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Ram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Rani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/>
                        <a:t>Kani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Ramya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/>
                        <a:t>Jelin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Raja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/>
                        <a:t>Pavi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Deepa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021583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09743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9CF0-973F-C3C9-AE9E-B2551BD0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78" y="139148"/>
            <a:ext cx="10353762" cy="3909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CC45-42DB-A24A-6D7F-0547F6B2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0904"/>
            <a:ext cx="10353762" cy="5618921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pPr marL="36900" indent="0">
              <a:buNone/>
            </a:pPr>
            <a:r>
              <a:rPr lang="en-US" sz="2400" dirty="0"/>
              <a:t>syntax:</a:t>
            </a:r>
          </a:p>
          <a:p>
            <a:r>
              <a:rPr lang="en-US" sz="2400" dirty="0"/>
              <a:t>variable[index]</a:t>
            </a:r>
          </a:p>
          <a:p>
            <a:r>
              <a:rPr lang="en-US" sz="2400" dirty="0"/>
              <a:t>variable[start index: end index: step]</a:t>
            </a:r>
          </a:p>
          <a:p>
            <a:r>
              <a:rPr lang="en-US" sz="2400" dirty="0"/>
              <a:t>variable[start index : end index]</a:t>
            </a:r>
          </a:p>
          <a:p>
            <a:r>
              <a:rPr lang="en-US" sz="2400" dirty="0"/>
              <a:t>print(names[4] )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Jelin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print(names[-5])  Ramya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print(names[2:5])  [“</a:t>
            </a:r>
            <a:r>
              <a:rPr lang="en-US" sz="2400" dirty="0" err="1">
                <a:sym typeface="Wingdings" panose="05000000000000000000" pitchFamily="2" charset="2"/>
              </a:rPr>
              <a:t>Kani</a:t>
            </a:r>
            <a:r>
              <a:rPr lang="en-US" sz="2400" dirty="0">
                <a:sym typeface="Wingdings" panose="05000000000000000000" pitchFamily="2" charset="2"/>
              </a:rPr>
              <a:t>”,”Ramya”,”</a:t>
            </a:r>
            <a:r>
              <a:rPr lang="en-US" sz="2400" dirty="0" err="1">
                <a:sym typeface="Wingdings" panose="05000000000000000000" pitchFamily="2" charset="2"/>
              </a:rPr>
              <a:t>Jelin</a:t>
            </a:r>
            <a:r>
              <a:rPr lang="en-US" sz="2400" dirty="0">
                <a:sym typeface="Wingdings" panose="05000000000000000000" pitchFamily="2" charset="2"/>
              </a:rPr>
              <a:t>”]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print(names[-5 : -2])  [“Ramya”,”</a:t>
            </a:r>
            <a:r>
              <a:rPr lang="en-US" sz="2400" dirty="0" err="1">
                <a:sym typeface="Wingdings" panose="05000000000000000000" pitchFamily="2" charset="2"/>
              </a:rPr>
              <a:t>Jelin</a:t>
            </a:r>
            <a:r>
              <a:rPr lang="en-US" sz="2400" dirty="0">
                <a:sym typeface="Wingdings" panose="05000000000000000000" pitchFamily="2" charset="2"/>
              </a:rPr>
              <a:t>”,”Raja”]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print(names[1:7:2]) [“</a:t>
            </a:r>
            <a:r>
              <a:rPr lang="en-US" sz="2400" dirty="0" err="1">
                <a:sym typeface="Wingdings" panose="05000000000000000000" pitchFamily="2" charset="2"/>
              </a:rPr>
              <a:t>Rani”,”Ramya”,”Raja</a:t>
            </a:r>
            <a:r>
              <a:rPr lang="en-US" sz="2400" dirty="0">
                <a:sym typeface="Wingdings" panose="05000000000000000000" pitchFamily="2" charset="2"/>
              </a:rPr>
              <a:t>”]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print(names[-1: -7 : -2]) [“</a:t>
            </a:r>
            <a:r>
              <a:rPr lang="en-US" sz="2400" dirty="0" err="1">
                <a:sym typeface="Wingdings" panose="05000000000000000000" pitchFamily="2" charset="2"/>
              </a:rPr>
              <a:t>Deepa”,”Raja”,”Ramya</a:t>
            </a:r>
            <a:r>
              <a:rPr lang="en-US" sz="2400" dirty="0">
                <a:sym typeface="Wingdings" panose="05000000000000000000" pitchFamily="2" charset="2"/>
              </a:rPr>
              <a:t>”]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E6A50-6A9E-4617-027A-7C803D89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39148"/>
            <a:ext cx="7267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D4B7-6DA1-86F3-C95D-A04BE69F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dirty="0"/>
              <a:t>Thank You </a:t>
            </a:r>
            <a:r>
              <a:rPr lang="en-IN" sz="9600" dirty="0">
                <a:sym typeface="Wingdings" panose="05000000000000000000" pitchFamily="2" charset="2"/>
              </a:rPr>
              <a:t></a:t>
            </a:r>
            <a:endParaRPr lang="en-US" sz="9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5EC9-EDBE-1037-E053-3A2BDAC58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</TotalTime>
  <Words>189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List  Access Elements</vt:lpstr>
      <vt:lpstr>How to access elements from the list?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 Access Elements</dc:title>
  <dc:creator>dhineshwaran sugirthalingam</dc:creator>
  <cp:lastModifiedBy>dhineshwaran sugirthalingam</cp:lastModifiedBy>
  <cp:revision>6</cp:revision>
  <dcterms:created xsi:type="dcterms:W3CDTF">2022-12-20T14:39:37Z</dcterms:created>
  <dcterms:modified xsi:type="dcterms:W3CDTF">2022-12-20T15:03:10Z</dcterms:modified>
</cp:coreProperties>
</file>