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1" r:id="rId5"/>
    <p:sldId id="263" r:id="rId6"/>
    <p:sldId id="266" r:id="rId7"/>
    <p:sldId id="267" r:id="rId8"/>
    <p:sldId id="271"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12/9/2022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725E-0231-05FE-69ED-8BDEB781C48C}"/>
              </a:ext>
            </a:extLst>
          </p:cNvPr>
          <p:cNvSpPr>
            <a:spLocks noGrp="1"/>
          </p:cNvSpPr>
          <p:nvPr>
            <p:ph type="ctrTitle"/>
          </p:nvPr>
        </p:nvSpPr>
        <p:spPr/>
        <p:txBody>
          <a:bodyPr/>
          <a:lstStyle/>
          <a:p>
            <a:r>
              <a:rPr lang="en-IN"/>
              <a:t>PYTHON INTRODUCTION</a:t>
            </a:r>
            <a:endParaRPr lang="en-US" dirty="0"/>
          </a:p>
        </p:txBody>
      </p:sp>
      <p:sp>
        <p:nvSpPr>
          <p:cNvPr id="3" name="Subtitle 2">
            <a:extLst>
              <a:ext uri="{FF2B5EF4-FFF2-40B4-BE49-F238E27FC236}">
                <a16:creationId xmlns:a16="http://schemas.microsoft.com/office/drawing/2014/main" id="{630D61BD-CAAE-8608-C330-70C43807CFD4}"/>
              </a:ext>
            </a:extLst>
          </p:cNvPr>
          <p:cNvSpPr>
            <a:spLocks noGrp="1"/>
          </p:cNvSpPr>
          <p:nvPr>
            <p:ph type="subTitle" idx="1"/>
          </p:nvPr>
        </p:nvSpPr>
        <p:spPr/>
        <p:txBody>
          <a:bodyPr>
            <a:normAutofit fontScale="85000" lnSpcReduction="10000"/>
          </a:bodyPr>
          <a:lstStyle/>
          <a:p>
            <a:r>
              <a:rPr lang="en-IN" dirty="0"/>
              <a:t>IN TAMIL</a:t>
            </a:r>
          </a:p>
          <a:p>
            <a:r>
              <a:rPr lang="en-IN" dirty="0"/>
              <a:t>Lectured By </a:t>
            </a:r>
          </a:p>
          <a:p>
            <a:r>
              <a:rPr lang="en-IN" dirty="0"/>
              <a:t>Monisha.S</a:t>
            </a:r>
            <a:endParaRPr lang="en-US" dirty="0"/>
          </a:p>
        </p:txBody>
      </p:sp>
    </p:spTree>
    <p:extLst>
      <p:ext uri="{BB962C8B-B14F-4D97-AF65-F5344CB8AC3E}">
        <p14:creationId xmlns:p14="http://schemas.microsoft.com/office/powerpoint/2010/main" val="164462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C441-93B3-F35A-57E4-F50D2F9BBD0D}"/>
              </a:ext>
            </a:extLst>
          </p:cNvPr>
          <p:cNvSpPr>
            <a:spLocks noGrp="1"/>
          </p:cNvSpPr>
          <p:nvPr>
            <p:ph type="title"/>
          </p:nvPr>
        </p:nvSpPr>
        <p:spPr/>
        <p:txBody>
          <a:bodyPr/>
          <a:lstStyle/>
          <a:p>
            <a:r>
              <a:rPr lang="en-IN" dirty="0"/>
              <a:t>HISTORY</a:t>
            </a:r>
            <a:endParaRPr lang="en-US" dirty="0"/>
          </a:p>
        </p:txBody>
      </p:sp>
      <p:sp>
        <p:nvSpPr>
          <p:cNvPr id="3" name="Content Placeholder 2">
            <a:extLst>
              <a:ext uri="{FF2B5EF4-FFF2-40B4-BE49-F238E27FC236}">
                <a16:creationId xmlns:a16="http://schemas.microsoft.com/office/drawing/2014/main" id="{4899B243-8753-0BBE-1420-94B1F3CA4F3B}"/>
              </a:ext>
            </a:extLst>
          </p:cNvPr>
          <p:cNvSpPr>
            <a:spLocks noGrp="1"/>
          </p:cNvSpPr>
          <p:nvPr>
            <p:ph idx="1"/>
          </p:nvPr>
        </p:nvSpPr>
        <p:spPr/>
        <p:txBody>
          <a:bodyPr>
            <a:normAutofit/>
          </a:bodyPr>
          <a:lstStyle/>
          <a:p>
            <a:pPr marL="36900" indent="0">
              <a:buNone/>
            </a:pPr>
            <a:r>
              <a:rPr lang="en-IN" sz="2800" dirty="0"/>
              <a:t>Creator      : </a:t>
            </a:r>
            <a:r>
              <a:rPr lang="en-US" sz="2800" b="0" i="0" dirty="0">
                <a:solidFill>
                  <a:srgbClr val="BDC1C6"/>
                </a:solidFill>
                <a:effectLst/>
              </a:rPr>
              <a:t>Guido van Rossum(Dutch programmer)</a:t>
            </a:r>
          </a:p>
          <a:p>
            <a:pPr marL="36900" indent="0">
              <a:buNone/>
            </a:pPr>
            <a:r>
              <a:rPr lang="en-US" sz="2800" dirty="0">
                <a:solidFill>
                  <a:srgbClr val="BDC1C6"/>
                </a:solidFill>
                <a:effectLst/>
              </a:rPr>
              <a:t>Released    : 1991</a:t>
            </a:r>
          </a:p>
          <a:p>
            <a:pPr marL="36900" indent="0">
              <a:buNone/>
            </a:pPr>
            <a:r>
              <a:rPr lang="en-US" sz="2800" dirty="0">
                <a:solidFill>
                  <a:srgbClr val="BDC1C6"/>
                </a:solidFill>
                <a:effectLst/>
              </a:rPr>
              <a:t>Place         : Centrum Wickenden &amp; Informatica (CWI) </a:t>
            </a:r>
          </a:p>
          <a:p>
            <a:pPr marL="36900" indent="0">
              <a:buNone/>
            </a:pPr>
            <a:r>
              <a:rPr lang="en-US" sz="2400" dirty="0">
                <a:solidFill>
                  <a:srgbClr val="BDC1C6"/>
                </a:solidFill>
                <a:effectLst/>
              </a:rPr>
              <a:t> </a:t>
            </a:r>
            <a:r>
              <a:rPr lang="en-US" sz="2400" b="0" i="0" dirty="0">
                <a:solidFill>
                  <a:srgbClr val="FFFFFF"/>
                </a:solidFill>
                <a:effectLst/>
              </a:rPr>
              <a:t>                            </a:t>
            </a:r>
            <a:r>
              <a:rPr lang="en-US" sz="2400" b="0" i="0" spc="300" dirty="0">
                <a:solidFill>
                  <a:srgbClr val="FFFFFF"/>
                </a:solidFill>
                <a:effectLst/>
                <a:cs typeface="Arial" panose="020B0604020202020204" pitchFamily="34" charset="0"/>
              </a:rPr>
              <a:t>which is situated in the Netherlands.</a:t>
            </a:r>
          </a:p>
          <a:p>
            <a:pPr marL="36900" indent="0">
              <a:buNone/>
            </a:pPr>
            <a:r>
              <a:rPr lang="en-US" sz="2400" dirty="0">
                <a:cs typeface="Arial" panose="020B0604020202020204" pitchFamily="34" charset="0"/>
              </a:rPr>
              <a:t>Inspiration : ABC language</a:t>
            </a:r>
          </a:p>
          <a:p>
            <a:pPr marL="36900" indent="0">
              <a:buNone/>
            </a:pPr>
            <a:r>
              <a:rPr lang="en-US" sz="2400" dirty="0">
                <a:cs typeface="Arial" panose="020B0604020202020204" pitchFamily="34" charset="0"/>
              </a:rPr>
              <a:t>Naming Reason : TV show –”Monty Python’s Flying Circus”</a:t>
            </a:r>
          </a:p>
        </p:txBody>
      </p:sp>
    </p:spTree>
    <p:extLst>
      <p:ext uri="{BB962C8B-B14F-4D97-AF65-F5344CB8AC3E}">
        <p14:creationId xmlns:p14="http://schemas.microsoft.com/office/powerpoint/2010/main" val="399588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AC34-F549-E135-FB20-1E77F6E859A2}"/>
              </a:ext>
            </a:extLst>
          </p:cNvPr>
          <p:cNvSpPr>
            <a:spLocks noGrp="1"/>
          </p:cNvSpPr>
          <p:nvPr>
            <p:ph type="title"/>
          </p:nvPr>
        </p:nvSpPr>
        <p:spPr/>
        <p:txBody>
          <a:bodyPr/>
          <a:lstStyle/>
          <a:p>
            <a:r>
              <a:rPr lang="en-IN" dirty="0"/>
              <a:t>What is Python?</a:t>
            </a:r>
            <a:endParaRPr lang="en-US" dirty="0"/>
          </a:p>
        </p:txBody>
      </p:sp>
      <p:sp>
        <p:nvSpPr>
          <p:cNvPr id="3" name="Content Placeholder 2">
            <a:extLst>
              <a:ext uri="{FF2B5EF4-FFF2-40B4-BE49-F238E27FC236}">
                <a16:creationId xmlns:a16="http://schemas.microsoft.com/office/drawing/2014/main" id="{1E54107F-5DE3-5538-7B6F-8C233EF5CC92}"/>
              </a:ext>
            </a:extLst>
          </p:cNvPr>
          <p:cNvSpPr>
            <a:spLocks noGrp="1"/>
          </p:cNvSpPr>
          <p:nvPr>
            <p:ph idx="1"/>
          </p:nvPr>
        </p:nvSpPr>
        <p:spPr/>
        <p:txBody>
          <a:bodyPr>
            <a:normAutofit/>
          </a:bodyPr>
          <a:lstStyle/>
          <a:p>
            <a:pPr marL="36900" indent="0">
              <a:buNone/>
            </a:pPr>
            <a:r>
              <a:rPr lang="en-US" sz="2400" dirty="0"/>
              <a:t>                      </a:t>
            </a:r>
          </a:p>
          <a:p>
            <a:pPr marL="36900" indent="0">
              <a:buNone/>
            </a:pPr>
            <a:r>
              <a:rPr lang="en-US" sz="2400" dirty="0"/>
              <a:t>Python is a popular general-purpose programming language that can be used for a wide variety of applications. It includes high-level data structures, dynamic typing, dynamic binding, and many more features that make it as useful for complex application development as it is for scripting or "glue code" that connects components together.</a:t>
            </a:r>
            <a:endParaRPr lang="en-IN" sz="2400" dirty="0"/>
          </a:p>
          <a:p>
            <a:pPr marL="36900" indent="0">
              <a:buNone/>
            </a:pPr>
            <a:endParaRPr lang="en-IN" sz="2400" dirty="0"/>
          </a:p>
          <a:p>
            <a:endParaRPr lang="en-US" sz="2400" dirty="0"/>
          </a:p>
        </p:txBody>
      </p:sp>
    </p:spTree>
    <p:extLst>
      <p:ext uri="{BB962C8B-B14F-4D97-AF65-F5344CB8AC3E}">
        <p14:creationId xmlns:p14="http://schemas.microsoft.com/office/powerpoint/2010/main" val="187147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4B6C-C41A-92F5-890C-464437FDA395}"/>
              </a:ext>
            </a:extLst>
          </p:cNvPr>
          <p:cNvSpPr>
            <a:spLocks noGrp="1"/>
          </p:cNvSpPr>
          <p:nvPr>
            <p:ph type="title"/>
          </p:nvPr>
        </p:nvSpPr>
        <p:spPr/>
        <p:txBody>
          <a:bodyPr/>
          <a:lstStyle/>
          <a:p>
            <a:r>
              <a:rPr lang="en-IN" dirty="0"/>
              <a:t>Previous Version :3.11-6</a:t>
            </a:r>
            <a:r>
              <a:rPr lang="en-IN" baseline="30000" dirty="0"/>
              <a:t>th</a:t>
            </a:r>
            <a:r>
              <a:rPr lang="en-IN" dirty="0"/>
              <a:t> December 2022</a:t>
            </a:r>
            <a:endParaRPr lang="en-US" dirty="0"/>
          </a:p>
        </p:txBody>
      </p:sp>
      <p:sp>
        <p:nvSpPr>
          <p:cNvPr id="3" name="Text Placeholder 2">
            <a:extLst>
              <a:ext uri="{FF2B5EF4-FFF2-40B4-BE49-F238E27FC236}">
                <a16:creationId xmlns:a16="http://schemas.microsoft.com/office/drawing/2014/main" id="{29A492A3-69A0-956D-8132-9E6B4AA29E70}"/>
              </a:ext>
            </a:extLst>
          </p:cNvPr>
          <p:cNvSpPr>
            <a:spLocks noGrp="1"/>
          </p:cNvSpPr>
          <p:nvPr>
            <p:ph type="body" idx="1"/>
          </p:nvPr>
        </p:nvSpPr>
        <p:spPr/>
        <p:txBody>
          <a:bodyPr/>
          <a:lstStyle/>
          <a:p>
            <a:r>
              <a:rPr lang="en-IN" dirty="0"/>
              <a:t>Version 1.x</a:t>
            </a:r>
            <a:endParaRPr lang="en-US" dirty="0"/>
          </a:p>
        </p:txBody>
      </p:sp>
      <p:sp>
        <p:nvSpPr>
          <p:cNvPr id="4" name="Text Placeholder 3">
            <a:extLst>
              <a:ext uri="{FF2B5EF4-FFF2-40B4-BE49-F238E27FC236}">
                <a16:creationId xmlns:a16="http://schemas.microsoft.com/office/drawing/2014/main" id="{9A40283F-DD97-B365-CD67-6A90B90D8B8E}"/>
              </a:ext>
            </a:extLst>
          </p:cNvPr>
          <p:cNvSpPr>
            <a:spLocks noGrp="1"/>
          </p:cNvSpPr>
          <p:nvPr>
            <p:ph type="body" sz="half" idx="15"/>
          </p:nvPr>
        </p:nvSpPr>
        <p:spPr/>
        <p:txBody>
          <a:bodyPr>
            <a:normAutofit fontScale="85000" lnSpcReduction="20000"/>
          </a:bodyPr>
          <a:lstStyle/>
          <a:p>
            <a:r>
              <a:rPr lang="en-IN" sz="2800" dirty="0"/>
              <a:t>Version 1.0 -1994</a:t>
            </a:r>
          </a:p>
          <a:p>
            <a:r>
              <a:rPr lang="en-IN" sz="2800" dirty="0"/>
              <a:t>Version 1.1-1994</a:t>
            </a:r>
          </a:p>
          <a:p>
            <a:r>
              <a:rPr lang="en-IN" sz="2800" dirty="0"/>
              <a:t>Version 1.2-1995</a:t>
            </a:r>
          </a:p>
          <a:p>
            <a:r>
              <a:rPr lang="en-IN" sz="2800" dirty="0"/>
              <a:t>Version 1.3-1995</a:t>
            </a:r>
          </a:p>
          <a:p>
            <a:r>
              <a:rPr lang="en-IN" sz="2800" dirty="0"/>
              <a:t>Version 1.4-1996</a:t>
            </a:r>
          </a:p>
          <a:p>
            <a:r>
              <a:rPr lang="en-IN" sz="2800" dirty="0"/>
              <a:t>Version 1.5-1998</a:t>
            </a:r>
          </a:p>
          <a:p>
            <a:r>
              <a:rPr lang="en-IN" sz="2800" dirty="0"/>
              <a:t>Version 1.6-2000</a:t>
            </a:r>
          </a:p>
          <a:p>
            <a:endParaRPr lang="en-IN" dirty="0"/>
          </a:p>
          <a:p>
            <a:endParaRPr lang="en-IN" dirty="0"/>
          </a:p>
          <a:p>
            <a:endParaRPr lang="en-US" dirty="0"/>
          </a:p>
        </p:txBody>
      </p:sp>
      <p:sp>
        <p:nvSpPr>
          <p:cNvPr id="5" name="Text Placeholder 4">
            <a:extLst>
              <a:ext uri="{FF2B5EF4-FFF2-40B4-BE49-F238E27FC236}">
                <a16:creationId xmlns:a16="http://schemas.microsoft.com/office/drawing/2014/main" id="{6BAEABD1-0D97-9E27-09EA-5AB24CB6EAA5}"/>
              </a:ext>
            </a:extLst>
          </p:cNvPr>
          <p:cNvSpPr>
            <a:spLocks noGrp="1"/>
          </p:cNvSpPr>
          <p:nvPr>
            <p:ph type="body" sz="quarter" idx="3"/>
          </p:nvPr>
        </p:nvSpPr>
        <p:spPr/>
        <p:txBody>
          <a:bodyPr/>
          <a:lstStyle/>
          <a:p>
            <a:r>
              <a:rPr lang="en-IN" dirty="0"/>
              <a:t>Version 2.x</a:t>
            </a:r>
            <a:endParaRPr lang="en-US" dirty="0"/>
          </a:p>
        </p:txBody>
      </p:sp>
      <p:sp>
        <p:nvSpPr>
          <p:cNvPr id="6" name="Text Placeholder 5">
            <a:extLst>
              <a:ext uri="{FF2B5EF4-FFF2-40B4-BE49-F238E27FC236}">
                <a16:creationId xmlns:a16="http://schemas.microsoft.com/office/drawing/2014/main" id="{66523CF0-CD20-2868-B907-6AC69E13D545}"/>
              </a:ext>
            </a:extLst>
          </p:cNvPr>
          <p:cNvSpPr>
            <a:spLocks noGrp="1"/>
          </p:cNvSpPr>
          <p:nvPr>
            <p:ph type="body" sz="half" idx="16"/>
          </p:nvPr>
        </p:nvSpPr>
        <p:spPr/>
        <p:txBody>
          <a:bodyPr>
            <a:normAutofit fontScale="85000" lnSpcReduction="20000"/>
          </a:bodyPr>
          <a:lstStyle/>
          <a:p>
            <a:r>
              <a:rPr lang="en-IN" sz="2800" dirty="0"/>
              <a:t>Version 2.1-2001</a:t>
            </a:r>
          </a:p>
          <a:p>
            <a:r>
              <a:rPr lang="en-IN" sz="2800" dirty="0"/>
              <a:t>Version 2.2-2001</a:t>
            </a:r>
          </a:p>
          <a:p>
            <a:r>
              <a:rPr lang="en-IN" sz="2800" dirty="0"/>
              <a:t>Version 2.3-2003</a:t>
            </a:r>
          </a:p>
          <a:p>
            <a:r>
              <a:rPr lang="en-IN" sz="2800" dirty="0"/>
              <a:t>Version 2.4-2004</a:t>
            </a:r>
          </a:p>
          <a:p>
            <a:r>
              <a:rPr lang="en-IN" sz="2800" dirty="0"/>
              <a:t>Version 2.5-2006</a:t>
            </a:r>
          </a:p>
          <a:p>
            <a:r>
              <a:rPr lang="en-IN" sz="2800" dirty="0"/>
              <a:t>Version 2.6-2008</a:t>
            </a:r>
          </a:p>
          <a:p>
            <a:r>
              <a:rPr lang="en-IN" sz="2800" dirty="0"/>
              <a:t>Version 2.7-2010</a:t>
            </a:r>
          </a:p>
          <a:p>
            <a:endParaRPr lang="en-IN" sz="2800" dirty="0"/>
          </a:p>
          <a:p>
            <a:endParaRPr lang="en-US" dirty="0"/>
          </a:p>
        </p:txBody>
      </p:sp>
      <p:sp>
        <p:nvSpPr>
          <p:cNvPr id="7" name="Text Placeholder 6">
            <a:extLst>
              <a:ext uri="{FF2B5EF4-FFF2-40B4-BE49-F238E27FC236}">
                <a16:creationId xmlns:a16="http://schemas.microsoft.com/office/drawing/2014/main" id="{DBFF1533-C335-B934-21E7-90F7EC2B8EB3}"/>
              </a:ext>
            </a:extLst>
          </p:cNvPr>
          <p:cNvSpPr>
            <a:spLocks noGrp="1"/>
          </p:cNvSpPr>
          <p:nvPr>
            <p:ph type="body" sz="quarter" idx="13"/>
          </p:nvPr>
        </p:nvSpPr>
        <p:spPr/>
        <p:txBody>
          <a:bodyPr/>
          <a:lstStyle/>
          <a:p>
            <a:r>
              <a:rPr lang="en-IN" dirty="0"/>
              <a:t>Version 3.x</a:t>
            </a:r>
            <a:endParaRPr lang="en-US" dirty="0"/>
          </a:p>
        </p:txBody>
      </p:sp>
      <p:sp>
        <p:nvSpPr>
          <p:cNvPr id="8" name="Text Placeholder 7">
            <a:extLst>
              <a:ext uri="{FF2B5EF4-FFF2-40B4-BE49-F238E27FC236}">
                <a16:creationId xmlns:a16="http://schemas.microsoft.com/office/drawing/2014/main" id="{7CFC4AFB-C68D-481E-6CD5-B550AF86E9E7}"/>
              </a:ext>
            </a:extLst>
          </p:cNvPr>
          <p:cNvSpPr>
            <a:spLocks noGrp="1"/>
          </p:cNvSpPr>
          <p:nvPr>
            <p:ph type="body" sz="half" idx="17"/>
          </p:nvPr>
        </p:nvSpPr>
        <p:spPr/>
        <p:txBody>
          <a:bodyPr>
            <a:normAutofit fontScale="85000" lnSpcReduction="20000"/>
          </a:bodyPr>
          <a:lstStyle/>
          <a:p>
            <a:r>
              <a:rPr lang="en-IN" sz="2800" dirty="0"/>
              <a:t>Version 3.0-2009</a:t>
            </a:r>
          </a:p>
          <a:p>
            <a:r>
              <a:rPr lang="en-IN" sz="2800" dirty="0"/>
              <a:t>Version 3.1-2009</a:t>
            </a:r>
          </a:p>
          <a:p>
            <a:r>
              <a:rPr lang="en-IN" sz="2800" dirty="0"/>
              <a:t>Version 3.3-2012</a:t>
            </a:r>
          </a:p>
          <a:p>
            <a:r>
              <a:rPr lang="en-IN" sz="2800" dirty="0"/>
              <a:t>Version 3.4-2014</a:t>
            </a:r>
          </a:p>
          <a:p>
            <a:r>
              <a:rPr lang="en-IN" sz="2800" dirty="0"/>
              <a:t>Version 3.5-2015</a:t>
            </a:r>
          </a:p>
          <a:p>
            <a:r>
              <a:rPr lang="en-IN" sz="2800" dirty="0"/>
              <a:t>Version 3.6-2016</a:t>
            </a:r>
          </a:p>
          <a:p>
            <a:r>
              <a:rPr lang="en-IN" sz="2800" dirty="0"/>
              <a:t>Version 3.7-2018</a:t>
            </a:r>
          </a:p>
          <a:p>
            <a:endParaRPr lang="en-US" dirty="0"/>
          </a:p>
        </p:txBody>
      </p:sp>
    </p:spTree>
    <p:extLst>
      <p:ext uri="{BB962C8B-B14F-4D97-AF65-F5344CB8AC3E}">
        <p14:creationId xmlns:p14="http://schemas.microsoft.com/office/powerpoint/2010/main" val="227381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0F8C-3B9B-3074-3735-7C3D56D63FA0}"/>
              </a:ext>
            </a:extLst>
          </p:cNvPr>
          <p:cNvSpPr>
            <a:spLocks noGrp="1"/>
          </p:cNvSpPr>
          <p:nvPr>
            <p:ph type="title"/>
          </p:nvPr>
        </p:nvSpPr>
        <p:spPr/>
        <p:txBody>
          <a:bodyPr/>
          <a:lstStyle/>
          <a:p>
            <a:r>
              <a:rPr lang="en-IN" dirty="0"/>
              <a:t>Why Python?</a:t>
            </a:r>
            <a:endParaRPr lang="en-US" dirty="0"/>
          </a:p>
        </p:txBody>
      </p:sp>
      <p:sp>
        <p:nvSpPr>
          <p:cNvPr id="3" name="Content Placeholder 2">
            <a:extLst>
              <a:ext uri="{FF2B5EF4-FFF2-40B4-BE49-F238E27FC236}">
                <a16:creationId xmlns:a16="http://schemas.microsoft.com/office/drawing/2014/main" id="{B59CE198-DA44-342D-165F-446B52BBAD64}"/>
              </a:ext>
            </a:extLst>
          </p:cNvPr>
          <p:cNvSpPr>
            <a:spLocks noGrp="1"/>
          </p:cNvSpPr>
          <p:nvPr>
            <p:ph idx="1"/>
          </p:nvPr>
        </p:nvSpPr>
        <p:spPr/>
        <p:txBody>
          <a:bodyPr/>
          <a:lstStyle/>
          <a:p>
            <a:pPr marL="36900" indent="0">
              <a:buNone/>
            </a:pPr>
            <a:r>
              <a:rPr lang="en-US" dirty="0"/>
              <a:t>Python is Open Source which means its available free of cost.</a:t>
            </a:r>
          </a:p>
          <a:p>
            <a:pPr marL="36900" indent="0">
              <a:buNone/>
            </a:pPr>
            <a:r>
              <a:rPr lang="en-US" dirty="0"/>
              <a:t>Python is simple and so easy to learn</a:t>
            </a:r>
          </a:p>
          <a:p>
            <a:pPr marL="36900" indent="0">
              <a:buNone/>
            </a:pPr>
            <a:r>
              <a:rPr lang="en-US" dirty="0"/>
              <a:t>Python is versatile and can be used to create many different things.</a:t>
            </a:r>
          </a:p>
          <a:p>
            <a:pPr marL="36900" indent="0">
              <a:buNone/>
            </a:pPr>
            <a:r>
              <a:rPr lang="en-US" dirty="0"/>
              <a:t>Python has powerful development libraries include AI, ML etc.</a:t>
            </a:r>
          </a:p>
          <a:p>
            <a:pPr marL="36900" indent="0">
              <a:buNone/>
            </a:pPr>
            <a:r>
              <a:rPr lang="en-US" dirty="0"/>
              <a:t>Python is much in demand and ensures high salary</a:t>
            </a:r>
          </a:p>
          <a:p>
            <a:pPr marL="36900" indent="0">
              <a:buNone/>
            </a:pPr>
            <a:r>
              <a:rPr lang="en-US" dirty="0"/>
              <a:t>Python is a interpreted language</a:t>
            </a:r>
          </a:p>
          <a:p>
            <a:pPr marL="36900" indent="0">
              <a:buNone/>
            </a:pPr>
            <a:r>
              <a:rPr lang="en-US" dirty="0"/>
              <a:t>Python have a multi Paradigms</a:t>
            </a:r>
          </a:p>
          <a:p>
            <a:pPr marL="36900" indent="0">
              <a:buNone/>
            </a:pPr>
            <a:r>
              <a:rPr lang="en-US" dirty="0"/>
              <a:t>And also it is a beginner friendly language</a:t>
            </a:r>
          </a:p>
        </p:txBody>
      </p:sp>
    </p:spTree>
    <p:extLst>
      <p:ext uri="{BB962C8B-B14F-4D97-AF65-F5344CB8AC3E}">
        <p14:creationId xmlns:p14="http://schemas.microsoft.com/office/powerpoint/2010/main" val="125989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E1AE-79A6-A6B3-B24F-EE4A34A87275}"/>
              </a:ext>
            </a:extLst>
          </p:cNvPr>
          <p:cNvSpPr>
            <a:spLocks noGrp="1"/>
          </p:cNvSpPr>
          <p:nvPr>
            <p:ph type="title"/>
          </p:nvPr>
        </p:nvSpPr>
        <p:spPr/>
        <p:txBody>
          <a:bodyPr/>
          <a:lstStyle/>
          <a:p>
            <a:r>
              <a:rPr lang="en-IN" dirty="0"/>
              <a:t>Python Library</a:t>
            </a:r>
            <a:endParaRPr lang="en-US" dirty="0"/>
          </a:p>
        </p:txBody>
      </p:sp>
      <p:sp>
        <p:nvSpPr>
          <p:cNvPr id="3" name="Content Placeholder 2">
            <a:extLst>
              <a:ext uri="{FF2B5EF4-FFF2-40B4-BE49-F238E27FC236}">
                <a16:creationId xmlns:a16="http://schemas.microsoft.com/office/drawing/2014/main" id="{E17790C6-5A4D-2225-6185-091AB242C3E7}"/>
              </a:ext>
            </a:extLst>
          </p:cNvPr>
          <p:cNvSpPr>
            <a:spLocks noGrp="1"/>
          </p:cNvSpPr>
          <p:nvPr>
            <p:ph idx="1"/>
          </p:nvPr>
        </p:nvSpPr>
        <p:spPr/>
        <p:txBody>
          <a:bodyPr/>
          <a:lstStyle/>
          <a:p>
            <a:pPr marL="36900" indent="0">
              <a:buNone/>
            </a:pPr>
            <a:r>
              <a:rPr lang="en-US" sz="2400" dirty="0"/>
              <a:t>A library is a collection of utility methods, classes, and modules that your application code can use to perform specific tasks without writing the functionalities from scratch.</a:t>
            </a:r>
          </a:p>
          <a:p>
            <a:pPr marL="36900" indent="0">
              <a:buNone/>
            </a:pPr>
            <a:r>
              <a:rPr lang="en-US" dirty="0"/>
              <a:t>Pandas-This popular library is widely used in the field of data science</a:t>
            </a:r>
          </a:p>
          <a:p>
            <a:pPr marL="36900" indent="0">
              <a:buNone/>
            </a:pPr>
            <a:r>
              <a:rPr lang="en-US" dirty="0"/>
              <a:t>NumPy-NumPy is one of the most widely used open-source Python libraries, focusing on scientific computation. </a:t>
            </a:r>
          </a:p>
          <a:p>
            <a:pPr marL="36900" indent="0">
              <a:buNone/>
            </a:pPr>
            <a:r>
              <a:rPr lang="en-US" dirty="0"/>
              <a:t>Similarly</a:t>
            </a:r>
          </a:p>
          <a:p>
            <a:pPr marL="36900" indent="0">
              <a:buNone/>
            </a:pPr>
            <a:r>
              <a:rPr lang="en-US" dirty="0"/>
              <a:t>            </a:t>
            </a:r>
            <a:r>
              <a:rPr lang="en-US" dirty="0" err="1"/>
              <a:t>Keras</a:t>
            </a:r>
            <a:r>
              <a:rPr lang="en-US" dirty="0"/>
              <a:t> ,Tensor Flow PyTorch,Eli5 etc.,</a:t>
            </a:r>
          </a:p>
          <a:p>
            <a:endParaRPr lang="en-US" dirty="0"/>
          </a:p>
        </p:txBody>
      </p:sp>
    </p:spTree>
    <p:extLst>
      <p:ext uri="{BB962C8B-B14F-4D97-AF65-F5344CB8AC3E}">
        <p14:creationId xmlns:p14="http://schemas.microsoft.com/office/powerpoint/2010/main" val="169933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3C8C-5025-8285-D56B-5EB9C021B219}"/>
              </a:ext>
            </a:extLst>
          </p:cNvPr>
          <p:cNvSpPr>
            <a:spLocks noGrp="1"/>
          </p:cNvSpPr>
          <p:nvPr>
            <p:ph type="title"/>
          </p:nvPr>
        </p:nvSpPr>
        <p:spPr/>
        <p:txBody>
          <a:bodyPr/>
          <a:lstStyle/>
          <a:p>
            <a:r>
              <a:rPr lang="en-IN" dirty="0"/>
              <a:t>Python Frame Works</a:t>
            </a:r>
            <a:endParaRPr lang="en-US" dirty="0"/>
          </a:p>
        </p:txBody>
      </p:sp>
      <p:sp>
        <p:nvSpPr>
          <p:cNvPr id="7" name="Content Placeholder 6">
            <a:extLst>
              <a:ext uri="{FF2B5EF4-FFF2-40B4-BE49-F238E27FC236}">
                <a16:creationId xmlns:a16="http://schemas.microsoft.com/office/drawing/2014/main" id="{5F2BC17B-7EEB-2894-8F67-512F9D00CE98}"/>
              </a:ext>
            </a:extLst>
          </p:cNvPr>
          <p:cNvSpPr>
            <a:spLocks noGrp="1"/>
          </p:cNvSpPr>
          <p:nvPr>
            <p:ph idx="1"/>
          </p:nvPr>
        </p:nvSpPr>
        <p:spPr/>
        <p:txBody>
          <a:bodyPr>
            <a:noAutofit/>
          </a:bodyPr>
          <a:lstStyle/>
          <a:p>
            <a:pPr marL="36900" indent="0">
              <a:buNone/>
            </a:pPr>
            <a:r>
              <a:rPr lang="en-US" sz="2400" dirty="0"/>
              <a:t>The framework is a collection of modules or packages. Using python frameworks helps in reducing development time as it provides a prebuilt implementation of redundant tasks and one doesn’t need to worry about the common details like protocols, sockets, </a:t>
            </a:r>
            <a:r>
              <a:rPr lang="en-US" sz="2400" dirty="0" err="1"/>
              <a:t>etc</a:t>
            </a:r>
            <a:r>
              <a:rPr lang="en-US" sz="2400" dirty="0"/>
              <a:t> and they just need to focus on application logic. </a:t>
            </a:r>
          </a:p>
          <a:p>
            <a:pPr marL="36900" indent="0">
              <a:buNone/>
            </a:pPr>
            <a:r>
              <a:rPr lang="en-US" dirty="0"/>
              <a:t>Examples:</a:t>
            </a:r>
          </a:p>
          <a:p>
            <a:pPr marL="36900" indent="0">
              <a:buNone/>
            </a:pPr>
            <a:r>
              <a:rPr lang="en-US" dirty="0"/>
              <a:t>Bottle,Flask,Django,Web2Py,CherryPy,Dash,Falcon,CubicWeb,</a:t>
            </a:r>
          </a:p>
          <a:p>
            <a:pPr marL="36900" indent="0">
              <a:buNone/>
            </a:pPr>
            <a:r>
              <a:rPr lang="en-US" dirty="0"/>
              <a:t>Turbo </a:t>
            </a:r>
            <a:r>
              <a:rPr lang="en-US" dirty="0" err="1"/>
              <a:t>Grears,Hug</a:t>
            </a:r>
            <a:r>
              <a:rPr lang="en-US" dirty="0"/>
              <a:t> etc.,</a:t>
            </a:r>
          </a:p>
          <a:p>
            <a:pPr marL="36900" indent="0">
              <a:buNone/>
            </a:pPr>
            <a:endParaRPr lang="en-US" sz="2800" dirty="0"/>
          </a:p>
        </p:txBody>
      </p:sp>
    </p:spTree>
    <p:extLst>
      <p:ext uri="{BB962C8B-B14F-4D97-AF65-F5344CB8AC3E}">
        <p14:creationId xmlns:p14="http://schemas.microsoft.com/office/powerpoint/2010/main" val="295920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14707-D8B6-5E2B-19BD-11139E510D17}"/>
              </a:ext>
            </a:extLst>
          </p:cNvPr>
          <p:cNvSpPr>
            <a:spLocks noGrp="1"/>
          </p:cNvSpPr>
          <p:nvPr>
            <p:ph idx="1"/>
          </p:nvPr>
        </p:nvSpPr>
        <p:spPr>
          <a:xfrm>
            <a:off x="919119" y="397566"/>
            <a:ext cx="10353762" cy="6042991"/>
          </a:xfrm>
        </p:spPr>
        <p:txBody>
          <a:bodyPr>
            <a:normAutofit fontScale="77500" lnSpcReduction="20000"/>
          </a:bodyPr>
          <a:lstStyle/>
          <a:p>
            <a:pPr marL="36900" indent="0" algn="ctr">
              <a:buNone/>
            </a:pPr>
            <a:r>
              <a:rPr lang="en-US" sz="2800" b="1" dirty="0"/>
              <a:t>Careers With Python</a:t>
            </a:r>
          </a:p>
          <a:p>
            <a:pPr marL="36900" indent="0">
              <a:buNone/>
            </a:pPr>
            <a:r>
              <a:rPr lang="en-US" sz="2800" b="1" dirty="0"/>
              <a:t>If you know Python nicely, then you have a great career ahead. Here are just a few of the career options where Python is a key skill:</a:t>
            </a:r>
          </a:p>
          <a:p>
            <a:pPr>
              <a:buFont typeface="Wingdings" panose="05000000000000000000" pitchFamily="2" charset="2"/>
              <a:buChar char="Ø"/>
            </a:pPr>
            <a:r>
              <a:rPr lang="en-US" sz="2800" b="1" dirty="0"/>
              <a:t>Game developer</a:t>
            </a:r>
          </a:p>
          <a:p>
            <a:pPr>
              <a:buFont typeface="Wingdings" panose="05000000000000000000" pitchFamily="2" charset="2"/>
              <a:buChar char="Ø"/>
            </a:pPr>
            <a:r>
              <a:rPr lang="en-US" sz="2800" b="1" dirty="0"/>
              <a:t>Web designer</a:t>
            </a:r>
          </a:p>
          <a:p>
            <a:pPr>
              <a:buFont typeface="Wingdings" panose="05000000000000000000" pitchFamily="2" charset="2"/>
              <a:buChar char="Ø"/>
            </a:pPr>
            <a:r>
              <a:rPr lang="en-US" sz="2800" b="1" dirty="0"/>
              <a:t>Python developer</a:t>
            </a:r>
          </a:p>
          <a:p>
            <a:pPr>
              <a:buFont typeface="Wingdings" panose="05000000000000000000" pitchFamily="2" charset="2"/>
              <a:buChar char="Ø"/>
            </a:pPr>
            <a:r>
              <a:rPr lang="en-US" sz="2800" b="1" dirty="0"/>
              <a:t>Full-stack developer</a:t>
            </a:r>
          </a:p>
          <a:p>
            <a:pPr>
              <a:buFont typeface="Wingdings" panose="05000000000000000000" pitchFamily="2" charset="2"/>
              <a:buChar char="Ø"/>
            </a:pPr>
            <a:r>
              <a:rPr lang="en-US" sz="2800" b="1" dirty="0"/>
              <a:t>Machine learning engineer</a:t>
            </a:r>
          </a:p>
          <a:p>
            <a:pPr>
              <a:buFont typeface="Wingdings" panose="05000000000000000000" pitchFamily="2" charset="2"/>
              <a:buChar char="Ø"/>
            </a:pPr>
            <a:r>
              <a:rPr lang="en-US" sz="2800" b="1" dirty="0"/>
              <a:t>Data scientist</a:t>
            </a:r>
          </a:p>
          <a:p>
            <a:pPr>
              <a:buFont typeface="Wingdings" panose="05000000000000000000" pitchFamily="2" charset="2"/>
              <a:buChar char="Ø"/>
            </a:pPr>
            <a:r>
              <a:rPr lang="en-US" sz="2800" b="1" dirty="0"/>
              <a:t>Data analyst</a:t>
            </a:r>
          </a:p>
          <a:p>
            <a:pPr>
              <a:buFont typeface="Wingdings" panose="05000000000000000000" pitchFamily="2" charset="2"/>
              <a:buChar char="Ø"/>
            </a:pPr>
            <a:r>
              <a:rPr lang="en-US" sz="2800" b="1" dirty="0"/>
              <a:t>Data engineer</a:t>
            </a:r>
          </a:p>
          <a:p>
            <a:pPr>
              <a:buFont typeface="Wingdings" panose="05000000000000000000" pitchFamily="2" charset="2"/>
              <a:buChar char="Ø"/>
            </a:pPr>
            <a:r>
              <a:rPr lang="en-US" sz="2800" b="1" dirty="0"/>
              <a:t>DevOps engineer</a:t>
            </a:r>
          </a:p>
          <a:p>
            <a:pPr>
              <a:buFont typeface="Wingdings" panose="05000000000000000000" pitchFamily="2" charset="2"/>
              <a:buChar char="Ø"/>
            </a:pPr>
            <a:r>
              <a:rPr lang="en-US" sz="2800" b="1" dirty="0"/>
              <a:t>Software engineer</a:t>
            </a:r>
          </a:p>
          <a:p>
            <a:pPr>
              <a:buFont typeface="Wingdings" panose="05000000000000000000" pitchFamily="2" charset="2"/>
              <a:buChar char="Ø"/>
            </a:pPr>
            <a:r>
              <a:rPr lang="en-US" sz="2800" b="1" dirty="0"/>
              <a:t>Many more other roles</a:t>
            </a:r>
          </a:p>
          <a:p>
            <a:pPr marL="36900" indent="0">
              <a:buNone/>
            </a:pPr>
            <a:endParaRPr lang="en-US" sz="2800" b="1" dirty="0"/>
          </a:p>
        </p:txBody>
      </p:sp>
    </p:spTree>
    <p:extLst>
      <p:ext uri="{BB962C8B-B14F-4D97-AF65-F5344CB8AC3E}">
        <p14:creationId xmlns:p14="http://schemas.microsoft.com/office/powerpoint/2010/main" val="318860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49E6-6B01-E879-EABF-C49BE3CB3F87}"/>
              </a:ext>
            </a:extLst>
          </p:cNvPr>
          <p:cNvSpPr>
            <a:spLocks noGrp="1"/>
          </p:cNvSpPr>
          <p:nvPr>
            <p:ph type="ctrTitle"/>
          </p:nvPr>
        </p:nvSpPr>
        <p:spPr/>
        <p:txBody>
          <a:bodyPr/>
          <a:lstStyle/>
          <a:p>
            <a:r>
              <a:rPr lang="en-IN" dirty="0"/>
              <a:t>Thank You </a:t>
            </a:r>
            <a:r>
              <a:rPr lang="en-IN" dirty="0">
                <a:sym typeface="Wingdings" panose="05000000000000000000" pitchFamily="2" charset="2"/>
              </a:rPr>
              <a:t></a:t>
            </a:r>
            <a:endParaRPr lang="en-US" dirty="0"/>
          </a:p>
        </p:txBody>
      </p:sp>
      <p:sp>
        <p:nvSpPr>
          <p:cNvPr id="3" name="Subtitle 2">
            <a:extLst>
              <a:ext uri="{FF2B5EF4-FFF2-40B4-BE49-F238E27FC236}">
                <a16:creationId xmlns:a16="http://schemas.microsoft.com/office/drawing/2014/main" id="{CB43FE2C-5CEC-A952-6F58-ADBDAC9ED26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697421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207</TotalTime>
  <Words>466</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Calisto MT</vt:lpstr>
      <vt:lpstr>Wingdings</vt:lpstr>
      <vt:lpstr>Wingdings 2</vt:lpstr>
      <vt:lpstr>Slate</vt:lpstr>
      <vt:lpstr>PYTHON INTRODUCTION</vt:lpstr>
      <vt:lpstr>HISTORY</vt:lpstr>
      <vt:lpstr>What is Python?</vt:lpstr>
      <vt:lpstr>Previous Version :3.11-6th December 2022</vt:lpstr>
      <vt:lpstr>Why Python?</vt:lpstr>
      <vt:lpstr>Python Library</vt:lpstr>
      <vt:lpstr>Python Frame Works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INDRODUCTION</dc:title>
  <dc:creator>dhineshwaran sugirthalingam</dc:creator>
  <cp:lastModifiedBy>dhineshwaran sugirthalingam</cp:lastModifiedBy>
  <cp:revision>17</cp:revision>
  <dcterms:created xsi:type="dcterms:W3CDTF">2022-12-07T14:33:15Z</dcterms:created>
  <dcterms:modified xsi:type="dcterms:W3CDTF">2022-12-09T13:20:23Z</dcterms:modified>
</cp:coreProperties>
</file>