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D923-C368-BDF9-822C-5BF8E9CAF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723696"/>
            <a:ext cx="9440034" cy="1828801"/>
          </a:xfrm>
        </p:spPr>
        <p:txBody>
          <a:bodyPr>
            <a:noAutofit/>
          </a:bodyPr>
          <a:lstStyle/>
          <a:p>
            <a:r>
              <a:rPr lang="en-IN" sz="6600" dirty="0"/>
              <a:t>Passing the argument through function in Python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18836-86A2-DD76-20BD-3C00E90DC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830791"/>
            <a:ext cx="9440034" cy="1013417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In Tamil</a:t>
            </a:r>
          </a:p>
          <a:p>
            <a:r>
              <a:rPr lang="en-IN" dirty="0"/>
              <a:t>By</a:t>
            </a:r>
          </a:p>
          <a:p>
            <a:r>
              <a:rPr lang="en-IN" dirty="0"/>
              <a:t>Monisha.S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13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AF22-57B3-2E8D-A7A2-3C21FC88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0" i="0" dirty="0">
                <a:solidFill>
                  <a:srgbClr val="FFFF00"/>
                </a:solidFill>
                <a:effectLst/>
                <a:latin typeface="Segoe UI" panose="020B0502040204020203" pitchFamily="34" charset="0"/>
              </a:rPr>
              <a:t>Arbitrary Keyword Arguments, **</a:t>
            </a:r>
            <a:r>
              <a:rPr lang="en-US" sz="4400" b="0" i="0" dirty="0" err="1">
                <a:solidFill>
                  <a:srgbClr val="FFFF00"/>
                </a:solidFill>
                <a:effectLst/>
                <a:latin typeface="Segoe UI" panose="020B0502040204020203" pitchFamily="34" charset="0"/>
              </a:rPr>
              <a:t>kwargs</a:t>
            </a:r>
            <a:br>
              <a:rPr lang="en-US" sz="4400" b="0" i="0" dirty="0">
                <a:solidFill>
                  <a:srgbClr val="FFFF00"/>
                </a:solidFill>
                <a:effectLst/>
                <a:latin typeface="Segoe UI" panose="020B0502040204020203" pitchFamily="34" charset="0"/>
              </a:rPr>
            </a:b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88DA2-0612-19FC-766E-F8025C197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2014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/>
              <a:t>If you do not know how many keyword arguments that will be passed into your function, add two asterisk: ** before the parameter name in the function definition.</a:t>
            </a:r>
          </a:p>
          <a:p>
            <a:pPr marL="36900" indent="0">
              <a:buNone/>
            </a:pPr>
            <a:endParaRPr lang="en-US" sz="3200" dirty="0"/>
          </a:p>
          <a:p>
            <a:pPr marL="3690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dirty="0" err="1"/>
              <a:t>my_function</a:t>
            </a:r>
            <a:r>
              <a:rPr lang="en-US" sz="3200" dirty="0"/>
              <a:t>(**name):</a:t>
            </a:r>
          </a:p>
          <a:p>
            <a:pPr marL="36900" indent="0">
              <a:buNone/>
            </a:pPr>
            <a:r>
              <a:rPr lang="en-US" sz="3200" dirty="0"/>
              <a:t>  </a:t>
            </a:r>
            <a:r>
              <a:rPr lang="en-US" sz="3200" dirty="0">
                <a:solidFill>
                  <a:srgbClr val="FF0000"/>
                </a:solidFill>
              </a:rPr>
              <a:t>print</a:t>
            </a:r>
            <a:r>
              <a:rPr lang="en-US" sz="3200" dirty="0"/>
              <a:t>(“My last name is " +name["</a:t>
            </a:r>
            <a:r>
              <a:rPr lang="en-US" sz="3200" dirty="0" err="1"/>
              <a:t>lname</a:t>
            </a:r>
            <a:r>
              <a:rPr lang="en-US" sz="3200" dirty="0"/>
              <a:t>"])</a:t>
            </a:r>
          </a:p>
          <a:p>
            <a:pPr marL="36900" indent="0">
              <a:buNone/>
            </a:pPr>
            <a:endParaRPr lang="en-US" sz="3200" dirty="0"/>
          </a:p>
          <a:p>
            <a:pPr marL="36900" indent="0">
              <a:buNone/>
            </a:pPr>
            <a:r>
              <a:rPr lang="en-US" sz="3200" dirty="0" err="1"/>
              <a:t>my_function</a:t>
            </a:r>
            <a:r>
              <a:rPr lang="en-US" sz="3200" dirty="0"/>
              <a:t>(</a:t>
            </a:r>
            <a:r>
              <a:rPr lang="en-US" sz="3200" dirty="0" err="1"/>
              <a:t>fname</a:t>
            </a:r>
            <a:r>
              <a:rPr lang="en-US" sz="3200" dirty="0"/>
              <a:t> = “</a:t>
            </a:r>
            <a:r>
              <a:rPr lang="en-US" sz="3200" dirty="0" err="1"/>
              <a:t>Jelin</a:t>
            </a:r>
            <a:r>
              <a:rPr lang="en-US" sz="3200" dirty="0"/>
              <a:t>", </a:t>
            </a:r>
            <a:r>
              <a:rPr lang="en-US" sz="3200" dirty="0" err="1"/>
              <a:t>lname</a:t>
            </a:r>
            <a:r>
              <a:rPr lang="en-US" sz="3200" dirty="0"/>
              <a:t> = “</a:t>
            </a:r>
            <a:r>
              <a:rPr lang="en-US" sz="3200" dirty="0" err="1"/>
              <a:t>Praisy</a:t>
            </a:r>
            <a:r>
              <a:rPr lang="en-US" sz="32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66254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C438-8C82-1D5A-0410-F3B95581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Thank You</a:t>
            </a:r>
            <a:r>
              <a:rPr lang="en-IN" sz="7200" dirty="0">
                <a:sym typeface="Wingdings" panose="05000000000000000000" pitchFamily="2" charset="2"/>
              </a:rPr>
              <a:t></a:t>
            </a:r>
            <a:endParaRPr lang="en-US" sz="7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34592-FDAF-A394-6770-42E55E3FAD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8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99CC-3611-5071-CE22-13902F29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dirty="0">
                <a:solidFill>
                  <a:srgbClr val="FFFF00"/>
                </a:solidFill>
              </a:rPr>
              <a:t>Creating the function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2AD6C-E391-09F8-F952-BDAC57270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40629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IN" sz="3600" dirty="0">
                <a:solidFill>
                  <a:srgbClr val="FFC000"/>
                </a:solidFill>
              </a:rPr>
              <a:t>#function definition</a:t>
            </a:r>
          </a:p>
          <a:p>
            <a:pPr marL="3690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def </a:t>
            </a:r>
            <a:r>
              <a:rPr lang="en-US" sz="3600" dirty="0" err="1"/>
              <a:t>my_function</a:t>
            </a:r>
            <a:r>
              <a:rPr lang="en-US" sz="3600" dirty="0"/>
              <a:t>():</a:t>
            </a:r>
          </a:p>
          <a:p>
            <a:pPr marL="36900" indent="0">
              <a:buNone/>
            </a:pPr>
            <a:r>
              <a:rPr lang="en-US" sz="3600" dirty="0"/>
              <a:t>  </a:t>
            </a:r>
            <a:r>
              <a:rPr lang="en-US" sz="3600" dirty="0">
                <a:solidFill>
                  <a:srgbClr val="FF0000"/>
                </a:solidFill>
              </a:rPr>
              <a:t>print</a:t>
            </a:r>
            <a:r>
              <a:rPr lang="en-US" sz="3600" dirty="0"/>
              <a:t>("Hello Guys") </a:t>
            </a:r>
            <a:r>
              <a:rPr lang="en-US" sz="3600" dirty="0">
                <a:solidFill>
                  <a:srgbClr val="FFC000"/>
                </a:solidFill>
              </a:rPr>
              <a:t>#body of the function</a:t>
            </a:r>
          </a:p>
          <a:p>
            <a:pPr marL="36900" indent="0">
              <a:buNone/>
            </a:pPr>
            <a:r>
              <a:rPr lang="en-US" sz="3600" dirty="0">
                <a:solidFill>
                  <a:srgbClr val="FFC000"/>
                </a:solidFill>
              </a:rPr>
              <a:t>#function call</a:t>
            </a:r>
          </a:p>
          <a:p>
            <a:pPr marL="36900" indent="0">
              <a:buNone/>
            </a:pPr>
            <a:r>
              <a:rPr lang="en-US" sz="3600" dirty="0" err="1"/>
              <a:t>my_function</a:t>
            </a:r>
            <a:r>
              <a:rPr lang="en-US" sz="3600" dirty="0"/>
              <a:t>()</a:t>
            </a:r>
          </a:p>
          <a:p>
            <a:pPr marL="36900" indent="0">
              <a:buNone/>
            </a:pPr>
            <a:r>
              <a:rPr lang="en-US" sz="3600" dirty="0">
                <a:solidFill>
                  <a:srgbClr val="FFFF00"/>
                </a:solidFill>
              </a:rPr>
              <a:t>Output</a:t>
            </a:r>
            <a:r>
              <a:rPr lang="en-US" sz="3600" dirty="0"/>
              <a:t>:</a:t>
            </a:r>
          </a:p>
          <a:p>
            <a:pPr marL="36900" indent="0">
              <a:buNone/>
            </a:pPr>
            <a:r>
              <a:rPr lang="en-US" sz="3600" dirty="0"/>
              <a:t>Hello Guys</a:t>
            </a:r>
          </a:p>
        </p:txBody>
      </p:sp>
    </p:spTree>
    <p:extLst>
      <p:ext uri="{BB962C8B-B14F-4D97-AF65-F5344CB8AC3E}">
        <p14:creationId xmlns:p14="http://schemas.microsoft.com/office/powerpoint/2010/main" val="297887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74BB-D668-D85E-8837-48307729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dirty="0">
                <a:solidFill>
                  <a:srgbClr val="FFFF00"/>
                </a:solidFill>
              </a:rPr>
              <a:t>Passing the Arguments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9F9BD-0666-C2D4-30D9-637F6966C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2859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>
                <a:solidFill>
                  <a:srgbClr val="FFC000"/>
                </a:solidFill>
              </a:rPr>
              <a:t>#passing the single argument</a:t>
            </a:r>
          </a:p>
          <a:p>
            <a:pPr marL="3690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dirty="0" err="1"/>
              <a:t>my_function</a:t>
            </a:r>
            <a:r>
              <a:rPr lang="en-US" sz="3200" dirty="0"/>
              <a:t>(</a:t>
            </a:r>
            <a:r>
              <a:rPr lang="en-US" sz="3200" dirty="0" err="1"/>
              <a:t>fname</a:t>
            </a:r>
            <a:r>
              <a:rPr lang="en-US" sz="3200" dirty="0"/>
              <a:t>):</a:t>
            </a:r>
          </a:p>
          <a:p>
            <a:pPr marL="36900" indent="0">
              <a:buNone/>
            </a:pPr>
            <a:r>
              <a:rPr lang="en-US" sz="3200" dirty="0"/>
              <a:t>  </a:t>
            </a:r>
            <a:r>
              <a:rPr lang="en-US" sz="3200" dirty="0">
                <a:solidFill>
                  <a:srgbClr val="FF0000"/>
                </a:solidFill>
              </a:rPr>
              <a:t>print</a:t>
            </a:r>
            <a:r>
              <a:rPr lang="en-US" sz="3200" dirty="0"/>
              <a:t>(</a:t>
            </a:r>
            <a:r>
              <a:rPr lang="en-US" sz="3200" dirty="0" err="1"/>
              <a:t>fname</a:t>
            </a:r>
            <a:r>
              <a:rPr lang="en-US" sz="3200" dirty="0"/>
              <a:t>)</a:t>
            </a:r>
          </a:p>
          <a:p>
            <a:pPr marL="36900" indent="0">
              <a:buNone/>
            </a:pPr>
            <a:endParaRPr lang="en-US" sz="3200" dirty="0"/>
          </a:p>
          <a:p>
            <a:pPr marL="36900" indent="0">
              <a:buNone/>
            </a:pPr>
            <a:r>
              <a:rPr lang="en-US" sz="3200" dirty="0" err="1"/>
              <a:t>my_function</a:t>
            </a:r>
            <a:r>
              <a:rPr lang="en-US" sz="3200" dirty="0"/>
              <a:t>(“</a:t>
            </a:r>
            <a:r>
              <a:rPr lang="en-US" sz="3200" dirty="0" err="1"/>
              <a:t>Monisha</a:t>
            </a:r>
            <a:r>
              <a:rPr lang="en-US" sz="3200" dirty="0"/>
              <a:t>")  </a:t>
            </a:r>
            <a:r>
              <a:rPr lang="en-US" sz="3200" dirty="0">
                <a:solidFill>
                  <a:srgbClr val="00B050"/>
                </a:solidFill>
              </a:rPr>
              <a:t>#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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Monisha</a:t>
            </a:r>
            <a:r>
              <a:rPr lang="en-US" sz="3200" dirty="0">
                <a:solidFill>
                  <a:srgbClr val="00B050"/>
                </a:solidFill>
              </a:rPr>
              <a:t>  </a:t>
            </a:r>
          </a:p>
          <a:p>
            <a:pPr marL="36900" indent="0">
              <a:buNone/>
            </a:pPr>
            <a:r>
              <a:rPr lang="en-US" sz="3200" dirty="0" err="1"/>
              <a:t>my_function</a:t>
            </a:r>
            <a:r>
              <a:rPr lang="en-US" sz="3200" dirty="0"/>
              <a:t>(“Ramya")  </a:t>
            </a:r>
            <a:r>
              <a:rPr lang="en-US" sz="3200" dirty="0">
                <a:solidFill>
                  <a:srgbClr val="00B050"/>
                </a:solidFill>
              </a:rPr>
              <a:t>#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Ramya</a:t>
            </a:r>
            <a:endParaRPr lang="en-US" sz="3200" dirty="0">
              <a:solidFill>
                <a:srgbClr val="00B050"/>
              </a:solidFill>
            </a:endParaRPr>
          </a:p>
          <a:p>
            <a:pPr marL="36900" indent="0">
              <a:buNone/>
            </a:pPr>
            <a:r>
              <a:rPr lang="en-US" sz="3200" dirty="0" err="1"/>
              <a:t>my_function</a:t>
            </a:r>
            <a:r>
              <a:rPr lang="en-US" sz="3200" dirty="0"/>
              <a:t>(“</a:t>
            </a:r>
            <a:r>
              <a:rPr lang="en-US" sz="3200" dirty="0" err="1"/>
              <a:t>Jelin</a:t>
            </a:r>
            <a:r>
              <a:rPr lang="en-US" sz="3200" dirty="0"/>
              <a:t> </a:t>
            </a:r>
            <a:r>
              <a:rPr lang="en-US" sz="3200" dirty="0" err="1"/>
              <a:t>Praisy</a:t>
            </a:r>
            <a:r>
              <a:rPr lang="en-US" sz="3200" dirty="0"/>
              <a:t>")  </a:t>
            </a:r>
            <a:r>
              <a:rPr lang="en-US" sz="3200" dirty="0">
                <a:solidFill>
                  <a:srgbClr val="00B050"/>
                </a:solidFill>
              </a:rPr>
              <a:t>#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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Jelin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Praisy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54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4A3-8CE4-F239-67E2-22123389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dirty="0">
                <a:solidFill>
                  <a:srgbClr val="FFFF00"/>
                </a:solidFill>
              </a:rPr>
              <a:t>Default Parameter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A8976-9ADC-3701-5200-738010441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478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dirty="0" err="1"/>
              <a:t>my_function</a:t>
            </a:r>
            <a:r>
              <a:rPr lang="en-US" sz="3200" dirty="0"/>
              <a:t>(fruits= “Banana"):</a:t>
            </a:r>
          </a:p>
          <a:p>
            <a:pPr marL="36900" indent="0">
              <a:buNone/>
            </a:pPr>
            <a:r>
              <a:rPr lang="en-US" sz="3200" dirty="0"/>
              <a:t>  </a:t>
            </a:r>
            <a:r>
              <a:rPr lang="en-US" sz="3200" dirty="0">
                <a:solidFill>
                  <a:srgbClr val="FF0000"/>
                </a:solidFill>
              </a:rPr>
              <a:t>print</a:t>
            </a:r>
            <a:r>
              <a:rPr lang="en-US" sz="3200" dirty="0"/>
              <a:t>("I like" + fruits)</a:t>
            </a:r>
          </a:p>
          <a:p>
            <a:pPr marL="36900" indent="0">
              <a:buNone/>
            </a:pPr>
            <a:endParaRPr lang="en-US" sz="3200" dirty="0"/>
          </a:p>
          <a:p>
            <a:pPr marL="36900" indent="0">
              <a:buNone/>
            </a:pPr>
            <a:r>
              <a:rPr lang="en-US" sz="3200" dirty="0" err="1"/>
              <a:t>my_function</a:t>
            </a:r>
            <a:r>
              <a:rPr lang="en-US" sz="3200" dirty="0"/>
              <a:t>("Strawberry")   </a:t>
            </a:r>
            <a:r>
              <a:rPr lang="en-US" sz="3200" dirty="0">
                <a:solidFill>
                  <a:srgbClr val="00B050"/>
                </a:solidFill>
              </a:rPr>
              <a:t>#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I like Strawberry</a:t>
            </a:r>
            <a:endParaRPr lang="en-US" sz="3200" dirty="0">
              <a:solidFill>
                <a:srgbClr val="00B050"/>
              </a:solidFill>
            </a:endParaRPr>
          </a:p>
          <a:p>
            <a:pPr marL="36900" indent="0">
              <a:buNone/>
            </a:pPr>
            <a:r>
              <a:rPr lang="en-US" sz="3200" dirty="0" err="1"/>
              <a:t>my_function</a:t>
            </a:r>
            <a:r>
              <a:rPr lang="en-US" sz="3200" dirty="0"/>
              <a:t>(“Mango")   </a:t>
            </a:r>
            <a:r>
              <a:rPr lang="en-US" sz="3200" dirty="0">
                <a:solidFill>
                  <a:srgbClr val="00B050"/>
                </a:solidFill>
              </a:rPr>
              <a:t>#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 I like Mango</a:t>
            </a:r>
            <a:endParaRPr lang="en-US" sz="3200" dirty="0">
              <a:solidFill>
                <a:srgbClr val="00B050"/>
              </a:solidFill>
            </a:endParaRPr>
          </a:p>
          <a:p>
            <a:pPr marL="36900" indent="0">
              <a:buNone/>
            </a:pPr>
            <a:r>
              <a:rPr lang="en-US" sz="3200" dirty="0" err="1"/>
              <a:t>my_function</a:t>
            </a:r>
            <a:r>
              <a:rPr lang="en-US" sz="3200" dirty="0"/>
              <a:t>()    </a:t>
            </a:r>
            <a:r>
              <a:rPr lang="en-US" sz="3200" dirty="0">
                <a:solidFill>
                  <a:srgbClr val="00B050"/>
                </a:solidFill>
              </a:rPr>
              <a:t>#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 I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likeBananna</a:t>
            </a:r>
            <a:endParaRPr lang="en-US" sz="3200" dirty="0">
              <a:solidFill>
                <a:srgbClr val="00B050"/>
              </a:solidFill>
            </a:endParaRPr>
          </a:p>
          <a:p>
            <a:pPr marL="36900" indent="0">
              <a:buNone/>
            </a:pPr>
            <a:r>
              <a:rPr lang="en-US" sz="3200" dirty="0" err="1"/>
              <a:t>my_function</a:t>
            </a:r>
            <a:r>
              <a:rPr lang="en-US" sz="3200" dirty="0"/>
              <a:t>(“Apple")  </a:t>
            </a:r>
            <a:r>
              <a:rPr lang="en-US" sz="3200" dirty="0">
                <a:solidFill>
                  <a:srgbClr val="00B050"/>
                </a:solidFill>
              </a:rPr>
              <a:t>#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I like Apple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30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ED15-A3EE-901C-0955-C60F0168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</a:rPr>
              <a:t>Passing a Tuple as an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3F6E-F8EB-CE36-EEAE-774952C80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80386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dirty="0" err="1"/>
              <a:t>my_function</a:t>
            </a:r>
            <a:r>
              <a:rPr lang="en-US" sz="3200" dirty="0"/>
              <a:t>(food):                                </a:t>
            </a:r>
            <a:r>
              <a:rPr lang="en-US" sz="3200" dirty="0">
                <a:solidFill>
                  <a:srgbClr val="00B050"/>
                </a:solidFill>
              </a:rPr>
              <a:t>Output:</a:t>
            </a:r>
          </a:p>
          <a:p>
            <a:pPr marL="36900" indent="0">
              <a:buNone/>
            </a:pPr>
            <a:r>
              <a:rPr lang="en-US" sz="3200" dirty="0"/>
              <a:t>  for x in food:                                                apple</a:t>
            </a:r>
          </a:p>
          <a:p>
            <a:pPr marL="36900" indent="0">
              <a:buNone/>
            </a:pPr>
            <a:r>
              <a:rPr lang="en-US" sz="3200" dirty="0"/>
              <a:t>    </a:t>
            </a:r>
            <a:r>
              <a:rPr lang="en-US" sz="3200" dirty="0">
                <a:solidFill>
                  <a:srgbClr val="FF0000"/>
                </a:solidFill>
              </a:rPr>
              <a:t>print</a:t>
            </a:r>
            <a:r>
              <a:rPr lang="en-US" sz="3200" dirty="0"/>
              <a:t>(x)                                                       banana</a:t>
            </a:r>
          </a:p>
          <a:p>
            <a:pPr marL="36900" indent="0">
              <a:buNone/>
            </a:pPr>
            <a:r>
              <a:rPr lang="en-US" sz="3200" dirty="0"/>
              <a:t>                                                                       cherry</a:t>
            </a:r>
          </a:p>
          <a:p>
            <a:pPr marL="36900" indent="0">
              <a:buNone/>
            </a:pPr>
            <a:r>
              <a:rPr lang="en-US" sz="3200" dirty="0"/>
              <a:t>fruits = ["apple", "banana", "cherry"]</a:t>
            </a:r>
          </a:p>
          <a:p>
            <a:pPr marL="36900" indent="0">
              <a:buNone/>
            </a:pPr>
            <a:endParaRPr lang="en-US" sz="3200" dirty="0"/>
          </a:p>
          <a:p>
            <a:pPr marL="36900" indent="0">
              <a:buNone/>
            </a:pPr>
            <a:r>
              <a:rPr lang="en-US" sz="3200" dirty="0" err="1"/>
              <a:t>my_function</a:t>
            </a:r>
            <a:r>
              <a:rPr lang="en-US" sz="3200" dirty="0"/>
              <a:t>(fruits)</a:t>
            </a:r>
          </a:p>
        </p:txBody>
      </p:sp>
    </p:spTree>
    <p:extLst>
      <p:ext uri="{BB962C8B-B14F-4D97-AF65-F5344CB8AC3E}">
        <p14:creationId xmlns:p14="http://schemas.microsoft.com/office/powerpoint/2010/main" val="138283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E8C9-8CD4-AE6F-EB92-C1BFBA83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dirty="0">
                <a:solidFill>
                  <a:srgbClr val="FFFF00"/>
                </a:solidFill>
              </a:rPr>
              <a:t>Return Values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0F224-E951-FC7A-87DE-8FE727FD2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46647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def</a:t>
            </a:r>
            <a:r>
              <a:rPr lang="en-US" sz="3600" dirty="0"/>
              <a:t> </a:t>
            </a:r>
            <a:r>
              <a:rPr lang="en-US" sz="3600" dirty="0" err="1"/>
              <a:t>my_function</a:t>
            </a:r>
            <a:r>
              <a:rPr lang="en-US" sz="3600" dirty="0"/>
              <a:t>(num):</a:t>
            </a:r>
          </a:p>
          <a:p>
            <a:pPr marL="36900" indent="0">
              <a:buNone/>
            </a:pPr>
            <a:r>
              <a:rPr lang="en-US" sz="3600" dirty="0"/>
              <a:t>  </a:t>
            </a:r>
            <a:r>
              <a:rPr lang="en-US" sz="3600" dirty="0">
                <a:solidFill>
                  <a:srgbClr val="FF0000"/>
                </a:solidFill>
              </a:rPr>
              <a:t>return</a:t>
            </a:r>
            <a:r>
              <a:rPr lang="en-US" sz="3600" dirty="0"/>
              <a:t> 10 +num</a:t>
            </a:r>
          </a:p>
          <a:p>
            <a:pPr marL="36900" indent="0">
              <a:buNone/>
            </a:pPr>
            <a:r>
              <a:rPr lang="en-US" sz="3600" dirty="0">
                <a:solidFill>
                  <a:srgbClr val="FFC000"/>
                </a:solidFill>
              </a:rPr>
              <a:t>#you can store these returned value in </a:t>
            </a:r>
            <a:r>
              <a:rPr lang="en-US" sz="3600" dirty="0" err="1">
                <a:solidFill>
                  <a:srgbClr val="FFC000"/>
                </a:solidFill>
              </a:rPr>
              <a:t>anyother</a:t>
            </a:r>
            <a:r>
              <a:rPr lang="en-US" sz="3600" dirty="0">
                <a:solidFill>
                  <a:srgbClr val="FFC000"/>
                </a:solidFill>
              </a:rPr>
              <a:t> variable</a:t>
            </a:r>
          </a:p>
          <a:p>
            <a:pPr marL="3690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print</a:t>
            </a:r>
            <a:r>
              <a:rPr lang="en-US" sz="3600" dirty="0"/>
              <a:t>(</a:t>
            </a:r>
            <a:r>
              <a:rPr lang="en-US" sz="3600" dirty="0" err="1"/>
              <a:t>my_function</a:t>
            </a:r>
            <a:r>
              <a:rPr lang="en-US" sz="3600" dirty="0"/>
              <a:t>(100))  </a:t>
            </a:r>
            <a:r>
              <a:rPr lang="en-US" sz="3600" dirty="0">
                <a:solidFill>
                  <a:srgbClr val="00B050"/>
                </a:solidFill>
              </a:rPr>
              <a:t>#110</a:t>
            </a:r>
          </a:p>
          <a:p>
            <a:pPr marL="3690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print</a:t>
            </a:r>
            <a:r>
              <a:rPr lang="en-US" sz="3600" dirty="0"/>
              <a:t>(</a:t>
            </a:r>
            <a:r>
              <a:rPr lang="en-US" sz="3600" dirty="0" err="1"/>
              <a:t>my_function</a:t>
            </a:r>
            <a:r>
              <a:rPr lang="en-US" sz="3600" dirty="0"/>
              <a:t>(200)) </a:t>
            </a:r>
            <a:r>
              <a:rPr lang="en-US" sz="3600" dirty="0">
                <a:solidFill>
                  <a:srgbClr val="00B050"/>
                </a:solidFill>
              </a:rPr>
              <a:t>#210</a:t>
            </a:r>
          </a:p>
          <a:p>
            <a:pPr marL="3690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print</a:t>
            </a:r>
            <a:r>
              <a:rPr lang="en-US" sz="3600" dirty="0"/>
              <a:t>(</a:t>
            </a:r>
            <a:r>
              <a:rPr lang="en-US" sz="3600" dirty="0" err="1"/>
              <a:t>my_function</a:t>
            </a:r>
            <a:r>
              <a:rPr lang="en-US" sz="3600" dirty="0"/>
              <a:t>(300)) </a:t>
            </a:r>
            <a:r>
              <a:rPr lang="en-US" sz="3600" dirty="0">
                <a:solidFill>
                  <a:srgbClr val="00B050"/>
                </a:solidFill>
              </a:rPr>
              <a:t>#310</a:t>
            </a:r>
          </a:p>
        </p:txBody>
      </p:sp>
    </p:spTree>
    <p:extLst>
      <p:ext uri="{BB962C8B-B14F-4D97-AF65-F5344CB8AC3E}">
        <p14:creationId xmlns:p14="http://schemas.microsoft.com/office/powerpoint/2010/main" val="236193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68B08-8F79-694F-EC37-1FD16037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00"/>
                </a:solidFill>
              </a:rPr>
              <a:t>The pass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C388F-2D88-3ED0-9A28-5A39A49A4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/>
              <a:t>function definitions cannot be empty, but if you for some reason have a function definition with no content, put in the pass statement to avoid getting an error.</a:t>
            </a:r>
          </a:p>
          <a:p>
            <a:pPr marL="36900" indent="0">
              <a:buNone/>
            </a:pPr>
            <a:endParaRPr lang="en-US" sz="3200" dirty="0"/>
          </a:p>
          <a:p>
            <a:pPr marL="3690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dirty="0" err="1"/>
              <a:t>myfunction</a:t>
            </a:r>
            <a:r>
              <a:rPr lang="en-US" sz="3200" dirty="0"/>
              <a:t>():</a:t>
            </a:r>
          </a:p>
          <a:p>
            <a:pPr marL="36900" indent="0">
              <a:buNone/>
            </a:pPr>
            <a:r>
              <a:rPr lang="en-US" sz="3200" dirty="0"/>
              <a:t>  </a:t>
            </a:r>
            <a:r>
              <a:rPr lang="en-US" sz="3200" dirty="0">
                <a:solidFill>
                  <a:srgbClr val="FF0000"/>
                </a:solidFill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118666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FE87-3499-6344-EE42-81FC343E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1122849"/>
          </a:xfrm>
        </p:spPr>
        <p:txBody>
          <a:bodyPr>
            <a:noAutofit/>
          </a:bodyPr>
          <a:lstStyle/>
          <a:p>
            <a:pPr algn="l"/>
            <a:r>
              <a:rPr lang="en-US" b="0" i="0" dirty="0">
                <a:solidFill>
                  <a:srgbClr val="FFFF00"/>
                </a:solidFill>
                <a:effectLst/>
                <a:latin typeface="Segoe UI" panose="020B0502040204020203" pitchFamily="34" charset="0"/>
              </a:rPr>
              <a:t>Arbitrary Arguments </a:t>
            </a:r>
            <a:r>
              <a:rPr lang="en-US" b="0" i="0" dirty="0">
                <a:solidFill>
                  <a:srgbClr val="FFFF00"/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 </a:t>
            </a:r>
            <a:r>
              <a:rPr lang="en-US" b="0" i="0" dirty="0">
                <a:solidFill>
                  <a:srgbClr val="FFFF00"/>
                </a:solidFill>
                <a:effectLst/>
                <a:latin typeface="Segoe UI" panose="020B0502040204020203" pitchFamily="34" charset="0"/>
              </a:rPr>
              <a:t>*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egoe UI" panose="020B0502040204020203" pitchFamily="34" charset="0"/>
              </a:rPr>
              <a:t>args</a:t>
            </a:r>
            <a:br>
              <a:rPr lang="en-US" b="0" i="0" dirty="0">
                <a:solidFill>
                  <a:srgbClr val="FFFF00"/>
                </a:solidFill>
                <a:effectLst/>
                <a:latin typeface="Segoe UI" panose="020B0502040204020203" pitchFamily="34" charset="0"/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9FE6B-C68E-CEB0-1F46-65C9CF0E1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416560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3200" dirty="0"/>
              <a:t>If you do not know how many arguments that will be passed into your function, add a * before the parameter name in the function definition.</a:t>
            </a:r>
          </a:p>
          <a:p>
            <a:pPr marL="36900" indent="0">
              <a:buNone/>
            </a:pPr>
            <a:endParaRPr lang="en-US" sz="3200" dirty="0"/>
          </a:p>
          <a:p>
            <a:pPr marL="3690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dirty="0" err="1"/>
              <a:t>my_function</a:t>
            </a:r>
            <a:r>
              <a:rPr lang="en-US" sz="3200" dirty="0"/>
              <a:t>(*students):</a:t>
            </a:r>
          </a:p>
          <a:p>
            <a:pPr marL="36900" indent="0">
              <a:buNone/>
            </a:pPr>
            <a:r>
              <a:rPr lang="en-US" sz="3200" dirty="0"/>
              <a:t>  </a:t>
            </a:r>
            <a:r>
              <a:rPr lang="en-US" sz="3200" dirty="0">
                <a:solidFill>
                  <a:srgbClr val="FF0000"/>
                </a:solidFill>
              </a:rPr>
              <a:t>print</a:t>
            </a:r>
            <a:r>
              <a:rPr lang="en-US" sz="3200" dirty="0"/>
              <a:t>(“Class first is  " + students[2])</a:t>
            </a:r>
          </a:p>
          <a:p>
            <a:pPr marL="36900" indent="0">
              <a:buNone/>
            </a:pPr>
            <a:r>
              <a:rPr lang="en-US" sz="3200" dirty="0" err="1"/>
              <a:t>my_function</a:t>
            </a:r>
            <a:r>
              <a:rPr lang="en-US" sz="3200" dirty="0"/>
              <a:t>(“</a:t>
            </a:r>
            <a:r>
              <a:rPr lang="en-US" sz="3200" dirty="0" err="1"/>
              <a:t>Ramu</a:t>
            </a:r>
            <a:r>
              <a:rPr lang="en-US" sz="3200" dirty="0"/>
              <a:t>", “Somu", “Raja")</a:t>
            </a:r>
          </a:p>
        </p:txBody>
      </p:sp>
    </p:spTree>
    <p:extLst>
      <p:ext uri="{BB962C8B-B14F-4D97-AF65-F5344CB8AC3E}">
        <p14:creationId xmlns:p14="http://schemas.microsoft.com/office/powerpoint/2010/main" val="46966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77CB-36B8-1D80-D634-758359BB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400" b="0" i="0" dirty="0">
                <a:solidFill>
                  <a:srgbClr val="FFFF00"/>
                </a:solidFill>
                <a:effectLst/>
                <a:latin typeface="Segoe UI" panose="020B0502040204020203" pitchFamily="34" charset="0"/>
              </a:rPr>
              <a:t>Keyword Arguments</a:t>
            </a:r>
            <a:br>
              <a:rPr lang="en-US" sz="4400" b="0" i="0" dirty="0">
                <a:solidFill>
                  <a:srgbClr val="FFFF00"/>
                </a:solidFill>
                <a:effectLst/>
                <a:latin typeface="Segoe UI" panose="020B0502040204020203" pitchFamily="34" charset="0"/>
              </a:rPr>
            </a:b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A5FC0-F5F5-E672-4577-B5810B34F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3200" dirty="0"/>
              <a:t>You can also send arguments with the key = value syntax.</a:t>
            </a:r>
          </a:p>
          <a:p>
            <a:pPr marL="36900" indent="0">
              <a:buNone/>
            </a:pPr>
            <a:r>
              <a:rPr lang="en-US" sz="3200" dirty="0"/>
              <a:t>This way the order of the arguments does not matter.</a:t>
            </a:r>
          </a:p>
          <a:p>
            <a:pPr marL="36900" indent="0">
              <a:buNone/>
            </a:pPr>
            <a:endParaRPr lang="en-US" sz="3200" dirty="0"/>
          </a:p>
          <a:p>
            <a:pPr marL="3690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dirty="0" err="1"/>
              <a:t>my_function</a:t>
            </a:r>
            <a:r>
              <a:rPr lang="en-US" sz="3200" dirty="0"/>
              <a:t>(child2, child1):</a:t>
            </a:r>
          </a:p>
          <a:p>
            <a:pPr marL="36900" indent="0">
              <a:buNone/>
            </a:pPr>
            <a:r>
              <a:rPr lang="en-US" sz="3200" dirty="0"/>
              <a:t>  </a:t>
            </a:r>
            <a:r>
              <a:rPr lang="en-US" sz="3200" dirty="0">
                <a:solidFill>
                  <a:srgbClr val="FF0000"/>
                </a:solidFill>
              </a:rPr>
              <a:t>print</a:t>
            </a:r>
            <a:r>
              <a:rPr lang="en-US" sz="3200" dirty="0"/>
              <a:t>("The youngest child is " + child3)</a:t>
            </a:r>
          </a:p>
          <a:p>
            <a:pPr marL="36900" indent="0">
              <a:buNone/>
            </a:pPr>
            <a:r>
              <a:rPr lang="en-US" sz="3200" dirty="0" err="1"/>
              <a:t>my_function</a:t>
            </a:r>
            <a:r>
              <a:rPr lang="en-US" sz="3200" dirty="0"/>
              <a:t>(child1 = “Rani", child2 = “Banu”)</a:t>
            </a:r>
          </a:p>
        </p:txBody>
      </p:sp>
    </p:spTree>
    <p:extLst>
      <p:ext uri="{BB962C8B-B14F-4D97-AF65-F5344CB8AC3E}">
        <p14:creationId xmlns:p14="http://schemas.microsoft.com/office/powerpoint/2010/main" val="1244241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49</TotalTime>
  <Words>497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Calisto MT</vt:lpstr>
      <vt:lpstr>Segoe UI</vt:lpstr>
      <vt:lpstr>Wingdings 2</vt:lpstr>
      <vt:lpstr>Slate</vt:lpstr>
      <vt:lpstr>Passing the argument through function in Python</vt:lpstr>
      <vt:lpstr>Creating the function</vt:lpstr>
      <vt:lpstr>Passing the Arguments</vt:lpstr>
      <vt:lpstr>Default Parameter</vt:lpstr>
      <vt:lpstr>Passing a Tuple as an Argument</vt:lpstr>
      <vt:lpstr>Return Values</vt:lpstr>
      <vt:lpstr>The pass Statement</vt:lpstr>
      <vt:lpstr>Arbitrary Arguments  *args </vt:lpstr>
      <vt:lpstr>Keyword Arguments </vt:lpstr>
      <vt:lpstr>Arbitrary Keyword Arguments, **kwargs </vt:lpstr>
      <vt:lpstr>Thank You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about Function  in Python</dc:title>
  <dc:creator>dhineshwaran sugirthalingam</dc:creator>
  <cp:lastModifiedBy>dhineshwaran sugirthalingam</cp:lastModifiedBy>
  <cp:revision>16</cp:revision>
  <dcterms:created xsi:type="dcterms:W3CDTF">2023-01-04T19:06:32Z</dcterms:created>
  <dcterms:modified xsi:type="dcterms:W3CDTF">2023-01-06T14:50:07Z</dcterms:modified>
</cp:coreProperties>
</file>