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2/19/2023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2/19/2023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127E-B9B8-CB27-F838-65AAF66FD473}"/>
              </a:ext>
            </a:extLst>
          </p:cNvPr>
          <p:cNvSpPr>
            <a:spLocks noGrp="1"/>
          </p:cNvSpPr>
          <p:nvPr>
            <p:ph type="ctrTitle"/>
          </p:nvPr>
        </p:nvSpPr>
        <p:spPr>
          <a:xfrm>
            <a:off x="914400" y="1769540"/>
            <a:ext cx="10535477" cy="1828801"/>
          </a:xfrm>
        </p:spPr>
        <p:txBody>
          <a:bodyPr>
            <a:noAutofit/>
          </a:bodyPr>
          <a:lstStyle/>
          <a:p>
            <a:r>
              <a:rPr lang="en-IN" sz="6000" spc="600" dirty="0">
                <a:latin typeface="Arial Black" panose="020B0A04020102020204" pitchFamily="34" charset="0"/>
              </a:rPr>
              <a:t>Python– Inheritance</a:t>
            </a:r>
            <a:br>
              <a:rPr lang="en-IN" sz="6000" dirty="0"/>
            </a:br>
            <a:r>
              <a:rPr lang="en-IN" sz="4400" dirty="0">
                <a:latin typeface="Bahnschrift SemiBold" panose="020B0502040204020203" pitchFamily="34" charset="0"/>
              </a:rPr>
              <a:t>Type : Multiple</a:t>
            </a:r>
            <a:br>
              <a:rPr lang="en-IN" sz="4400" dirty="0">
                <a:latin typeface="Bahnschrift SemiBold" panose="020B0502040204020203" pitchFamily="34" charset="0"/>
              </a:rPr>
            </a:br>
            <a:r>
              <a:rPr lang="en-IN" sz="4400" dirty="0">
                <a:latin typeface="Bahnschrift SemiBold" panose="020B0502040204020203" pitchFamily="34" charset="0"/>
              </a:rPr>
              <a:t>PART - 3</a:t>
            </a:r>
            <a:endParaRPr lang="en-US" sz="4400" dirty="0">
              <a:latin typeface="Bahnschrift SemiBold" panose="020B0502040204020203" pitchFamily="34" charset="0"/>
            </a:endParaRPr>
          </a:p>
        </p:txBody>
      </p:sp>
      <p:sp>
        <p:nvSpPr>
          <p:cNvPr id="3" name="Subtitle 2">
            <a:extLst>
              <a:ext uri="{FF2B5EF4-FFF2-40B4-BE49-F238E27FC236}">
                <a16:creationId xmlns:a16="http://schemas.microsoft.com/office/drawing/2014/main" id="{64A059E0-967A-390A-5C3D-F81582F130C7}"/>
              </a:ext>
            </a:extLst>
          </p:cNvPr>
          <p:cNvSpPr>
            <a:spLocks noGrp="1"/>
          </p:cNvSpPr>
          <p:nvPr>
            <p:ph type="subTitle" idx="1"/>
          </p:nvPr>
        </p:nvSpPr>
        <p:spPr>
          <a:xfrm>
            <a:off x="1370693" y="3598339"/>
            <a:ext cx="9440034" cy="1304965"/>
          </a:xfrm>
        </p:spPr>
        <p:txBody>
          <a:bodyPr>
            <a:noAutofit/>
          </a:bodyPr>
          <a:lstStyle/>
          <a:p>
            <a:r>
              <a:rPr lang="en-IN" b="1" dirty="0"/>
              <a:t>In Tamil</a:t>
            </a:r>
          </a:p>
          <a:p>
            <a:r>
              <a:rPr lang="en-IN" b="1" dirty="0"/>
              <a:t>By</a:t>
            </a:r>
          </a:p>
          <a:p>
            <a:r>
              <a:rPr lang="en-IN" b="1" dirty="0" err="1"/>
              <a:t>Monisha</a:t>
            </a:r>
            <a:r>
              <a:rPr lang="en-IN" b="1" dirty="0"/>
              <a:t> S</a:t>
            </a:r>
            <a:endParaRPr lang="en-US" b="1" dirty="0"/>
          </a:p>
        </p:txBody>
      </p:sp>
    </p:spTree>
    <p:extLst>
      <p:ext uri="{BB962C8B-B14F-4D97-AF65-F5344CB8AC3E}">
        <p14:creationId xmlns:p14="http://schemas.microsoft.com/office/powerpoint/2010/main" val="391565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0538-4441-6390-BD44-DCC5485401D0}"/>
              </a:ext>
            </a:extLst>
          </p:cNvPr>
          <p:cNvSpPr>
            <a:spLocks noGrp="1"/>
          </p:cNvSpPr>
          <p:nvPr>
            <p:ph type="title"/>
          </p:nvPr>
        </p:nvSpPr>
        <p:spPr>
          <a:xfrm>
            <a:off x="919119" y="99391"/>
            <a:ext cx="10353762" cy="970450"/>
          </a:xfrm>
        </p:spPr>
        <p:txBody>
          <a:bodyPr>
            <a:noAutofit/>
          </a:bodyPr>
          <a:lstStyle/>
          <a:p>
            <a:r>
              <a:rPr lang="en-IN" sz="6000" dirty="0">
                <a:latin typeface="Arial Black" panose="020B0A04020102020204" pitchFamily="34" charset="0"/>
              </a:rPr>
              <a:t>Multiple Inheritance</a:t>
            </a:r>
            <a:endParaRPr lang="en-US" sz="6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D4DBC14-FF52-8389-7EBA-B072C2ED7E0E}"/>
              </a:ext>
            </a:extLst>
          </p:cNvPr>
          <p:cNvSpPr>
            <a:spLocks noGrp="1"/>
          </p:cNvSpPr>
          <p:nvPr>
            <p:ph idx="1"/>
          </p:nvPr>
        </p:nvSpPr>
        <p:spPr>
          <a:xfrm>
            <a:off x="919119" y="1069841"/>
            <a:ext cx="10353762" cy="5596002"/>
          </a:xfrm>
        </p:spPr>
        <p:txBody>
          <a:bodyPr>
            <a:noAutofit/>
          </a:bodyPr>
          <a:lstStyle/>
          <a:p>
            <a:pPr marL="36900" indent="0">
              <a:buNone/>
            </a:pPr>
            <a:r>
              <a:rPr lang="en-US" sz="2800" spc="-150" dirty="0"/>
              <a:t>                       When a class can be derived from more than one base class this type of inheritance is called multiple inheritances. In multiple inheritances, all the features of the base classes are inherited into the derived class. </a:t>
            </a:r>
          </a:p>
          <a:p>
            <a:pPr marL="36900" indent="0">
              <a:buNone/>
            </a:pPr>
            <a:r>
              <a:rPr lang="en-US" sz="2800" spc="-150" dirty="0"/>
              <a:t>Syntax:</a:t>
            </a:r>
          </a:p>
          <a:p>
            <a:pPr marL="36900" indent="0" algn="just">
              <a:buNone/>
            </a:pPr>
            <a:r>
              <a:rPr lang="en-US" sz="2800" b="1" i="0" spc="-150" dirty="0">
                <a:solidFill>
                  <a:srgbClr val="006699"/>
                </a:solidFill>
                <a:effectLst/>
                <a:latin typeface="inter-regular"/>
              </a:rPr>
              <a:t>class</a:t>
            </a:r>
            <a:r>
              <a:rPr lang="en-US" sz="2800" b="0" i="0" spc="-150" dirty="0">
                <a:solidFill>
                  <a:srgbClr val="000000"/>
                </a:solidFill>
                <a:effectLst/>
                <a:latin typeface="inter-regular"/>
              </a:rPr>
              <a:t> Base1:  </a:t>
            </a:r>
          </a:p>
          <a:p>
            <a:pPr marL="36900" indent="0" algn="just">
              <a:buNone/>
            </a:pPr>
            <a:r>
              <a:rPr lang="en-US" sz="2800" b="0" i="0" spc="-150" dirty="0">
                <a:solidFill>
                  <a:srgbClr val="000000"/>
                </a:solidFill>
                <a:effectLst/>
                <a:latin typeface="inter-regular"/>
              </a:rPr>
              <a:t>    &lt;</a:t>
            </a:r>
            <a:r>
              <a:rPr lang="en-US" sz="2800" b="1" i="0" spc="-150" dirty="0">
                <a:solidFill>
                  <a:srgbClr val="006699"/>
                </a:solidFill>
                <a:effectLst/>
                <a:latin typeface="inter-regular"/>
              </a:rPr>
              <a:t>class</a:t>
            </a:r>
            <a:r>
              <a:rPr lang="en-US" sz="2800" b="0" i="0" spc="-150" dirty="0">
                <a:solidFill>
                  <a:srgbClr val="000000"/>
                </a:solidFill>
                <a:effectLst/>
                <a:latin typeface="inter-regular"/>
              </a:rPr>
              <a:t>-suite&gt; </a:t>
            </a:r>
          </a:p>
          <a:p>
            <a:pPr marL="36900" indent="0" algn="just">
              <a:buNone/>
            </a:pPr>
            <a:r>
              <a:rPr lang="en-US" sz="2800" b="1" i="0" spc="-150" dirty="0">
                <a:solidFill>
                  <a:srgbClr val="006699"/>
                </a:solidFill>
                <a:effectLst/>
                <a:latin typeface="inter-regular"/>
              </a:rPr>
              <a:t>class</a:t>
            </a:r>
            <a:r>
              <a:rPr lang="en-US" sz="2800" b="0" i="0" spc="-150" dirty="0">
                <a:solidFill>
                  <a:srgbClr val="000000"/>
                </a:solidFill>
                <a:effectLst/>
                <a:latin typeface="inter-regular"/>
              </a:rPr>
              <a:t> Base2:  </a:t>
            </a:r>
          </a:p>
          <a:p>
            <a:pPr marL="36900" indent="0" algn="just">
              <a:buNone/>
            </a:pPr>
            <a:r>
              <a:rPr lang="en-US" sz="2800" b="0" i="0" spc="-150" dirty="0">
                <a:solidFill>
                  <a:srgbClr val="000000"/>
                </a:solidFill>
                <a:effectLst/>
                <a:latin typeface="inter-regular"/>
              </a:rPr>
              <a:t>    &lt;</a:t>
            </a:r>
            <a:r>
              <a:rPr lang="en-US" sz="2800" b="1" i="0" spc="-150" dirty="0">
                <a:solidFill>
                  <a:srgbClr val="006699"/>
                </a:solidFill>
                <a:effectLst/>
                <a:latin typeface="inter-regular"/>
              </a:rPr>
              <a:t>class</a:t>
            </a:r>
            <a:r>
              <a:rPr lang="en-US" sz="2800" b="0" i="0" spc="-150" dirty="0">
                <a:solidFill>
                  <a:srgbClr val="000000"/>
                </a:solidFill>
                <a:effectLst/>
                <a:latin typeface="inter-regular"/>
              </a:rPr>
              <a:t>-suite&gt; </a:t>
            </a:r>
          </a:p>
          <a:p>
            <a:pPr marL="36900" indent="0">
              <a:buNone/>
            </a:pPr>
            <a:r>
              <a:rPr lang="en-US" sz="2800" b="1" spc="-150" dirty="0">
                <a:solidFill>
                  <a:srgbClr val="00B0F0"/>
                </a:solidFill>
              </a:rPr>
              <a:t>class </a:t>
            </a:r>
            <a:r>
              <a:rPr lang="en-US" sz="2800" spc="-150" dirty="0"/>
              <a:t> </a:t>
            </a:r>
            <a:r>
              <a:rPr lang="en-US" sz="2800" spc="-150" dirty="0" err="1">
                <a:solidFill>
                  <a:schemeClr val="bg1"/>
                </a:solidFill>
              </a:rPr>
              <a:t>derivedclass</a:t>
            </a:r>
            <a:r>
              <a:rPr lang="en-US" sz="2800" spc="-150" dirty="0">
                <a:solidFill>
                  <a:schemeClr val="bg1"/>
                </a:solidFill>
              </a:rPr>
              <a:t>(Base1,Base2)</a:t>
            </a:r>
          </a:p>
          <a:p>
            <a:pPr marL="36900" indent="0">
              <a:buNone/>
            </a:pPr>
            <a:r>
              <a:rPr lang="en-US" sz="2800" spc="-150" dirty="0">
                <a:solidFill>
                  <a:schemeClr val="bg1"/>
                </a:solidFill>
              </a:rPr>
              <a:t>     &lt;</a:t>
            </a:r>
            <a:r>
              <a:rPr lang="en-US" sz="2800" b="1" spc="-150" dirty="0">
                <a:solidFill>
                  <a:srgbClr val="00B0F0"/>
                </a:solidFill>
              </a:rPr>
              <a:t>class</a:t>
            </a:r>
            <a:r>
              <a:rPr lang="en-US" sz="2800" spc="-150" dirty="0">
                <a:solidFill>
                  <a:schemeClr val="bg1"/>
                </a:solidFill>
              </a:rPr>
              <a:t> – suite&gt;</a:t>
            </a:r>
          </a:p>
        </p:txBody>
      </p:sp>
      <p:pic>
        <p:nvPicPr>
          <p:cNvPr id="5" name="Picture 4">
            <a:extLst>
              <a:ext uri="{FF2B5EF4-FFF2-40B4-BE49-F238E27FC236}">
                <a16:creationId xmlns:a16="http://schemas.microsoft.com/office/drawing/2014/main" id="{BB59DA9E-6CC6-92A4-D9DF-54B72DDE1243}"/>
              </a:ext>
            </a:extLst>
          </p:cNvPr>
          <p:cNvPicPr>
            <a:picLocks noChangeAspect="1"/>
          </p:cNvPicPr>
          <p:nvPr/>
        </p:nvPicPr>
        <p:blipFill>
          <a:blip r:embed="rId2"/>
          <a:stretch>
            <a:fillRect/>
          </a:stretch>
        </p:blipFill>
        <p:spPr>
          <a:xfrm>
            <a:off x="4721915" y="2653404"/>
            <a:ext cx="7200900" cy="2428875"/>
          </a:xfrm>
          <a:prstGeom prst="rect">
            <a:avLst/>
          </a:prstGeom>
        </p:spPr>
      </p:pic>
    </p:spTree>
    <p:extLst>
      <p:ext uri="{BB962C8B-B14F-4D97-AF65-F5344CB8AC3E}">
        <p14:creationId xmlns:p14="http://schemas.microsoft.com/office/powerpoint/2010/main" val="4146361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29</TotalTime>
  <Words>87</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 Black</vt:lpstr>
      <vt:lpstr>Bahnschrift SemiBold</vt:lpstr>
      <vt:lpstr>Calisto MT</vt:lpstr>
      <vt:lpstr>inter-regular</vt:lpstr>
      <vt:lpstr>Wingdings 2</vt:lpstr>
      <vt:lpstr>Slate</vt:lpstr>
      <vt:lpstr>Python– Inheritance Type : Multiple PART - 3</vt:lpstr>
      <vt:lpstr>Multiple Inheritance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Inheritance Type : Multiple PART - 3</dc:title>
  <dc:creator>dhineshwaran sugirthalingam</dc:creator>
  <cp:lastModifiedBy>dhineshwaran sugirthalingam</cp:lastModifiedBy>
  <cp:revision>3</cp:revision>
  <dcterms:created xsi:type="dcterms:W3CDTF">2023-02-15T05:09:01Z</dcterms:created>
  <dcterms:modified xsi:type="dcterms:W3CDTF">2023-02-18T21:06:46Z</dcterms:modified>
</cp:coreProperties>
</file>