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9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0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5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86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7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9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6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8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06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8104-66E0-1AEB-8D41-E2CFF6CA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6" y="1447800"/>
            <a:ext cx="11820938" cy="1981200"/>
          </a:xfrm>
        </p:spPr>
        <p:txBody>
          <a:bodyPr/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Precedence and Associativity of 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6A7B7-4C17-A5D4-1CD1-B71D12326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346" y="3657600"/>
            <a:ext cx="8825658" cy="934278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dirty="0"/>
              <a:t>In TAMIL</a:t>
            </a:r>
          </a:p>
          <a:p>
            <a:pPr algn="ctr"/>
            <a:r>
              <a:rPr lang="en-IN" dirty="0"/>
              <a:t>LECTURED BY</a:t>
            </a:r>
          </a:p>
          <a:p>
            <a:pPr algn="ctr"/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7AF6-F49C-03CF-B1DF-0670588A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/>
              <a:t>What is Operator Precedence and Associativity?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D559-723D-F2E3-84F9-8BE8C29C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is used in an expression with more than one operator with different precedence to determine which operation to perform first.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Y=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*a**b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Associativity: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Associativity aids in determining the sequence of operations when two operators share the same priority.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Y=a*b//c</a:t>
            </a:r>
          </a:p>
        </p:txBody>
      </p:sp>
    </p:spTree>
    <p:extLst>
      <p:ext uri="{BB962C8B-B14F-4D97-AF65-F5344CB8AC3E}">
        <p14:creationId xmlns:p14="http://schemas.microsoft.com/office/powerpoint/2010/main" val="39550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334D-6BA2-6D24-6EE0-4408DF27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556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933DD2-D26E-64E6-87E4-4EEAE6AD5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887993"/>
              </p:ext>
            </p:extLst>
          </p:nvPr>
        </p:nvGraphicFramePr>
        <p:xfrm>
          <a:off x="646111" y="452718"/>
          <a:ext cx="10512220" cy="6236447"/>
        </p:xfrm>
        <a:graphic>
          <a:graphicData uri="http://schemas.openxmlformats.org/drawingml/2006/table">
            <a:tbl>
              <a:tblPr/>
              <a:tblGrid>
                <a:gridCol w="1748462">
                  <a:extLst>
                    <a:ext uri="{9D8B030D-6E8A-4147-A177-3AD203B41FA5}">
                      <a16:colId xmlns:a16="http://schemas.microsoft.com/office/drawing/2014/main" val="777798835"/>
                    </a:ext>
                  </a:extLst>
                </a:gridCol>
                <a:gridCol w="5331444">
                  <a:extLst>
                    <a:ext uri="{9D8B030D-6E8A-4147-A177-3AD203B41FA5}">
                      <a16:colId xmlns:a16="http://schemas.microsoft.com/office/drawing/2014/main" val="3566382075"/>
                    </a:ext>
                  </a:extLst>
                </a:gridCol>
                <a:gridCol w="3432314">
                  <a:extLst>
                    <a:ext uri="{9D8B030D-6E8A-4147-A177-3AD203B41FA5}">
                      <a16:colId xmlns:a16="http://schemas.microsoft.com/office/drawing/2014/main" val="3318020732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Order</a:t>
                      </a: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Operator &amp; Description</a:t>
                      </a: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Associativity</a:t>
                      </a:r>
                      <a:endParaRPr lang="en-US" sz="28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63669"/>
                  </a:ext>
                </a:extLst>
              </a:tr>
              <a:tr h="804049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Parentheses</a:t>
                      </a: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86109"/>
                  </a:ext>
                </a:extLst>
              </a:tr>
              <a:tr h="804049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Exponentiation (raise to the power)</a:t>
                      </a: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to Left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11119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 + -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Complement, unary plus and minus</a:t>
                      </a: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6766"/>
                  </a:ext>
                </a:extLst>
              </a:tr>
              <a:tr h="804049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/ % //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Multiply, divide, modulo and floor division</a:t>
                      </a: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63644"/>
                  </a:ext>
                </a:extLst>
              </a:tr>
              <a:tr h="593096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-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 and subtraction</a:t>
                      </a: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86258"/>
                  </a:ext>
                </a:extLst>
              </a:tr>
              <a:tr h="593096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 &lt;&lt;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and left bitwise shift</a:t>
                      </a: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014166"/>
                  </a:ext>
                </a:extLst>
              </a:tr>
              <a:tr h="593096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'AND'</a:t>
                      </a: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246" marR="53246" marT="53246" marB="532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76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1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CCE5-5170-97FC-1CF9-FCC8ED8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2" y="406999"/>
            <a:ext cx="6404046" cy="4571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DE2442-18A8-2F21-845A-08D08C352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348753"/>
              </p:ext>
            </p:extLst>
          </p:nvPr>
        </p:nvGraphicFramePr>
        <p:xfrm>
          <a:off x="646112" y="818355"/>
          <a:ext cx="9743591" cy="5632648"/>
        </p:xfrm>
        <a:graphic>
          <a:graphicData uri="http://schemas.openxmlformats.org/drawingml/2006/table">
            <a:tbl>
              <a:tblPr/>
              <a:tblGrid>
                <a:gridCol w="899235">
                  <a:extLst>
                    <a:ext uri="{9D8B030D-6E8A-4147-A177-3AD203B41FA5}">
                      <a16:colId xmlns:a16="http://schemas.microsoft.com/office/drawing/2014/main" val="1264013763"/>
                    </a:ext>
                  </a:extLst>
                </a:gridCol>
                <a:gridCol w="5120496">
                  <a:extLst>
                    <a:ext uri="{9D8B030D-6E8A-4147-A177-3AD203B41FA5}">
                      <a16:colId xmlns:a16="http://schemas.microsoft.com/office/drawing/2014/main" val="3157916117"/>
                    </a:ext>
                  </a:extLst>
                </a:gridCol>
                <a:gridCol w="3723860">
                  <a:extLst>
                    <a:ext uri="{9D8B030D-6E8A-4147-A177-3AD203B41FA5}">
                      <a16:colId xmlns:a16="http://schemas.microsoft.com/office/drawing/2014/main" val="3920798568"/>
                    </a:ext>
                  </a:extLst>
                </a:gridCol>
              </a:tblGrid>
              <a:tr h="804664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 |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exclusive `OR' and regular `OR'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665481"/>
                  </a:ext>
                </a:extLst>
              </a:tr>
              <a:tr h="804664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&lt; &gt; &gt;=</a:t>
                      </a:r>
                    </a:p>
                    <a:p>
                      <a:pPr algn="just" fontAlgn="t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Comparison operators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800516"/>
                  </a:ext>
                </a:extLst>
              </a:tr>
              <a:tr h="804664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 !=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Equality operators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155801"/>
                  </a:ext>
                </a:extLst>
              </a:tr>
              <a:tr h="80466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%= /= //= -= += *= **=</a:t>
                      </a:r>
                    </a:p>
                    <a:p>
                      <a:pPr algn="just" fontAlgn="t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Assignment operators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to Left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086166"/>
                  </a:ext>
                </a:extLst>
              </a:tr>
              <a:tr h="80466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Identity operators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49855"/>
                  </a:ext>
                </a:extLst>
              </a:tr>
              <a:tr h="80466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not in</a:t>
                      </a:r>
                    </a:p>
                    <a:p>
                      <a:pPr algn="just" fontAlgn="t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Membership operators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78739"/>
                  </a:ext>
                </a:extLst>
              </a:tr>
              <a:tr h="80466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or and</a:t>
                      </a:r>
                    </a:p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operators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30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9528-0D57-2A74-236E-DF250E31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r>
              <a:rPr lang="en-IN" dirty="0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DAB9-2EBF-B00B-5671-0A7CA046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9687"/>
            <a:ext cx="8946541" cy="51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:-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a=15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b=10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c=2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d=6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print(a*b-c**d)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86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c**d  =  2**6  =  64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a*b  =  15*10  =  150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a*b-c**d  =  86</a:t>
            </a:r>
          </a:p>
        </p:txBody>
      </p:sp>
    </p:spTree>
    <p:extLst>
      <p:ext uri="{BB962C8B-B14F-4D97-AF65-F5344CB8AC3E}">
        <p14:creationId xmlns:p14="http://schemas.microsoft.com/office/powerpoint/2010/main" val="216127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4CCA-4C3F-2606-A6E6-C298FFB2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-90664"/>
            <a:ext cx="9404723" cy="70026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23A8-433C-A28D-5F97-DE5AC46E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33" y="1089406"/>
            <a:ext cx="8946541" cy="4679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Let :-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b=10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c=2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d=6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print(a&gt;&gt;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c&amp;b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c+d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&gt;&gt;a)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Output:0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Explanation: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c+d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= 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0b010000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a&gt;&gt;c                 = 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0b000011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b&lt;&lt;c                 =40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0b101000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c+d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&gt;&gt;a             =0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  0b000000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a&gt;&gt;c &amp; b&lt;&lt;c     =0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 0b000000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a&gt;&gt;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c&amp;b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c+d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&gt;&gt;a=0</a:t>
            </a:r>
          </a:p>
        </p:txBody>
      </p:sp>
    </p:spTree>
    <p:extLst>
      <p:ext uri="{BB962C8B-B14F-4D97-AF65-F5344CB8AC3E}">
        <p14:creationId xmlns:p14="http://schemas.microsoft.com/office/powerpoint/2010/main" val="329795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F3C1-21E3-B13B-E906-3AA0E719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080619"/>
            <a:ext cx="8825657" cy="1915647"/>
          </a:xfrm>
        </p:spPr>
        <p:txBody>
          <a:bodyPr/>
          <a:lstStyle/>
          <a:p>
            <a:pPr algn="ctr"/>
            <a:r>
              <a:rPr lang="en-IN" sz="6600" dirty="0"/>
              <a:t>Thank You </a:t>
            </a:r>
            <a:r>
              <a:rPr lang="en-IN" sz="6600" dirty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82BA1-2223-496A-1FEA-C2835340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0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406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 Precedence and Associativity of Operators in Python</vt:lpstr>
      <vt:lpstr>What is Operator Precedence and Associativity?</vt:lpstr>
      <vt:lpstr>PowerPoint Presentation</vt:lpstr>
      <vt:lpstr>PowerPoint Presentation</vt:lpstr>
      <vt:lpstr>Examples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Precedence</dc:title>
  <dc:creator>dhineshwaran sugirthalingam</dc:creator>
  <cp:lastModifiedBy>dhineshwaran sugirthalingam</cp:lastModifiedBy>
  <cp:revision>18</cp:revision>
  <dcterms:created xsi:type="dcterms:W3CDTF">2022-12-11T07:06:03Z</dcterms:created>
  <dcterms:modified xsi:type="dcterms:W3CDTF">2022-12-12T17:48:51Z</dcterms:modified>
</cp:coreProperties>
</file>