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0"/>
  </p:notesMasterIdLst>
  <p:sldIdLst>
    <p:sldId id="256" r:id="rId2"/>
    <p:sldId id="290" r:id="rId3"/>
    <p:sldId id="268" r:id="rId4"/>
    <p:sldId id="271" r:id="rId5"/>
    <p:sldId id="280" r:id="rId6"/>
    <p:sldId id="281" r:id="rId7"/>
    <p:sldId id="302" r:id="rId8"/>
    <p:sldId id="276" r:id="rId9"/>
    <p:sldId id="294" r:id="rId10"/>
    <p:sldId id="286" r:id="rId11"/>
    <p:sldId id="295" r:id="rId12"/>
    <p:sldId id="296" r:id="rId13"/>
    <p:sldId id="314" r:id="rId14"/>
    <p:sldId id="297" r:id="rId15"/>
    <p:sldId id="305" r:id="rId16"/>
    <p:sldId id="306" r:id="rId17"/>
    <p:sldId id="307" r:id="rId18"/>
    <p:sldId id="309" r:id="rId19"/>
    <p:sldId id="315" r:id="rId20"/>
    <p:sldId id="310" r:id="rId21"/>
    <p:sldId id="311" r:id="rId22"/>
    <p:sldId id="316" r:id="rId23"/>
    <p:sldId id="317" r:id="rId24"/>
    <p:sldId id="312" r:id="rId25"/>
    <p:sldId id="313" r:id="rId26"/>
    <p:sldId id="267" r:id="rId27"/>
    <p:sldId id="304"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NA" initials="H" lastIdx="1" clrIdx="0">
    <p:extLst>
      <p:ext uri="{19B8F6BF-5375-455C-9EA6-DF929625EA0E}">
        <p15:presenceInfo xmlns:p15="http://schemas.microsoft.com/office/powerpoint/2012/main" userId="228a9d6323f87b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278F"/>
    <a:srgbClr val="3716B2"/>
    <a:srgbClr val="CF3D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4CF7D-5C4D-4EB3-B8EF-5945A61F7A37}" type="datetimeFigureOut">
              <a:rPr lang="en-IN" smtClean="0"/>
              <a:pPr/>
              <a:t>27-01-2024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69558-1C6E-4EF4-AEE7-EB96002B5127}" type="slidenum">
              <a:rPr lang="en-IN" smtClean="0"/>
              <a:pPr/>
              <a:t>‹#›</a:t>
            </a:fld>
            <a:endParaRPr lang="en-IN"/>
          </a:p>
        </p:txBody>
      </p:sp>
    </p:spTree>
    <p:extLst>
      <p:ext uri="{BB962C8B-B14F-4D97-AF65-F5344CB8AC3E}">
        <p14:creationId xmlns:p14="http://schemas.microsoft.com/office/powerpoint/2010/main" val="2334808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011F47-66EC-4805-AD2F-9AB197298772}" type="datetime1">
              <a:rPr lang="en-IN" smtClean="0"/>
              <a:t>27-01-2024</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4433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F2629-3535-472E-8FD4-4E66CD952288}" type="datetime1">
              <a:rPr lang="en-IN" smtClean="0"/>
              <a:t>27-01-2024</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197114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4DD5CB-4D34-403A-8282-4B905449CD54}" type="datetime1">
              <a:rPr lang="en-IN" smtClean="0"/>
              <a:t>27-01-2024</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78212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cxnSp>
        <p:nvCxnSpPr>
          <p:cNvPr id="7" name="Straight Connector 6"/>
          <p:cNvCxnSpPr/>
          <p:nvPr userDrawn="1"/>
        </p:nvCxnSpPr>
        <p:spPr>
          <a:xfrm>
            <a:off x="1100768" y="1353533"/>
            <a:ext cx="9966960"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59" y="347691"/>
            <a:ext cx="792482" cy="1005842"/>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25785" y="348345"/>
            <a:ext cx="1055060" cy="1011201"/>
          </a:xfrm>
          <a:prstGeom prst="rect">
            <a:avLst/>
          </a:prstGeom>
        </p:spPr>
      </p:pic>
    </p:spTree>
    <p:extLst>
      <p:ext uri="{BB962C8B-B14F-4D97-AF65-F5344CB8AC3E}">
        <p14:creationId xmlns:p14="http://schemas.microsoft.com/office/powerpoint/2010/main" val="369384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DE5D9-C605-4375-892C-88D22F475BA8}" type="datetime1">
              <a:rPr lang="en-IN" smtClean="0"/>
              <a:t>27-01-2024</a:t>
            </a:fld>
            <a:endParaRPr lang="en-IN"/>
          </a:p>
        </p:txBody>
      </p:sp>
      <p:sp>
        <p:nvSpPr>
          <p:cNvPr id="5" name="Footer Placeholder 4"/>
          <p:cNvSpPr>
            <a:spLocks noGrp="1"/>
          </p:cNvSpPr>
          <p:nvPr>
            <p:ph type="ftr" sz="quarter" idx="11"/>
          </p:nvPr>
        </p:nvSpPr>
        <p:spPr/>
        <p:txBody>
          <a:bodyPr/>
          <a:lstStyle/>
          <a:p>
            <a:r>
              <a:rPr lang="en-IN"/>
              <a:t>20AD272-MINI PROJECT </a:t>
            </a:r>
          </a:p>
        </p:txBody>
      </p:sp>
      <p:sp>
        <p:nvSpPr>
          <p:cNvPr id="6" name="Slide Number Placeholder 5"/>
          <p:cNvSpPr>
            <a:spLocks noGrp="1"/>
          </p:cNvSpPr>
          <p:nvPr>
            <p:ph type="sldNum" sz="quarter" idx="12"/>
          </p:nvPr>
        </p:nvSpPr>
        <p:spPr/>
        <p:txBody>
          <a:bodyPr/>
          <a:lstStyle/>
          <a:p>
            <a:fld id="{E40ACE51-2A07-47A0-928F-9E7C07ADCF0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74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420914"/>
            <a:ext cx="10058400" cy="9326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524000"/>
            <a:ext cx="4937760" cy="43450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524000"/>
            <a:ext cx="4937760" cy="43450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0277BB7-54D5-4740-A2D8-1EAAC504A503}" type="datetime1">
              <a:rPr lang="en-IN" smtClean="0"/>
              <a:t>27-01-2024</a:t>
            </a:fld>
            <a:endParaRPr lang="en-IN"/>
          </a:p>
        </p:txBody>
      </p:sp>
      <p:sp>
        <p:nvSpPr>
          <p:cNvPr id="6" name="Footer Placeholder 5"/>
          <p:cNvSpPr>
            <a:spLocks noGrp="1"/>
          </p:cNvSpPr>
          <p:nvPr>
            <p:ph type="ftr" sz="quarter" idx="11"/>
          </p:nvPr>
        </p:nvSpPr>
        <p:spPr/>
        <p:txBody>
          <a:bodyPr/>
          <a:lstStyle/>
          <a:p>
            <a:r>
              <a:rPr lang="en-IN"/>
              <a:t>20AD272-MINI PROJECT </a:t>
            </a:r>
          </a:p>
        </p:txBody>
      </p:sp>
      <p:sp>
        <p:nvSpPr>
          <p:cNvPr id="7" name="Slide Number Placeholder 6"/>
          <p:cNvSpPr>
            <a:spLocks noGrp="1"/>
          </p:cNvSpPr>
          <p:nvPr>
            <p:ph type="sldNum" sz="quarter" idx="12"/>
          </p:nvPr>
        </p:nvSpPr>
        <p:spPr/>
        <p:txBody>
          <a:bodyPr/>
          <a:lstStyle/>
          <a:p>
            <a:fld id="{E40ACE51-2A07-47A0-928F-9E7C07ADCF05}" type="slidenum">
              <a:rPr lang="en-IN" smtClean="0"/>
              <a:pPr/>
              <a:t>‹#›</a:t>
            </a:fld>
            <a:endParaRPr lang="en-IN"/>
          </a:p>
        </p:txBody>
      </p:sp>
      <p:cxnSp>
        <p:nvCxnSpPr>
          <p:cNvPr id="9" name="Straight Connector 8"/>
          <p:cNvCxnSpPr/>
          <p:nvPr userDrawn="1"/>
        </p:nvCxnSpPr>
        <p:spPr>
          <a:xfrm>
            <a:off x="1100768" y="1353533"/>
            <a:ext cx="9966960"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523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7BCA50-E8C0-4CD3-89B7-880E14A718BE}" type="datetime1">
              <a:rPr lang="en-IN" smtClean="0"/>
              <a:t>27-01-2024</a:t>
            </a:fld>
            <a:endParaRPr lang="en-IN"/>
          </a:p>
        </p:txBody>
      </p:sp>
      <p:sp>
        <p:nvSpPr>
          <p:cNvPr id="8" name="Footer Placeholder 7"/>
          <p:cNvSpPr>
            <a:spLocks noGrp="1"/>
          </p:cNvSpPr>
          <p:nvPr>
            <p:ph type="ftr" sz="quarter" idx="11"/>
          </p:nvPr>
        </p:nvSpPr>
        <p:spPr/>
        <p:txBody>
          <a:bodyPr/>
          <a:lstStyle/>
          <a:p>
            <a:r>
              <a:rPr lang="en-IN"/>
              <a:t>20AD272-MINI PROJECT </a:t>
            </a:r>
          </a:p>
        </p:txBody>
      </p:sp>
      <p:sp>
        <p:nvSpPr>
          <p:cNvPr id="9" name="Slide Number Placeholder 8"/>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197478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5F90B9-6B41-4CE0-9F41-043D189332FE}" type="datetime1">
              <a:rPr lang="en-IN" smtClean="0"/>
              <a:t>27-01-2024</a:t>
            </a:fld>
            <a:endParaRPr lang="en-IN"/>
          </a:p>
        </p:txBody>
      </p:sp>
      <p:sp>
        <p:nvSpPr>
          <p:cNvPr id="4" name="Footer Placeholder 3"/>
          <p:cNvSpPr>
            <a:spLocks noGrp="1"/>
          </p:cNvSpPr>
          <p:nvPr>
            <p:ph type="ftr" sz="quarter" idx="11"/>
          </p:nvPr>
        </p:nvSpPr>
        <p:spPr/>
        <p:txBody>
          <a:bodyPr/>
          <a:lstStyle/>
          <a:p>
            <a:r>
              <a:rPr lang="en-IN"/>
              <a:t>20AD272-MINI PROJECT </a:t>
            </a:r>
          </a:p>
        </p:txBody>
      </p:sp>
      <p:sp>
        <p:nvSpPr>
          <p:cNvPr id="5" name="Slide Number Placeholder 4"/>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22148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2378B9-425B-4410-9CA6-C6E75A6217C3}" type="datetime1">
              <a:rPr lang="en-IN" smtClean="0"/>
              <a:t>27-01-2024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20AD272-MINI PROJECT </a:t>
            </a:r>
          </a:p>
        </p:txBody>
      </p:sp>
      <p:sp>
        <p:nvSpPr>
          <p:cNvPr id="9" name="Slide Number Placeholder 8"/>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29714106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2E8BCC-1FBA-421F-9AB1-0D55510C18AB}" type="datetime1">
              <a:rPr lang="en-IN" smtClean="0"/>
              <a:t>27-01-2024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20AD272-MINI PROJECT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0ACE51-2A07-47A0-928F-9E7C07ADCF05}" type="slidenum">
              <a:rPr lang="en-IN" smtClean="0"/>
              <a:pPr/>
              <a:t>‹#›</a:t>
            </a:fld>
            <a:endParaRPr lang="en-IN"/>
          </a:p>
        </p:txBody>
      </p:sp>
    </p:spTree>
    <p:extLst>
      <p:ext uri="{BB962C8B-B14F-4D97-AF65-F5344CB8AC3E}">
        <p14:creationId xmlns:p14="http://schemas.microsoft.com/office/powerpoint/2010/main" val="330720361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2A885-EEAC-47EA-8AB3-269F702B578B}" type="datetime1">
              <a:rPr lang="en-IN" smtClean="0"/>
              <a:t>27-01-2024</a:t>
            </a:fld>
            <a:endParaRPr lang="en-IN"/>
          </a:p>
        </p:txBody>
      </p:sp>
      <p:sp>
        <p:nvSpPr>
          <p:cNvPr id="6" name="Footer Placeholder 5"/>
          <p:cNvSpPr>
            <a:spLocks noGrp="1"/>
          </p:cNvSpPr>
          <p:nvPr>
            <p:ph type="ftr" sz="quarter" idx="11"/>
          </p:nvPr>
        </p:nvSpPr>
        <p:spPr/>
        <p:txBody>
          <a:bodyPr/>
          <a:lstStyle/>
          <a:p>
            <a:r>
              <a:rPr lang="en-IN"/>
              <a:t>20AD272-MINI PROJECT </a:t>
            </a:r>
          </a:p>
        </p:txBody>
      </p:sp>
      <p:sp>
        <p:nvSpPr>
          <p:cNvPr id="7" name="Slide Number Placeholder 6"/>
          <p:cNvSpPr>
            <a:spLocks noGrp="1"/>
          </p:cNvSpPr>
          <p:nvPr>
            <p:ph type="sldNum" sz="quarter" idx="12"/>
          </p:nvPr>
        </p:nvSpPr>
        <p:spPr/>
        <p:txBody>
          <a:bodyPr/>
          <a:lstStyle/>
          <a:p>
            <a:fld id="{E40ACE51-2A07-47A0-928F-9E7C07ADCF05}" type="slidenum">
              <a:rPr lang="en-IN" smtClean="0"/>
              <a:pPr/>
              <a:t>‹#›</a:t>
            </a:fld>
            <a:endParaRPr lang="en-IN"/>
          </a:p>
        </p:txBody>
      </p:sp>
    </p:spTree>
    <p:extLst>
      <p:ext uri="{BB962C8B-B14F-4D97-AF65-F5344CB8AC3E}">
        <p14:creationId xmlns:p14="http://schemas.microsoft.com/office/powerpoint/2010/main" val="178560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361888"/>
            <a:ext cx="10058400" cy="99164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563757"/>
            <a:ext cx="10058400" cy="430533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65A997-0156-4206-95CD-190D6E8909C9}" type="datetime1">
              <a:rPr lang="en-IN" smtClean="0"/>
              <a:t>27-01-2024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20AD272-MINI PROJECT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0ACE51-2A07-47A0-928F-9E7C07ADCF05}" type="slidenum">
              <a:rPr lang="en-IN" smtClean="0"/>
              <a:pPr/>
              <a:t>‹#›</a:t>
            </a:fld>
            <a:endParaRPr lang="en-IN"/>
          </a:p>
        </p:txBody>
      </p:sp>
    </p:spTree>
    <p:extLst>
      <p:ext uri="{BB962C8B-B14F-4D97-AF65-F5344CB8AC3E}">
        <p14:creationId xmlns:p14="http://schemas.microsoft.com/office/powerpoint/2010/main" val="42645969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22097" y="4455618"/>
            <a:ext cx="3630098" cy="1727067"/>
          </a:xfrm>
        </p:spPr>
        <p:txBody>
          <a:bodyPr>
            <a:noAutofit/>
          </a:bodyPr>
          <a:lstStyle/>
          <a:p>
            <a:pPr>
              <a:lnSpc>
                <a:spcPct val="120000"/>
              </a:lnSpc>
            </a:pPr>
            <a:r>
              <a:rPr lang="en-IN" sz="1600" b="1" cap="none" dirty="0">
                <a:solidFill>
                  <a:schemeClr val="tx1"/>
                </a:solidFill>
                <a:latin typeface="Times New Roman" panose="02020603050405020304" pitchFamily="18" charset="0"/>
                <a:cs typeface="Times New Roman" panose="02020603050405020304" pitchFamily="18" charset="0"/>
              </a:rPr>
              <a:t>TEAM MEMBER:</a:t>
            </a:r>
          </a:p>
          <a:p>
            <a:pPr>
              <a:lnSpc>
                <a:spcPct val="120000"/>
              </a:lnSpc>
            </a:pPr>
            <a:r>
              <a:rPr lang="en-IN" sz="1600" b="1" cap="none" dirty="0">
                <a:solidFill>
                  <a:schemeClr val="tx1"/>
                </a:solidFill>
                <a:latin typeface="Times New Roman" panose="02020603050405020304" pitchFamily="18" charset="0"/>
                <a:cs typeface="Times New Roman" panose="02020603050405020304" pitchFamily="18" charset="0"/>
              </a:rPr>
              <a:t>2011029 MONISHAA 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793" y="281170"/>
            <a:ext cx="1136470" cy="12543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550" y="329585"/>
            <a:ext cx="1258261" cy="1205955"/>
          </a:xfrm>
          <a:prstGeom prst="rect">
            <a:avLst/>
          </a:prstGeom>
        </p:spPr>
      </p:pic>
      <p:sp>
        <p:nvSpPr>
          <p:cNvPr id="6" name="Rectangle 3"/>
          <p:cNvSpPr>
            <a:spLocks noChangeArrowheads="1"/>
          </p:cNvSpPr>
          <p:nvPr/>
        </p:nvSpPr>
        <p:spPr bwMode="auto">
          <a:xfrm>
            <a:off x="1086973" y="10783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p:cNvSpPr>
            <a:spLocks noChangeArrowheads="1"/>
          </p:cNvSpPr>
          <p:nvPr/>
        </p:nvSpPr>
        <p:spPr bwMode="auto">
          <a:xfrm>
            <a:off x="1423183" y="163453"/>
            <a:ext cx="9345635"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rgbClr val="7030A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SRI RAMAKRISHNA ENGINEERING COLLEGE</a:t>
            </a:r>
            <a:endParaRPr kumimoji="0" lang="en-US" sz="3200" b="1" i="0" u="none" strike="noStrike" cap="none" normalizeH="0" baseline="0" dirty="0">
              <a:ln>
                <a:noFill/>
              </a:ln>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[Educational Service : SNR Sons Charitable Trust]</a:t>
            </a: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[Autonomous Institution, Accredited by NAAC with ‘A’ Grade]</a:t>
            </a: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[Approved by AICTE and Permanently Affiliated to Anna University, Chennai]</a:t>
            </a: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[ISO 9001:2015 Certified and all Eligible </a:t>
            </a:r>
            <a:r>
              <a:rPr kumimoji="0" 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Programmes</a:t>
            </a: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Accredited by NBA]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VATTAMALAIPALAYAM, N.G.G.O. COLONY POST, COIMBATORE – 641 022.</a:t>
            </a: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Rectangle 7"/>
          <p:cNvSpPr/>
          <p:nvPr/>
        </p:nvSpPr>
        <p:spPr>
          <a:xfrm>
            <a:off x="1514518" y="3440963"/>
            <a:ext cx="9357315" cy="954107"/>
          </a:xfrm>
          <a:prstGeom prst="rect">
            <a:avLst/>
          </a:prstGeom>
        </p:spPr>
        <p:txBody>
          <a:bodyPr wrap="square">
            <a:spAutoFit/>
          </a:bodyPr>
          <a:lstStyle/>
          <a:p>
            <a:pPr lvl="0" algn="ctr" eaLnBrk="0" fontAlgn="base" hangingPunct="0">
              <a:spcBef>
                <a:spcPct val="0"/>
              </a:spcBef>
              <a:spcAft>
                <a:spcPct val="0"/>
              </a:spcAft>
            </a:pPr>
            <a:r>
              <a:rPr lang="en-US" sz="2800" b="1" dirty="0">
                <a:latin typeface="Times New Roman" panose="02020603050405020304" pitchFamily="18" charset="0"/>
                <a:cs typeface="Times New Roman" panose="02020603050405020304" pitchFamily="18" charset="0"/>
              </a:rPr>
              <a:t> TITLE: VISION BASED LANE ASSISTANCE SYSTEM</a:t>
            </a:r>
          </a:p>
          <a:p>
            <a:pPr lvl="0" algn="ctr" eaLnBrk="0" fontAlgn="base" hangingPunct="0">
              <a:spcBef>
                <a:spcPct val="0"/>
              </a:spcBef>
              <a:spcAft>
                <a:spcPct val="0"/>
              </a:spcAft>
            </a:pPr>
            <a:r>
              <a:rPr lang="en-US" sz="2800" b="1" dirty="0">
                <a:solidFill>
                  <a:schemeClr val="accent1">
                    <a:lumMod val="75000"/>
                  </a:schemeClr>
                </a:solidFill>
                <a:effectLst>
                  <a:outerShdw blurRad="38100" dist="38100" dir="2700000" algn="tl">
                    <a:srgbClr val="000000">
                      <a:alpha val="43137"/>
                    </a:srgbClr>
                  </a:outerShdw>
                </a:effectLst>
                <a:latin typeface="Maiandra GD" panose="020E0502030308020204" pitchFamily="34" charset="0"/>
                <a:cs typeface="Times New Roman" panose="02020603050405020304" pitchFamily="18" charset="0"/>
              </a:rPr>
              <a:t>                                                                                                                                                       </a:t>
            </a:r>
            <a:endParaRPr lang="en-US" sz="2000" b="1" dirty="0">
              <a:solidFill>
                <a:schemeClr val="accent1">
                  <a:lumMod val="75000"/>
                </a:schemeClr>
              </a:solidFill>
              <a:effectLst>
                <a:outerShdw blurRad="38100" dist="38100" dir="2700000" algn="tl">
                  <a:srgbClr val="000000">
                    <a:alpha val="43137"/>
                  </a:srgbClr>
                </a:outerShdw>
              </a:effectLst>
              <a:latin typeface="Maiandra GD" panose="020E0502030308020204" pitchFamily="34" charset="0"/>
              <a:cs typeface="Times New Roman" panose="02020603050405020304" pitchFamily="18" charset="0"/>
            </a:endParaRPr>
          </a:p>
        </p:txBody>
      </p:sp>
      <p:sp>
        <p:nvSpPr>
          <p:cNvPr id="11" name="Rectangle 10"/>
          <p:cNvSpPr/>
          <p:nvPr/>
        </p:nvSpPr>
        <p:spPr>
          <a:xfrm>
            <a:off x="3725864" y="2823820"/>
            <a:ext cx="4796699" cy="954107"/>
          </a:xfrm>
          <a:prstGeom prst="rect">
            <a:avLst/>
          </a:prstGeom>
        </p:spPr>
        <p:txBody>
          <a:bodyPr wrap="square">
            <a:spAutoFit/>
          </a:bodyPr>
          <a:lstStyle/>
          <a:p>
            <a:pPr algn="ctr" eaLnBrk="0" fontAlgn="base" hangingPunct="0">
              <a:spcBef>
                <a:spcPct val="0"/>
              </a:spcBef>
              <a:spcAft>
                <a:spcPct val="0"/>
              </a:spcAft>
            </a:pPr>
            <a:r>
              <a:rPr lang="en-US" sz="2800" b="1" dirty="0">
                <a:solidFill>
                  <a:srgbClr val="FF0000"/>
                </a:solidFill>
                <a:latin typeface="Times New Roman" panose="02020603050405020304" pitchFamily="18" charset="0"/>
                <a:ea typeface="Overlock"/>
                <a:cs typeface="Times New Roman" panose="02020603050405020304" pitchFamily="18" charset="0"/>
                <a:sym typeface="Overlock"/>
              </a:rPr>
              <a:t>20AD272- PROJECT WORK</a:t>
            </a:r>
            <a:endParaRPr lang="en-US" sz="2800" dirty="0">
              <a:solidFill>
                <a:srgbClr val="FF0000"/>
              </a:solidFill>
              <a:latin typeface="Times New Roman" panose="02020603050405020304" pitchFamily="18" charset="0"/>
              <a:ea typeface="Overlock"/>
              <a:cs typeface="Times New Roman" panose="02020603050405020304" pitchFamily="18" charset="0"/>
              <a:sym typeface="Overlock"/>
            </a:endParaRPr>
          </a:p>
          <a:p>
            <a:pPr lvl="0" algn="ctr" eaLnBrk="0" fontAlgn="base" hangingPunct="0">
              <a:spcBef>
                <a:spcPct val="0"/>
              </a:spcBef>
              <a:spcAft>
                <a:spcPct val="0"/>
              </a:spcAft>
            </a:pPr>
            <a:endParaRPr lang="en-US"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E82EAE4E-B8D3-4D4D-B3AD-4A1F468C4EA9}"/>
              </a:ext>
            </a:extLst>
          </p:cNvPr>
          <p:cNvSpPr txBox="1">
            <a:spLocks/>
          </p:cNvSpPr>
          <p:nvPr/>
        </p:nvSpPr>
        <p:spPr>
          <a:xfrm>
            <a:off x="1146696" y="4497565"/>
            <a:ext cx="6275035" cy="15130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0" marR="0" lvl="0" indent="0" algn="l" rtl="0">
              <a:lnSpc>
                <a:spcPct val="100000"/>
              </a:lnSpc>
              <a:spcBef>
                <a:spcPts val="0"/>
              </a:spcBef>
              <a:spcAft>
                <a:spcPts val="0"/>
              </a:spcAft>
              <a:buClr>
                <a:schemeClr val="accent1"/>
              </a:buClr>
              <a:buSzPts val="1600"/>
              <a:buFont typeface="Calibri"/>
              <a:buNone/>
            </a:pPr>
            <a:r>
              <a:rPr lang="en-US" sz="1600" b="1" u="none" cap="none" dirty="0">
                <a:solidFill>
                  <a:schemeClr val="dk1"/>
                </a:solidFill>
                <a:latin typeface="Times New Roman" panose="02020603050405020304" pitchFamily="18" charset="0"/>
                <a:ea typeface="Overlock"/>
                <a:cs typeface="Times New Roman" panose="02020603050405020304" pitchFamily="18" charset="0"/>
                <a:sym typeface="Overlock"/>
              </a:rPr>
              <a:t>PROJECT MENTOR:</a:t>
            </a:r>
            <a:endParaRPr lang="en-US"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1400"/>
              </a:spcBef>
              <a:spcAft>
                <a:spcPts val="0"/>
              </a:spcAft>
              <a:buClr>
                <a:schemeClr val="accent1"/>
              </a:buClr>
              <a:buSzPts val="1600"/>
              <a:buFont typeface="Calibri"/>
              <a:buNone/>
            </a:pPr>
            <a:r>
              <a:rPr lang="en-US" sz="1600" b="1" u="none" cap="none" dirty="0">
                <a:solidFill>
                  <a:schemeClr val="dk1"/>
                </a:solidFill>
                <a:latin typeface="Times New Roman" panose="02020603050405020304" pitchFamily="18" charset="0"/>
                <a:ea typeface="Overlock"/>
                <a:cs typeface="Times New Roman" panose="02020603050405020304" pitchFamily="18" charset="0"/>
                <a:sym typeface="Overlock"/>
              </a:rPr>
              <a:t>MR.</a:t>
            </a:r>
            <a:r>
              <a:rPr lang="en-US" sz="1600" b="1" dirty="0">
                <a:solidFill>
                  <a:schemeClr val="dk1"/>
                </a:solidFill>
                <a:latin typeface="Times New Roman" panose="02020603050405020304" pitchFamily="18" charset="0"/>
                <a:ea typeface="Overlock"/>
                <a:cs typeface="Times New Roman" panose="02020603050405020304" pitchFamily="18" charset="0"/>
                <a:sym typeface="Overlock"/>
              </a:rPr>
              <a:t>M.LOGAPRAKASH, AP(</a:t>
            </a:r>
            <a:r>
              <a:rPr lang="en-US" sz="1600" b="1" dirty="0" err="1">
                <a:solidFill>
                  <a:schemeClr val="dk1"/>
                </a:solidFill>
                <a:latin typeface="Times New Roman" panose="02020603050405020304" pitchFamily="18" charset="0"/>
                <a:ea typeface="Overlock"/>
                <a:cs typeface="Times New Roman" panose="02020603050405020304" pitchFamily="18" charset="0"/>
                <a:sym typeface="Overlock"/>
              </a:rPr>
              <a:t>SI.Gr</a:t>
            </a:r>
            <a:r>
              <a:rPr lang="en-US" sz="1600" b="1" dirty="0">
                <a:solidFill>
                  <a:schemeClr val="dk1"/>
                </a:solidFill>
                <a:latin typeface="Times New Roman" panose="02020603050405020304" pitchFamily="18" charset="0"/>
                <a:ea typeface="Overlock"/>
                <a:cs typeface="Times New Roman" panose="02020603050405020304" pitchFamily="18" charset="0"/>
                <a:sym typeface="Overlock"/>
              </a:rPr>
              <a:t>)</a:t>
            </a:r>
            <a:endParaRPr lang="en-US"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1400"/>
              </a:spcBef>
              <a:spcAft>
                <a:spcPts val="0"/>
              </a:spcAft>
              <a:buClr>
                <a:schemeClr val="accent1"/>
              </a:buClr>
              <a:buSzPts val="1600"/>
              <a:buFont typeface="Calibri"/>
              <a:buNone/>
            </a:pPr>
            <a:r>
              <a:rPr lang="en-US" sz="1600" b="1" u="none" cap="none" dirty="0">
                <a:solidFill>
                  <a:schemeClr val="dk1"/>
                </a:solidFill>
                <a:latin typeface="Times New Roman" panose="02020603050405020304" pitchFamily="18" charset="0"/>
                <a:ea typeface="Overlock"/>
                <a:cs typeface="Times New Roman" panose="02020603050405020304" pitchFamily="18" charset="0"/>
                <a:sym typeface="Overlock"/>
              </a:rPr>
              <a:t>DEPARTMENT OF </a:t>
            </a:r>
            <a:r>
              <a:rPr lang="en-US" sz="1600" b="1" dirty="0">
                <a:solidFill>
                  <a:schemeClr val="dk1"/>
                </a:solidFill>
                <a:latin typeface="Times New Roman" panose="02020603050405020304" pitchFamily="18" charset="0"/>
                <a:ea typeface="Overlock"/>
                <a:cs typeface="Times New Roman" panose="02020603050405020304" pitchFamily="18" charset="0"/>
                <a:sym typeface="Overlock"/>
              </a:rPr>
              <a:t>ARTIFICIAL INTELLIGENCE AND DATA SCIENCE</a:t>
            </a:r>
            <a:endParaRPr lang="en-US" sz="1050" dirty="0">
              <a:latin typeface="Times New Roman" panose="02020603050405020304" pitchFamily="18" charset="0"/>
              <a:cs typeface="Times New Roman" panose="02020603050405020304" pitchFamily="18" charset="0"/>
            </a:endParaRPr>
          </a:p>
          <a:p>
            <a:pPr>
              <a:lnSpc>
                <a:spcPct val="100000"/>
              </a:lnSpc>
            </a:pPr>
            <a:endParaRPr lang="en-IN" sz="1600" cap="none" dirty="0">
              <a:solidFill>
                <a:schemeClr val="tx1"/>
              </a:solidFill>
              <a:latin typeface="Maiandra GD" panose="020E0502030308020204" pitchFamily="34" charset="0"/>
            </a:endParaRPr>
          </a:p>
        </p:txBody>
      </p:sp>
      <p:sp>
        <p:nvSpPr>
          <p:cNvPr id="2" name="TextBox 1">
            <a:extLst>
              <a:ext uri="{FF2B5EF4-FFF2-40B4-BE49-F238E27FC236}">
                <a16:creationId xmlns:a16="http://schemas.microsoft.com/office/drawing/2014/main" id="{8D5FF454-5EF5-36A4-106F-4065E071DE4F}"/>
              </a:ext>
            </a:extLst>
          </p:cNvPr>
          <p:cNvSpPr txBox="1"/>
          <p:nvPr/>
        </p:nvSpPr>
        <p:spPr>
          <a:xfrm>
            <a:off x="1828801" y="2160510"/>
            <a:ext cx="8728750" cy="523220"/>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ARTIFICIAL INTELLIGENCE AND DATA SCIENCE</a:t>
            </a:r>
          </a:p>
        </p:txBody>
      </p:sp>
    </p:spTree>
    <p:extLst>
      <p:ext uri="{BB962C8B-B14F-4D97-AF65-F5344CB8AC3E}">
        <p14:creationId xmlns:p14="http://schemas.microsoft.com/office/powerpoint/2010/main" val="375694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HARDWARE SPECIFICATIONS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600201"/>
            <a:ext cx="10425778" cy="4268894"/>
          </a:xfrm>
        </p:spPr>
        <p:txBody>
          <a:bodyPr>
            <a:normAutofit lnSpcReduction="10000"/>
          </a:bodyPr>
          <a:lstStyle/>
          <a:p>
            <a:pPr>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Piezoelectric sensor</a:t>
            </a:r>
          </a:p>
          <a:p>
            <a:pPr>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Gyroscopic MPU6050</a:t>
            </a:r>
          </a:p>
          <a:p>
            <a:pPr>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Adafruit sensor</a:t>
            </a:r>
          </a:p>
          <a:p>
            <a:pPr>
              <a:lnSpc>
                <a:spcPct val="12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Node MCU</a:t>
            </a:r>
          </a:p>
          <a:p>
            <a:pPr marL="0" indent="0">
              <a:buNone/>
            </a:pPr>
            <a:endParaRPr lang="en-US" sz="8800" dirty="0">
              <a:latin typeface="+mj-lt"/>
              <a:cs typeface="Times New Roman" panose="02020603050405020304" pitchFamily="18" charset="0"/>
            </a:endParaRPr>
          </a:p>
          <a:p>
            <a:pPr marL="0" indent="0">
              <a:buNone/>
            </a:pPr>
            <a:r>
              <a:rPr lang="en-US" sz="2600" dirty="0">
                <a:latin typeface="+mj-lt"/>
                <a:cs typeface="Times New Roman" panose="02020603050405020304" pitchFamily="18" charset="0"/>
              </a:rPr>
              <a:t>		</a:t>
            </a:r>
          </a:p>
          <a:p>
            <a:pPr marL="0" indent="0">
              <a:buNone/>
            </a:pPr>
            <a:r>
              <a:rPr lang="en-US" sz="800" dirty="0">
                <a:latin typeface="+mj-lt"/>
                <a:cs typeface="Times New Roman" panose="02020603050405020304" pitchFamily="18" charset="0"/>
              </a:rPr>
              <a:t>		</a:t>
            </a:r>
          </a:p>
          <a:p>
            <a:pPr marL="434340" indent="-342900">
              <a:lnSpc>
                <a:spcPct val="100000"/>
              </a:lnSpc>
              <a:spcAft>
                <a:spcPts val="1200"/>
              </a:spcAft>
              <a:buFont typeface="Wingdings" panose="05000000000000000000" pitchFamily="2" charset="2"/>
              <a:buChar char="Ø"/>
            </a:pP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latin typeface="+mj-lt"/>
              </a:rPr>
              <a:pPr/>
              <a:t>10</a:t>
            </a:fld>
            <a:endParaRPr lang="en-IN">
              <a:latin typeface="+mj-lt"/>
            </a:endParaRPr>
          </a:p>
        </p:txBody>
      </p:sp>
      <p:sp>
        <p:nvSpPr>
          <p:cNvPr id="4" name="Date Placeholder 3">
            <a:extLst>
              <a:ext uri="{FF2B5EF4-FFF2-40B4-BE49-F238E27FC236}">
                <a16:creationId xmlns:a16="http://schemas.microsoft.com/office/drawing/2014/main" id="{0525DAD0-FDEE-19D3-97B7-B0A1115A4029}"/>
              </a:ext>
            </a:extLst>
          </p:cNvPr>
          <p:cNvSpPr>
            <a:spLocks noGrp="1"/>
          </p:cNvSpPr>
          <p:nvPr>
            <p:ph type="dt" sz="half" idx="10"/>
          </p:nvPr>
        </p:nvSpPr>
        <p:spPr/>
        <p:txBody>
          <a:bodyPr/>
          <a:lstStyle/>
          <a:p>
            <a:fld id="{A9F77F6C-FAB1-49A5-AD7A-C41CF05755D3}" type="datetime1">
              <a:rPr lang="en-IN" smtClean="0">
                <a:latin typeface="+mj-lt"/>
              </a:rPr>
              <a:t>27-01-2024</a:t>
            </a:fld>
            <a:endParaRPr lang="en-IN">
              <a:latin typeface="+mj-lt"/>
            </a:endParaRPr>
          </a:p>
        </p:txBody>
      </p:sp>
      <p:sp>
        <p:nvSpPr>
          <p:cNvPr id="5" name="Footer Placeholder 4">
            <a:extLst>
              <a:ext uri="{FF2B5EF4-FFF2-40B4-BE49-F238E27FC236}">
                <a16:creationId xmlns:a16="http://schemas.microsoft.com/office/drawing/2014/main" id="{F0301587-D5B1-A92C-3DDA-B5EEA619F8B9}"/>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283298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SOFTWARE SPECIFICATION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600201"/>
            <a:ext cx="10425778" cy="4268894"/>
          </a:xfrm>
        </p:spPr>
        <p:txBody>
          <a:bodyPr>
            <a:normAutofit fontScale="85000" lnSpcReduction="20000"/>
          </a:bodyPr>
          <a:lstStyle/>
          <a:p>
            <a:pPr>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Framework : React JS</a:t>
            </a:r>
          </a:p>
          <a:p>
            <a:pPr>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Language : </a:t>
            </a:r>
            <a:r>
              <a:rPr lang="en-US" sz="2400" dirty="0" err="1">
                <a:latin typeface="Times New Roman" panose="02020603050405020304" pitchFamily="18" charset="0"/>
                <a:cs typeface="Times New Roman" panose="02020603050405020304" pitchFamily="18" charset="0"/>
              </a:rPr>
              <a:t>Javascript</a:t>
            </a:r>
            <a:endParaRPr lang="en-US" sz="24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Database : </a:t>
            </a:r>
            <a:r>
              <a:rPr lang="en-US" sz="2400" dirty="0" err="1">
                <a:latin typeface="Times New Roman" panose="02020603050405020304" pitchFamily="18" charset="0"/>
                <a:cs typeface="Times New Roman" panose="02020603050405020304" pitchFamily="18" charset="0"/>
              </a:rPr>
              <a:t>ThingSpeak</a:t>
            </a:r>
            <a:endParaRPr lang="en-US" sz="24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Code editor : VS code</a:t>
            </a:r>
          </a:p>
          <a:p>
            <a:pPr marL="0" indent="0">
              <a:lnSpc>
                <a:spcPct val="120000"/>
              </a:lnSpc>
              <a:buNone/>
            </a:pPr>
            <a:endParaRPr lang="en-US" sz="2100" dirty="0">
              <a:latin typeface="+mj-lt"/>
              <a:cs typeface="Times New Roman" panose="02020603050405020304" pitchFamily="18" charset="0"/>
            </a:endParaRPr>
          </a:p>
          <a:p>
            <a:pPr marL="0" indent="0">
              <a:buNone/>
            </a:pPr>
            <a:endParaRPr lang="en-US" sz="8800" dirty="0">
              <a:latin typeface="+mj-lt"/>
              <a:cs typeface="Times New Roman" panose="02020603050405020304" pitchFamily="18" charset="0"/>
            </a:endParaRPr>
          </a:p>
          <a:p>
            <a:pPr marL="0" indent="0">
              <a:buNone/>
            </a:pPr>
            <a:r>
              <a:rPr lang="en-US" sz="2600" dirty="0">
                <a:latin typeface="+mj-lt"/>
                <a:cs typeface="Times New Roman" panose="02020603050405020304" pitchFamily="18" charset="0"/>
              </a:rPr>
              <a:t>		</a:t>
            </a:r>
          </a:p>
          <a:p>
            <a:pPr marL="0" indent="0">
              <a:buNone/>
            </a:pPr>
            <a:r>
              <a:rPr lang="en-US" sz="800" dirty="0">
                <a:latin typeface="+mj-lt"/>
                <a:cs typeface="Times New Roman" panose="02020603050405020304" pitchFamily="18" charset="0"/>
              </a:rPr>
              <a:t>		</a:t>
            </a:r>
          </a:p>
          <a:p>
            <a:pPr marL="434340" indent="-342900">
              <a:lnSpc>
                <a:spcPct val="100000"/>
              </a:lnSpc>
              <a:spcAft>
                <a:spcPts val="1200"/>
              </a:spcAft>
              <a:buFont typeface="Wingdings" panose="05000000000000000000" pitchFamily="2" charset="2"/>
              <a:buChar char="Ø"/>
            </a:pP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latin typeface="+mj-lt"/>
              </a:rPr>
              <a:pPr/>
              <a:t>11</a:t>
            </a:fld>
            <a:endParaRPr lang="en-IN">
              <a:latin typeface="+mj-lt"/>
            </a:endParaRPr>
          </a:p>
        </p:txBody>
      </p:sp>
      <p:sp>
        <p:nvSpPr>
          <p:cNvPr id="4" name="Date Placeholder 3">
            <a:extLst>
              <a:ext uri="{FF2B5EF4-FFF2-40B4-BE49-F238E27FC236}">
                <a16:creationId xmlns:a16="http://schemas.microsoft.com/office/drawing/2014/main" id="{0525DAD0-FDEE-19D3-97B7-B0A1115A4029}"/>
              </a:ext>
            </a:extLst>
          </p:cNvPr>
          <p:cNvSpPr>
            <a:spLocks noGrp="1"/>
          </p:cNvSpPr>
          <p:nvPr>
            <p:ph type="dt" sz="half" idx="10"/>
          </p:nvPr>
        </p:nvSpPr>
        <p:spPr/>
        <p:txBody>
          <a:bodyPr/>
          <a:lstStyle/>
          <a:p>
            <a:fld id="{A9F77F6C-FAB1-49A5-AD7A-C41CF05755D3}" type="datetime1">
              <a:rPr lang="en-IN" smtClean="0">
                <a:latin typeface="+mj-lt"/>
              </a:rPr>
              <a:t>27-01-2024</a:t>
            </a:fld>
            <a:endParaRPr lang="en-IN">
              <a:latin typeface="+mj-lt"/>
            </a:endParaRPr>
          </a:p>
        </p:txBody>
      </p:sp>
      <p:sp>
        <p:nvSpPr>
          <p:cNvPr id="5" name="Footer Placeholder 4">
            <a:extLst>
              <a:ext uri="{FF2B5EF4-FFF2-40B4-BE49-F238E27FC236}">
                <a16:creationId xmlns:a16="http://schemas.microsoft.com/office/drawing/2014/main" id="{F0301587-D5B1-A92C-3DDA-B5EEA619F8B9}"/>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3175209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57D3-1B73-152C-E40C-1B14B6EFC2E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1980116E-5E06-A308-1E91-53EA4B9E57B1}"/>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Hardware Module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Software Module</a:t>
            </a:r>
          </a:p>
        </p:txBody>
      </p:sp>
      <p:sp>
        <p:nvSpPr>
          <p:cNvPr id="4" name="Date Placeholder 3">
            <a:extLst>
              <a:ext uri="{FF2B5EF4-FFF2-40B4-BE49-F238E27FC236}">
                <a16:creationId xmlns:a16="http://schemas.microsoft.com/office/drawing/2014/main" id="{F1C0D292-FD31-ED28-F0E0-1D326B466A0E}"/>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73E8D0DD-15DA-8F94-2BC7-E34FB360235D}"/>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10D07115-DBFB-D9BC-7785-340D0DAC14A6}"/>
              </a:ext>
            </a:extLst>
          </p:cNvPr>
          <p:cNvSpPr>
            <a:spLocks noGrp="1"/>
          </p:cNvSpPr>
          <p:nvPr>
            <p:ph type="sldNum" sz="quarter" idx="12"/>
          </p:nvPr>
        </p:nvSpPr>
        <p:spPr/>
        <p:txBody>
          <a:bodyPr/>
          <a:lstStyle/>
          <a:p>
            <a:fld id="{E40ACE51-2A07-47A0-928F-9E7C07ADCF05}" type="slidenum">
              <a:rPr lang="en-IN" smtClean="0"/>
              <a:pPr/>
              <a:t>12</a:t>
            </a:fld>
            <a:endParaRPr lang="en-IN"/>
          </a:p>
        </p:txBody>
      </p:sp>
    </p:spTree>
    <p:extLst>
      <p:ext uri="{BB962C8B-B14F-4D97-AF65-F5344CB8AC3E}">
        <p14:creationId xmlns:p14="http://schemas.microsoft.com/office/powerpoint/2010/main" val="344217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57D3-1B73-152C-E40C-1B14B6EFC2E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LOCK DIAGRAM</a:t>
            </a:r>
          </a:p>
        </p:txBody>
      </p:sp>
      <p:sp>
        <p:nvSpPr>
          <p:cNvPr id="4" name="Date Placeholder 3">
            <a:extLst>
              <a:ext uri="{FF2B5EF4-FFF2-40B4-BE49-F238E27FC236}">
                <a16:creationId xmlns:a16="http://schemas.microsoft.com/office/drawing/2014/main" id="{F1C0D292-FD31-ED28-F0E0-1D326B466A0E}"/>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73E8D0DD-15DA-8F94-2BC7-E34FB360235D}"/>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10D07115-DBFB-D9BC-7785-340D0DAC14A6}"/>
              </a:ext>
            </a:extLst>
          </p:cNvPr>
          <p:cNvSpPr>
            <a:spLocks noGrp="1"/>
          </p:cNvSpPr>
          <p:nvPr>
            <p:ph type="sldNum" sz="quarter" idx="12"/>
          </p:nvPr>
        </p:nvSpPr>
        <p:spPr/>
        <p:txBody>
          <a:bodyPr/>
          <a:lstStyle/>
          <a:p>
            <a:fld id="{E40ACE51-2A07-47A0-928F-9E7C07ADCF05}" type="slidenum">
              <a:rPr lang="en-IN" smtClean="0"/>
              <a:pPr/>
              <a:t>13</a:t>
            </a:fld>
            <a:endParaRPr lang="en-IN"/>
          </a:p>
        </p:txBody>
      </p:sp>
      <p:pic>
        <p:nvPicPr>
          <p:cNvPr id="7" name="image4.png">
            <a:extLst>
              <a:ext uri="{FF2B5EF4-FFF2-40B4-BE49-F238E27FC236}">
                <a16:creationId xmlns:a16="http://schemas.microsoft.com/office/drawing/2014/main" id="{48B1B969-717D-53CD-E142-FFE371A08AD5}"/>
              </a:ext>
            </a:extLst>
          </p:cNvPr>
          <p:cNvPicPr>
            <a:picLocks noChangeAspect="1"/>
          </p:cNvPicPr>
          <p:nvPr/>
        </p:nvPicPr>
        <p:blipFill>
          <a:blip r:embed="rId2" cstate="print"/>
          <a:stretch>
            <a:fillRect/>
          </a:stretch>
        </p:blipFill>
        <p:spPr>
          <a:xfrm>
            <a:off x="2217353" y="1814829"/>
            <a:ext cx="7757294" cy="3967406"/>
          </a:xfrm>
          <a:prstGeom prst="rect">
            <a:avLst/>
          </a:prstGeom>
        </p:spPr>
      </p:pic>
    </p:spTree>
    <p:extLst>
      <p:ext uri="{BB962C8B-B14F-4D97-AF65-F5344CB8AC3E}">
        <p14:creationId xmlns:p14="http://schemas.microsoft.com/office/powerpoint/2010/main" val="2741065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HARDWARE MODULE</a:t>
            </a:r>
          </a:p>
        </p:txBody>
      </p:sp>
      <p:sp>
        <p:nvSpPr>
          <p:cNvPr id="3" name="Content Placeholder 2">
            <a:extLst>
              <a:ext uri="{FF2B5EF4-FFF2-40B4-BE49-F238E27FC236}">
                <a16:creationId xmlns:a16="http://schemas.microsoft.com/office/drawing/2014/main" id="{E8B77145-EA17-5E62-627C-C44C6094A3CC}"/>
              </a:ext>
            </a:extLst>
          </p:cNvPr>
          <p:cNvSpPr>
            <a:spLocks noGrp="1"/>
          </p:cNvSpPr>
          <p:nvPr>
            <p:ph idx="1"/>
          </p:nvPr>
        </p:nvSpPr>
        <p:spPr/>
        <p:txBody>
          <a:bodyPr/>
          <a:lstStyle/>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Piezoelectric sensor, </a:t>
            </a:r>
            <a:r>
              <a:rPr lang="en-IN" sz="2400" dirty="0" err="1">
                <a:latin typeface="Times New Roman" panose="02020603050405020304" pitchFamily="18" charset="0"/>
                <a:cs typeface="Times New Roman" panose="02020603050405020304" pitchFamily="18" charset="0"/>
              </a:rPr>
              <a:t>adafruit</a:t>
            </a:r>
            <a:r>
              <a:rPr lang="en-IN" sz="2400" dirty="0">
                <a:latin typeface="Times New Roman" panose="02020603050405020304" pitchFamily="18" charset="0"/>
                <a:cs typeface="Times New Roman" panose="02020603050405020304" pitchFamily="18" charset="0"/>
              </a:rPr>
              <a:t> sensor and gyroscopic sensor are connected to the Node MCU. The data from these sensors are received by Node MCU and sent to </a:t>
            </a:r>
            <a:r>
              <a:rPr lang="en-IN" sz="2400" dirty="0" err="1">
                <a:latin typeface="Times New Roman" panose="02020603050405020304" pitchFamily="18" charset="0"/>
                <a:cs typeface="Times New Roman" panose="02020603050405020304" pitchFamily="18" charset="0"/>
              </a:rPr>
              <a:t>ThingSpeak</a:t>
            </a:r>
            <a:r>
              <a:rPr lang="en-IN" sz="2400" dirty="0">
                <a:latin typeface="Times New Roman" panose="02020603050405020304" pitchFamily="18" charset="0"/>
                <a:cs typeface="Times New Roman" panose="02020603050405020304" pitchFamily="18" charset="0"/>
              </a:rPr>
              <a:t> cloud through inbuilt-</a:t>
            </a:r>
            <a:r>
              <a:rPr lang="en-IN" sz="2400" dirty="0" err="1">
                <a:latin typeface="Times New Roman" panose="02020603050405020304" pitchFamily="18" charset="0"/>
                <a:cs typeface="Times New Roman" panose="02020603050405020304" pitchFamily="18" charset="0"/>
              </a:rPr>
              <a:t>wifi</a:t>
            </a:r>
            <a:r>
              <a:rPr lang="en-IN" sz="2400" dirty="0">
                <a:latin typeface="Times New Roman" panose="02020603050405020304" pitchFamily="18" charset="0"/>
                <a:cs typeface="Times New Roman" panose="02020603050405020304" pitchFamily="18" charset="0"/>
              </a:rPr>
              <a:t> module. The collected data include pressure, temperature and  orientation values.</a:t>
            </a: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small LCD monitor is fixed on the top of the system which shows the readings of the measured values.</a:t>
            </a:r>
          </a:p>
        </p:txBody>
      </p:sp>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14</a:t>
            </a:fld>
            <a:endParaRPr lang="en-IN"/>
          </a:p>
        </p:txBody>
      </p:sp>
    </p:spTree>
    <p:extLst>
      <p:ext uri="{BB962C8B-B14F-4D97-AF65-F5344CB8AC3E}">
        <p14:creationId xmlns:p14="http://schemas.microsoft.com/office/powerpoint/2010/main" val="46406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HARDWARE MODULE</a:t>
            </a:r>
          </a:p>
        </p:txBody>
      </p:sp>
      <p:sp>
        <p:nvSpPr>
          <p:cNvPr id="3" name="Content Placeholder 2">
            <a:extLst>
              <a:ext uri="{FF2B5EF4-FFF2-40B4-BE49-F238E27FC236}">
                <a16:creationId xmlns:a16="http://schemas.microsoft.com/office/drawing/2014/main" id="{E8B77145-EA17-5E62-627C-C44C6094A3CC}"/>
              </a:ext>
            </a:extLst>
          </p:cNvPr>
          <p:cNvSpPr>
            <a:spLocks noGrp="1"/>
          </p:cNvSpPr>
          <p:nvPr>
            <p:ph idx="1"/>
          </p:nvPr>
        </p:nvSpPr>
        <p:spPr/>
        <p:txBody>
          <a:bodyPr/>
          <a:lstStyle/>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graphs for these data are generated in </a:t>
            </a:r>
            <a:r>
              <a:rPr lang="en-IN" sz="2400" dirty="0" err="1">
                <a:latin typeface="Times New Roman" panose="02020603050405020304" pitchFamily="18" charset="0"/>
                <a:cs typeface="Times New Roman" panose="02020603050405020304" pitchFamily="18" charset="0"/>
              </a:rPr>
              <a:t>ThingSpeak</a:t>
            </a:r>
            <a:r>
              <a:rPr lang="en-IN" sz="2400" dirty="0">
                <a:latin typeface="Times New Roman" panose="02020603050405020304" pitchFamily="18" charset="0"/>
                <a:cs typeface="Times New Roman" panose="02020603050405020304" pitchFamily="18" charset="0"/>
              </a:rPr>
              <a:t> using various visualization  tools that are available in the cloud by creating a new channel and new API key is generated.</a:t>
            </a:r>
          </a:p>
          <a:p>
            <a:pPr>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15</a:t>
            </a:fld>
            <a:endParaRPr lang="en-IN"/>
          </a:p>
        </p:txBody>
      </p:sp>
    </p:spTree>
    <p:extLst>
      <p:ext uri="{BB962C8B-B14F-4D97-AF65-F5344CB8AC3E}">
        <p14:creationId xmlns:p14="http://schemas.microsoft.com/office/powerpoint/2010/main" val="373269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DBAA-7C05-410F-7E39-0784280402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F2CE88F-1F32-9312-3222-3BA5ED728BB5}"/>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CE8BEEEB-1BD9-97E5-0F6D-51CD699ADA9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72188F9E-B5DD-2DDC-EBF9-161203077966}"/>
              </a:ext>
            </a:extLst>
          </p:cNvPr>
          <p:cNvSpPr>
            <a:spLocks noGrp="1"/>
          </p:cNvSpPr>
          <p:nvPr>
            <p:ph type="sldNum" sz="quarter" idx="12"/>
          </p:nvPr>
        </p:nvSpPr>
        <p:spPr/>
        <p:txBody>
          <a:bodyPr/>
          <a:lstStyle/>
          <a:p>
            <a:fld id="{E40ACE51-2A07-47A0-928F-9E7C07ADCF05}" type="slidenum">
              <a:rPr lang="en-IN" smtClean="0"/>
              <a:pPr/>
              <a:t>16</a:t>
            </a:fld>
            <a:endParaRPr lang="en-IN"/>
          </a:p>
        </p:txBody>
      </p:sp>
      <p:pic>
        <p:nvPicPr>
          <p:cNvPr id="7" name="image9.jpeg" descr="Accelerometer reading over LCD using MPU6050 with Arduino">
            <a:extLst>
              <a:ext uri="{FF2B5EF4-FFF2-40B4-BE49-F238E27FC236}">
                <a16:creationId xmlns:a16="http://schemas.microsoft.com/office/drawing/2014/main" id="{8894899F-8643-722F-6E14-9BA3A3DF2D63}"/>
              </a:ext>
            </a:extLst>
          </p:cNvPr>
          <p:cNvPicPr>
            <a:picLocks noGrp="1" noChangeAspect="1"/>
          </p:cNvPicPr>
          <p:nvPr>
            <p:ph idx="1"/>
          </p:nvPr>
        </p:nvPicPr>
        <p:blipFill>
          <a:blip r:embed="rId2" cstate="print"/>
          <a:stretch>
            <a:fillRect/>
          </a:stretch>
        </p:blipFill>
        <p:spPr>
          <a:xfrm>
            <a:off x="1129931" y="1887425"/>
            <a:ext cx="4966069" cy="3555159"/>
          </a:xfrm>
          <a:prstGeom prst="rect">
            <a:avLst/>
          </a:prstGeom>
        </p:spPr>
      </p:pic>
      <p:pic>
        <p:nvPicPr>
          <p:cNvPr id="8" name="image8.jpeg" descr="Temperature readings over LCD using MPU6050 with Arduino">
            <a:extLst>
              <a:ext uri="{FF2B5EF4-FFF2-40B4-BE49-F238E27FC236}">
                <a16:creationId xmlns:a16="http://schemas.microsoft.com/office/drawing/2014/main" id="{B51B7CA8-651C-1953-E933-80A32EBFAE8F}"/>
              </a:ext>
            </a:extLst>
          </p:cNvPr>
          <p:cNvPicPr>
            <a:picLocks noChangeAspect="1"/>
          </p:cNvPicPr>
          <p:nvPr/>
        </p:nvPicPr>
        <p:blipFill>
          <a:blip r:embed="rId3" cstate="print"/>
          <a:stretch>
            <a:fillRect/>
          </a:stretch>
        </p:blipFill>
        <p:spPr>
          <a:xfrm>
            <a:off x="6306790" y="1887426"/>
            <a:ext cx="4822804" cy="3491398"/>
          </a:xfrm>
          <a:prstGeom prst="rect">
            <a:avLst/>
          </a:prstGeom>
        </p:spPr>
      </p:pic>
    </p:spTree>
    <p:extLst>
      <p:ext uri="{BB962C8B-B14F-4D97-AF65-F5344CB8AC3E}">
        <p14:creationId xmlns:p14="http://schemas.microsoft.com/office/powerpoint/2010/main" val="380349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DBAA-7C05-410F-7E39-0784280402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F2CE88F-1F32-9312-3222-3BA5ED728BB5}"/>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CE8BEEEB-1BD9-97E5-0F6D-51CD699ADA9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72188F9E-B5DD-2DDC-EBF9-161203077966}"/>
              </a:ext>
            </a:extLst>
          </p:cNvPr>
          <p:cNvSpPr>
            <a:spLocks noGrp="1"/>
          </p:cNvSpPr>
          <p:nvPr>
            <p:ph type="sldNum" sz="quarter" idx="12"/>
          </p:nvPr>
        </p:nvSpPr>
        <p:spPr/>
        <p:txBody>
          <a:bodyPr/>
          <a:lstStyle/>
          <a:p>
            <a:fld id="{E40ACE51-2A07-47A0-928F-9E7C07ADCF05}" type="slidenum">
              <a:rPr lang="en-IN" smtClean="0"/>
              <a:pPr/>
              <a:t>17</a:t>
            </a:fld>
            <a:endParaRPr lang="en-IN"/>
          </a:p>
        </p:txBody>
      </p:sp>
      <p:pic>
        <p:nvPicPr>
          <p:cNvPr id="10" name="image21.jpeg">
            <a:extLst>
              <a:ext uri="{FF2B5EF4-FFF2-40B4-BE49-F238E27FC236}">
                <a16:creationId xmlns:a16="http://schemas.microsoft.com/office/drawing/2014/main" id="{5F116CE5-3A81-5A7F-F425-46CA98B2D413}"/>
              </a:ext>
            </a:extLst>
          </p:cNvPr>
          <p:cNvPicPr>
            <a:picLocks noChangeAspect="1"/>
          </p:cNvPicPr>
          <p:nvPr/>
        </p:nvPicPr>
        <p:blipFill>
          <a:blip r:embed="rId2" cstate="print"/>
          <a:stretch>
            <a:fillRect/>
          </a:stretch>
        </p:blipFill>
        <p:spPr>
          <a:xfrm>
            <a:off x="2599765" y="1828800"/>
            <a:ext cx="6553200" cy="4222375"/>
          </a:xfrm>
          <a:prstGeom prst="rect">
            <a:avLst/>
          </a:prstGeom>
        </p:spPr>
      </p:pic>
    </p:spTree>
    <p:extLst>
      <p:ext uri="{BB962C8B-B14F-4D97-AF65-F5344CB8AC3E}">
        <p14:creationId xmlns:p14="http://schemas.microsoft.com/office/powerpoint/2010/main" val="100803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MODULE</a:t>
            </a:r>
          </a:p>
        </p:txBody>
      </p:sp>
      <p:sp>
        <p:nvSpPr>
          <p:cNvPr id="3" name="Content Placeholder 2">
            <a:extLst>
              <a:ext uri="{FF2B5EF4-FFF2-40B4-BE49-F238E27FC236}">
                <a16:creationId xmlns:a16="http://schemas.microsoft.com/office/drawing/2014/main" id="{E8B77145-EA17-5E62-627C-C44C6094A3CC}"/>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graphs for these data are generated in </a:t>
            </a:r>
            <a:r>
              <a:rPr lang="en-IN" sz="2400" dirty="0" err="1">
                <a:latin typeface="Times New Roman" panose="02020603050405020304" pitchFamily="18" charset="0"/>
                <a:cs typeface="Times New Roman" panose="02020603050405020304" pitchFamily="18" charset="0"/>
              </a:rPr>
              <a:t>ThingSpeak</a:t>
            </a:r>
            <a:r>
              <a:rPr lang="en-IN" sz="2400" dirty="0">
                <a:latin typeface="Times New Roman" panose="02020603050405020304" pitchFamily="18" charset="0"/>
                <a:cs typeface="Times New Roman" panose="02020603050405020304" pitchFamily="18" charset="0"/>
              </a:rPr>
              <a:t> using various visualization  tools that are available in the cloud by creating a new channel and new API key is generated.</a:t>
            </a: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After collecting the data from patients, the dataset is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to improve the quality of our ML model.</a:t>
            </a:r>
          </a:p>
          <a:p>
            <a:pPr>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18</a:t>
            </a:fld>
            <a:endParaRPr lang="en-IN"/>
          </a:p>
        </p:txBody>
      </p:sp>
    </p:spTree>
    <p:extLst>
      <p:ext uri="{BB962C8B-B14F-4D97-AF65-F5344CB8AC3E}">
        <p14:creationId xmlns:p14="http://schemas.microsoft.com/office/powerpoint/2010/main" val="162724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MODULE</a:t>
            </a:r>
          </a:p>
        </p:txBody>
      </p:sp>
      <p:sp>
        <p:nvSpPr>
          <p:cNvPr id="3" name="Content Placeholder 2">
            <a:extLst>
              <a:ext uri="{FF2B5EF4-FFF2-40B4-BE49-F238E27FC236}">
                <a16:creationId xmlns:a16="http://schemas.microsoft.com/office/drawing/2014/main" id="{E8B77145-EA17-5E62-627C-C44C6094A3CC}"/>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Machine learning algorithms like KNN, SVM and Decision trees are implemented for our dataset and got high accuracy of 92.5% with KNN model comparatively.</a:t>
            </a: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web application is created using </a:t>
            </a:r>
            <a:r>
              <a:rPr lang="en-IN" sz="2400" dirty="0" err="1">
                <a:latin typeface="Times New Roman" panose="02020603050405020304" pitchFamily="18" charset="0"/>
                <a:cs typeface="Times New Roman" panose="02020603050405020304" pitchFamily="18" charset="0"/>
              </a:rPr>
              <a:t>Vite+React</a:t>
            </a:r>
            <a:r>
              <a:rPr lang="en-IN" sz="2400" dirty="0">
                <a:latin typeface="Times New Roman" panose="02020603050405020304" pitchFamily="18" charset="0"/>
                <a:cs typeface="Times New Roman" panose="02020603050405020304" pitchFamily="18" charset="0"/>
              </a:rPr>
              <a:t> JS framework for continuous monitoring and analysis of orthotic leg. This application will display the graphs of pressure, temperature and </a:t>
            </a:r>
            <a:r>
              <a:rPr lang="en-IN" sz="2400" dirty="0" err="1">
                <a:latin typeface="Times New Roman" panose="02020603050405020304" pitchFamily="18" charset="0"/>
                <a:cs typeface="Times New Roman" panose="02020603050405020304" pitchFamily="18" charset="0"/>
              </a:rPr>
              <a:t>x,y,z</a:t>
            </a:r>
            <a:r>
              <a:rPr lang="en-IN" sz="2400" dirty="0">
                <a:latin typeface="Times New Roman" panose="02020603050405020304" pitchFamily="18" charset="0"/>
                <a:cs typeface="Times New Roman" panose="02020603050405020304" pitchFamily="18" charset="0"/>
              </a:rPr>
              <a:t> coordinates of the gait pattern. And also display the output of the ML algorithm.</a:t>
            </a:r>
          </a:p>
        </p:txBody>
      </p:sp>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19</a:t>
            </a:fld>
            <a:endParaRPr lang="en-IN"/>
          </a:p>
        </p:txBody>
      </p:sp>
    </p:spTree>
    <p:extLst>
      <p:ext uri="{BB962C8B-B14F-4D97-AF65-F5344CB8AC3E}">
        <p14:creationId xmlns:p14="http://schemas.microsoft.com/office/powerpoint/2010/main" val="429286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0312-CC18-5C1E-8B1B-E47D803C02A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01D2A569-12AA-EC86-D796-D3E8BF95F4CF}"/>
              </a:ext>
            </a:extLst>
          </p:cNvPr>
          <p:cNvSpPr>
            <a:spLocks noGrp="1"/>
          </p:cNvSpPr>
          <p:nvPr>
            <p:ph idx="1"/>
          </p:nvPr>
        </p:nvSpPr>
        <p:spPr>
          <a:xfrm>
            <a:off x="1097280" y="1228165"/>
            <a:ext cx="10058400" cy="4939553"/>
          </a:xfrm>
        </p:spPr>
        <p:txBody>
          <a:bodyPr>
            <a:normAutofit fontScale="77500" lnSpcReduction="20000"/>
          </a:bodyPr>
          <a:lstStyle/>
          <a:p>
            <a:pPr marL="0" indent="0">
              <a:buNone/>
            </a:pPr>
            <a:endParaRPr lang="en-IN" sz="2400" dirty="0">
              <a:solidFill>
                <a:schemeClr val="tx1"/>
              </a:solidFill>
              <a:latin typeface="+mj-lt"/>
              <a:cs typeface="Times New Roman" panose="02020603050405020304" pitchFamily="18" charset="0"/>
            </a:endParaRP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SPECIFICATIONS</a:t>
            </a: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Ø"/>
            </a:pPr>
            <a:r>
              <a:rPr lang="en-IN" sz="3400" dirty="0">
                <a:solidFill>
                  <a:schemeClr val="tx1"/>
                </a:solidFill>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endParaRPr lang="en-IN" sz="2400" dirty="0">
              <a:solidFill>
                <a:schemeClr val="tx1"/>
              </a:solidFill>
              <a:latin typeface="+mj-lt"/>
            </a:endParaRPr>
          </a:p>
        </p:txBody>
      </p:sp>
      <p:sp>
        <p:nvSpPr>
          <p:cNvPr id="4" name="Date Placeholder 3">
            <a:extLst>
              <a:ext uri="{FF2B5EF4-FFF2-40B4-BE49-F238E27FC236}">
                <a16:creationId xmlns:a16="http://schemas.microsoft.com/office/drawing/2014/main" id="{0BC5C6D4-0B77-3D31-FE7A-AF9CE16EDBC7}"/>
              </a:ext>
            </a:extLst>
          </p:cNvPr>
          <p:cNvSpPr>
            <a:spLocks noGrp="1"/>
          </p:cNvSpPr>
          <p:nvPr>
            <p:ph type="dt" sz="half" idx="10"/>
          </p:nvPr>
        </p:nvSpPr>
        <p:spPr/>
        <p:txBody>
          <a:bodyPr/>
          <a:lstStyle/>
          <a:p>
            <a:fld id="{AEA0CD88-7969-4576-9770-70E6270B2D7A}" type="datetime1">
              <a:rPr lang="en-IN" smtClean="0">
                <a:latin typeface="+mj-lt"/>
              </a:rPr>
              <a:t>27-01-2024</a:t>
            </a:fld>
            <a:endParaRPr lang="en-IN">
              <a:latin typeface="+mj-lt"/>
            </a:endParaRPr>
          </a:p>
        </p:txBody>
      </p:sp>
      <p:sp>
        <p:nvSpPr>
          <p:cNvPr id="5" name="Footer Placeholder 4">
            <a:extLst>
              <a:ext uri="{FF2B5EF4-FFF2-40B4-BE49-F238E27FC236}">
                <a16:creationId xmlns:a16="http://schemas.microsoft.com/office/drawing/2014/main" id="{9C1C62D3-D166-82C0-F1B6-780DF6075B92}"/>
              </a:ext>
            </a:extLst>
          </p:cNvPr>
          <p:cNvSpPr>
            <a:spLocks noGrp="1"/>
          </p:cNvSpPr>
          <p:nvPr>
            <p:ph type="ftr" sz="quarter" idx="11"/>
          </p:nvPr>
        </p:nvSpPr>
        <p:spPr/>
        <p:txBody>
          <a:bodyPr/>
          <a:lstStyle/>
          <a:p>
            <a:r>
              <a:rPr lang="en-IN">
                <a:latin typeface="+mj-lt"/>
              </a:rPr>
              <a:t>20AD272-MINI PROJECT </a:t>
            </a:r>
            <a:endParaRPr lang="en-IN" dirty="0">
              <a:latin typeface="+mj-lt"/>
            </a:endParaRPr>
          </a:p>
        </p:txBody>
      </p:sp>
      <p:sp>
        <p:nvSpPr>
          <p:cNvPr id="6" name="Slide Number Placeholder 5">
            <a:extLst>
              <a:ext uri="{FF2B5EF4-FFF2-40B4-BE49-F238E27FC236}">
                <a16:creationId xmlns:a16="http://schemas.microsoft.com/office/drawing/2014/main" id="{4DC3A1AB-FC48-E0C3-DCF0-964787837FD4}"/>
              </a:ext>
            </a:extLst>
          </p:cNvPr>
          <p:cNvSpPr>
            <a:spLocks noGrp="1"/>
          </p:cNvSpPr>
          <p:nvPr>
            <p:ph type="sldNum" sz="quarter" idx="12"/>
          </p:nvPr>
        </p:nvSpPr>
        <p:spPr/>
        <p:txBody>
          <a:bodyPr/>
          <a:lstStyle/>
          <a:p>
            <a:fld id="{E40ACE51-2A07-47A0-928F-9E7C07ADCF05}" type="slidenum">
              <a:rPr lang="en-IN" smtClean="0">
                <a:latin typeface="+mj-lt"/>
              </a:rPr>
              <a:pPr/>
              <a:t>2</a:t>
            </a:fld>
            <a:endParaRPr lang="en-IN">
              <a:latin typeface="+mj-lt"/>
            </a:endParaRPr>
          </a:p>
        </p:txBody>
      </p:sp>
    </p:spTree>
    <p:extLst>
      <p:ext uri="{BB962C8B-B14F-4D97-AF65-F5344CB8AC3E}">
        <p14:creationId xmlns:p14="http://schemas.microsoft.com/office/powerpoint/2010/main" val="2376295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2386DC4-55C3-3F13-1CBD-9A1AA42214E1}"/>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8339" b="12331"/>
          <a:stretch/>
        </p:blipFill>
        <p:spPr>
          <a:xfrm>
            <a:off x="2299230" y="1927412"/>
            <a:ext cx="7653866" cy="3460376"/>
          </a:xfrm>
        </p:spPr>
      </p:pic>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20</a:t>
            </a:fld>
            <a:endParaRPr lang="en-IN"/>
          </a:p>
        </p:txBody>
      </p:sp>
    </p:spTree>
    <p:extLst>
      <p:ext uri="{BB962C8B-B14F-4D97-AF65-F5344CB8AC3E}">
        <p14:creationId xmlns:p14="http://schemas.microsoft.com/office/powerpoint/2010/main" val="1440845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21</a:t>
            </a:fld>
            <a:endParaRPr lang="en-IN"/>
          </a:p>
        </p:txBody>
      </p:sp>
      <p:pic>
        <p:nvPicPr>
          <p:cNvPr id="10" name="Content Placeholder 9">
            <a:extLst>
              <a:ext uri="{FF2B5EF4-FFF2-40B4-BE49-F238E27FC236}">
                <a16:creationId xmlns:a16="http://schemas.microsoft.com/office/drawing/2014/main" id="{D04DDB54-0268-8D4A-E1AA-2B049C580901}"/>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8269" b="5224"/>
          <a:stretch/>
        </p:blipFill>
        <p:spPr>
          <a:xfrm>
            <a:off x="2299230" y="1918446"/>
            <a:ext cx="7653866" cy="3711389"/>
          </a:xfrm>
        </p:spPr>
      </p:pic>
    </p:spTree>
    <p:extLst>
      <p:ext uri="{BB962C8B-B14F-4D97-AF65-F5344CB8AC3E}">
        <p14:creationId xmlns:p14="http://schemas.microsoft.com/office/powerpoint/2010/main" val="2830397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508805A4-9DD4-76B5-84CC-1C7454DE0E08}"/>
              </a:ext>
            </a:extLst>
          </p:cNvPr>
          <p:cNvGraphicFramePr>
            <a:graphicFrameLocks noGrp="1"/>
          </p:cNvGraphicFramePr>
          <p:nvPr>
            <p:ph idx="1"/>
            <p:extLst>
              <p:ext uri="{D42A27DB-BD31-4B8C-83A1-F6EECF244321}">
                <p14:modId xmlns:p14="http://schemas.microsoft.com/office/powerpoint/2010/main" val="2967574390"/>
              </p:ext>
            </p:extLst>
          </p:nvPr>
        </p:nvGraphicFramePr>
        <p:xfrm>
          <a:off x="3021107" y="2442229"/>
          <a:ext cx="6176682" cy="2376543"/>
        </p:xfrm>
        <a:graphic>
          <a:graphicData uri="http://schemas.openxmlformats.org/drawingml/2006/table">
            <a:tbl>
              <a:tblPr firstRow="1" firstCol="1" lastRow="1" lastCol="1" bandRow="1" bandCol="1">
                <a:tableStyleId>{5C22544A-7EE6-4342-B048-85BDC9FD1C3A}</a:tableStyleId>
              </a:tblPr>
              <a:tblGrid>
                <a:gridCol w="3072664">
                  <a:extLst>
                    <a:ext uri="{9D8B030D-6E8A-4147-A177-3AD203B41FA5}">
                      <a16:colId xmlns:a16="http://schemas.microsoft.com/office/drawing/2014/main" val="1473349823"/>
                    </a:ext>
                  </a:extLst>
                </a:gridCol>
                <a:gridCol w="3104018">
                  <a:extLst>
                    <a:ext uri="{9D8B030D-6E8A-4147-A177-3AD203B41FA5}">
                      <a16:colId xmlns:a16="http://schemas.microsoft.com/office/drawing/2014/main" val="2718661567"/>
                    </a:ext>
                  </a:extLst>
                </a:gridCol>
              </a:tblGrid>
              <a:tr h="593047">
                <a:tc>
                  <a:txBody>
                    <a:bodyPr/>
                    <a:lstStyle/>
                    <a:p>
                      <a:pPr marR="434975" algn="ctr"/>
                      <a:endParaRPr lang="en-US" sz="1400" b="1" dirty="0">
                        <a:effectLst/>
                      </a:endParaRPr>
                    </a:p>
                    <a:p>
                      <a:pPr marR="434975" algn="ctr"/>
                      <a:r>
                        <a:rPr lang="en-US" sz="1400" b="1" dirty="0">
                          <a:effectLst/>
                        </a:rPr>
                        <a:t>ALGORITHMS</a:t>
                      </a:r>
                      <a:endParaRPr lang="en-IN" sz="1100" b="1"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01370"/>
                      <a:endParaRPr lang="en-US" sz="1400" dirty="0">
                        <a:effectLst/>
                      </a:endParaRPr>
                    </a:p>
                    <a:p>
                      <a:pPr marL="801370"/>
                      <a:r>
                        <a:rPr lang="en-US" sz="1400" dirty="0">
                          <a:effectLst/>
                        </a:rPr>
                        <a:t>ACCURACY</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3005004421"/>
                  </a:ext>
                </a:extLst>
              </a:tr>
              <a:tr h="593047">
                <a:tc>
                  <a:txBody>
                    <a:bodyPr/>
                    <a:lstStyle/>
                    <a:p>
                      <a:pPr marL="446405" marR="434975" algn="ctr">
                        <a:spcBef>
                          <a:spcPts val="20"/>
                        </a:spcBef>
                        <a:spcAft>
                          <a:spcPts val="0"/>
                        </a:spcAft>
                      </a:pPr>
                      <a:endParaRPr lang="en-US" sz="1400" dirty="0">
                        <a:effectLst/>
                      </a:endParaRPr>
                    </a:p>
                    <a:p>
                      <a:pPr marL="446405" marR="434975" algn="ctr">
                        <a:spcBef>
                          <a:spcPts val="20"/>
                        </a:spcBef>
                        <a:spcAft>
                          <a:spcPts val="0"/>
                        </a:spcAft>
                      </a:pPr>
                      <a:r>
                        <a:rPr lang="en-US" sz="1400" dirty="0">
                          <a:effectLst/>
                        </a:rPr>
                        <a:t>KNN</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41705">
                        <a:spcBef>
                          <a:spcPts val="20"/>
                        </a:spcBef>
                        <a:spcAft>
                          <a:spcPts val="0"/>
                        </a:spcAft>
                      </a:pPr>
                      <a:endParaRPr lang="en-US" sz="1400" dirty="0">
                        <a:effectLst/>
                      </a:endParaRPr>
                    </a:p>
                    <a:p>
                      <a:pPr marL="941705">
                        <a:spcBef>
                          <a:spcPts val="20"/>
                        </a:spcBef>
                        <a:spcAft>
                          <a:spcPts val="0"/>
                        </a:spcAft>
                      </a:pPr>
                      <a:r>
                        <a:rPr lang="en-US" sz="1400" dirty="0">
                          <a:effectLst/>
                        </a:rPr>
                        <a:t>92.5%</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2599722600"/>
                  </a:ext>
                </a:extLst>
              </a:tr>
              <a:tr h="593047">
                <a:tc>
                  <a:txBody>
                    <a:bodyPr/>
                    <a:lstStyle/>
                    <a:p>
                      <a:pPr marL="446405" marR="434975" algn="ctr">
                        <a:spcBef>
                          <a:spcPts val="20"/>
                        </a:spcBef>
                        <a:spcAft>
                          <a:spcPts val="0"/>
                        </a:spcAft>
                      </a:pPr>
                      <a:endParaRPr lang="en-US" sz="1400" dirty="0">
                        <a:effectLst/>
                      </a:endParaRPr>
                    </a:p>
                    <a:p>
                      <a:pPr marL="446405" marR="434975" algn="ctr">
                        <a:spcBef>
                          <a:spcPts val="20"/>
                        </a:spcBef>
                        <a:spcAft>
                          <a:spcPts val="0"/>
                        </a:spcAft>
                      </a:pPr>
                      <a:r>
                        <a:rPr lang="en-US" sz="1400" dirty="0">
                          <a:effectLst/>
                        </a:rPr>
                        <a:t>SVM</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41705">
                        <a:spcBef>
                          <a:spcPts val="20"/>
                        </a:spcBef>
                        <a:spcAft>
                          <a:spcPts val="0"/>
                        </a:spcAft>
                      </a:pPr>
                      <a:endParaRPr lang="en-US" sz="1400" dirty="0">
                        <a:effectLst/>
                      </a:endParaRPr>
                    </a:p>
                    <a:p>
                      <a:pPr marL="941705">
                        <a:spcBef>
                          <a:spcPts val="20"/>
                        </a:spcBef>
                        <a:spcAft>
                          <a:spcPts val="0"/>
                        </a:spcAft>
                      </a:pPr>
                      <a:r>
                        <a:rPr lang="en-US" sz="1400" dirty="0">
                          <a:effectLst/>
                        </a:rPr>
                        <a:t>90.45%</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938005900"/>
                  </a:ext>
                </a:extLst>
              </a:tr>
              <a:tr h="597402">
                <a:tc>
                  <a:txBody>
                    <a:bodyPr/>
                    <a:lstStyle/>
                    <a:p>
                      <a:pPr marL="441960" marR="434975" algn="ctr">
                        <a:spcBef>
                          <a:spcPts val="20"/>
                        </a:spcBef>
                        <a:spcAft>
                          <a:spcPts val="0"/>
                        </a:spcAft>
                      </a:pPr>
                      <a:endParaRPr lang="en-US" sz="1400" dirty="0">
                        <a:effectLst/>
                      </a:endParaRPr>
                    </a:p>
                    <a:p>
                      <a:pPr marL="441960" marR="434975" algn="ctr">
                        <a:spcBef>
                          <a:spcPts val="20"/>
                        </a:spcBef>
                        <a:spcAft>
                          <a:spcPts val="0"/>
                        </a:spcAft>
                      </a:pPr>
                      <a:r>
                        <a:rPr lang="en-US" sz="1400" dirty="0">
                          <a:effectLst/>
                        </a:rPr>
                        <a:t>DECISION TREE</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41705">
                        <a:spcBef>
                          <a:spcPts val="20"/>
                        </a:spcBef>
                        <a:spcAft>
                          <a:spcPts val="0"/>
                        </a:spcAft>
                      </a:pPr>
                      <a:endParaRPr lang="en-US" sz="1400" dirty="0">
                        <a:effectLst/>
                      </a:endParaRPr>
                    </a:p>
                    <a:p>
                      <a:pPr marL="941705">
                        <a:spcBef>
                          <a:spcPts val="20"/>
                        </a:spcBef>
                        <a:spcAft>
                          <a:spcPts val="0"/>
                        </a:spcAft>
                      </a:pPr>
                      <a:r>
                        <a:rPr lang="en-US" sz="1400" dirty="0">
                          <a:effectLst/>
                        </a:rPr>
                        <a:t>91.24%</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3847756529"/>
                  </a:ext>
                </a:extLst>
              </a:tr>
            </a:tbl>
          </a:graphicData>
        </a:graphic>
      </p:graphicFrame>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22</a:t>
            </a:fld>
            <a:endParaRPr lang="en-IN"/>
          </a:p>
        </p:txBody>
      </p:sp>
    </p:spTree>
    <p:extLst>
      <p:ext uri="{BB962C8B-B14F-4D97-AF65-F5344CB8AC3E}">
        <p14:creationId xmlns:p14="http://schemas.microsoft.com/office/powerpoint/2010/main" val="1590433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23</a:t>
            </a:fld>
            <a:endParaRPr lang="en-IN"/>
          </a:p>
        </p:txBody>
      </p:sp>
      <p:pic>
        <p:nvPicPr>
          <p:cNvPr id="10" name="Content Placeholder 9">
            <a:extLst>
              <a:ext uri="{FF2B5EF4-FFF2-40B4-BE49-F238E27FC236}">
                <a16:creationId xmlns:a16="http://schemas.microsoft.com/office/drawing/2014/main" id="{8D27ED9A-601F-8BB2-FA5A-C6C3282D8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106" y="1563688"/>
            <a:ext cx="5094953" cy="4305300"/>
          </a:xfrm>
        </p:spPr>
      </p:pic>
    </p:spTree>
    <p:extLst>
      <p:ext uri="{BB962C8B-B14F-4D97-AF65-F5344CB8AC3E}">
        <p14:creationId xmlns:p14="http://schemas.microsoft.com/office/powerpoint/2010/main" val="4285658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24</a:t>
            </a:fld>
            <a:endParaRPr lang="en-IN"/>
          </a:p>
        </p:txBody>
      </p:sp>
      <p:sp>
        <p:nvSpPr>
          <p:cNvPr id="7" name="Content Placeholder 6">
            <a:extLst>
              <a:ext uri="{FF2B5EF4-FFF2-40B4-BE49-F238E27FC236}">
                <a16:creationId xmlns:a16="http://schemas.microsoft.com/office/drawing/2014/main" id="{5A57443E-0B8B-60EA-2510-FFB96FB58FE1}"/>
              </a:ext>
            </a:extLst>
          </p:cNvPr>
          <p:cNvSpPr>
            <a:spLocks noGrp="1"/>
          </p:cNvSpPr>
          <p:nvPr>
            <p:ph idx="1"/>
          </p:nvPr>
        </p:nvSpPr>
        <p:spPr/>
        <p:txBody>
          <a:bodyPr>
            <a:normAutofit fontScale="925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Real-time orthotic leg analysis using AI and IoT holds great potential in revolutionizing the field of orthotics by providing personalized, accurate, and real-time feedback to patients. By leveraging the power of AI and IoT, clinicians and patients can track the effectiveness of orthotic devices and make necessary adjustments in real-time, improving patient outcomes and quality of life. Moreover, this technology can also help reduce healthcare costs associated with frequent visits to clinics and hospitals for adjustments and maintenance. While there are still some challenges and limitations to be addressed, the advancements in AI and IoT offer exciting possibilities for the future of orthotics.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08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19D6-BA16-7FDA-1447-CEFAAD030F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BC3481-DDD7-9B02-3524-48F8E2088D16}"/>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0D255252-0096-D27D-B82F-DEDE0B3CD147}"/>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BFE635E1-0ADB-03AA-F250-D593780513CD}"/>
              </a:ext>
            </a:extLst>
          </p:cNvPr>
          <p:cNvSpPr>
            <a:spLocks noGrp="1"/>
          </p:cNvSpPr>
          <p:nvPr>
            <p:ph type="sldNum" sz="quarter" idx="12"/>
          </p:nvPr>
        </p:nvSpPr>
        <p:spPr/>
        <p:txBody>
          <a:bodyPr/>
          <a:lstStyle/>
          <a:p>
            <a:fld id="{E40ACE51-2A07-47A0-928F-9E7C07ADCF05}" type="slidenum">
              <a:rPr lang="en-IN" smtClean="0"/>
              <a:pPr/>
              <a:t>25</a:t>
            </a:fld>
            <a:endParaRPr lang="en-IN"/>
          </a:p>
        </p:txBody>
      </p:sp>
      <p:sp>
        <p:nvSpPr>
          <p:cNvPr id="7" name="Content Placeholder 6">
            <a:extLst>
              <a:ext uri="{FF2B5EF4-FFF2-40B4-BE49-F238E27FC236}">
                <a16:creationId xmlns:a16="http://schemas.microsoft.com/office/drawing/2014/main" id="{5A57443E-0B8B-60EA-2510-FFB96FB58FE1}"/>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Potential future scope is the development of smart orthotic devices that can automatically adjust themselves based on the patient's gait or activity level, without requiring external intervention. This could greatly improve patient comfort and reduce the need for frequent adjustments and maintenance.</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And also to introduce an messaging system through which the doctors could recommend exercise videos and instructions to help patients go back to normal and healthy life.</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498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89A2-7640-4796-A089-7F1925AE7A1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r>
              <a:rPr lang="en-US" sz="4000" b="1" dirty="0">
                <a:cs typeface="Times New Roman" panose="02020603050405020304" pitchFamily="18" charset="0"/>
              </a:rPr>
              <a:t> </a:t>
            </a:r>
          </a:p>
        </p:txBody>
      </p:sp>
      <p:sp>
        <p:nvSpPr>
          <p:cNvPr id="3" name="Content Placeholder 2">
            <a:extLst>
              <a:ext uri="{FF2B5EF4-FFF2-40B4-BE49-F238E27FC236}">
                <a16:creationId xmlns:a16="http://schemas.microsoft.com/office/drawing/2014/main" id="{92543AC2-038B-440C-9E36-903936951B5F}"/>
              </a:ext>
            </a:extLst>
          </p:cNvPr>
          <p:cNvSpPr>
            <a:spLocks noGrp="1"/>
          </p:cNvSpPr>
          <p:nvPr>
            <p:ph idx="1"/>
          </p:nvPr>
        </p:nvSpPr>
        <p:spPr>
          <a:xfrm>
            <a:off x="1097280" y="1702569"/>
            <a:ext cx="10058400" cy="4142419"/>
          </a:xfrm>
        </p:spPr>
        <p:txBody>
          <a:bodyPr>
            <a:no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Agrawal S ,</a:t>
            </a:r>
            <a:r>
              <a:rPr lang="en-IN" sz="2400" dirty="0" err="1">
                <a:latin typeface="Times New Roman" panose="02020603050405020304" pitchFamily="18" charset="0"/>
                <a:cs typeface="Times New Roman" panose="02020603050405020304" pitchFamily="18" charset="0"/>
              </a:rPr>
              <a:t>Banala</a:t>
            </a:r>
            <a:r>
              <a:rPr lang="en-IN" sz="2400" dirty="0">
                <a:latin typeface="Times New Roman" panose="02020603050405020304" pitchFamily="18" charset="0"/>
                <a:cs typeface="Times New Roman" panose="02020603050405020304" pitchFamily="18" charset="0"/>
              </a:rPr>
              <a:t> K, “Assessment of motion of a swing leg and gait rehabilitation with a gravity balancing exoskeleton” IEEE Trans. on Neural Systems and Rehabilitation Engineering, Vol. 15, no. 3, pp. 410-420, September 2007.</a:t>
            </a:r>
          </a:p>
          <a:p>
            <a:pPr marL="0" indent="0">
              <a:buNone/>
            </a:pPr>
            <a:r>
              <a:rPr lang="en-IN" sz="2400" i="0" dirty="0">
                <a:effectLst/>
                <a:latin typeface="Times New Roman" panose="02020603050405020304" pitchFamily="18" charset="0"/>
                <a:cs typeface="Times New Roman" panose="02020603050405020304" pitchFamily="18" charset="0"/>
              </a:rPr>
              <a:t>[2] </a:t>
            </a:r>
            <a:r>
              <a:rPr lang="en-IN" sz="2400" i="0" dirty="0" err="1">
                <a:effectLst/>
                <a:latin typeface="Times New Roman" panose="02020603050405020304" pitchFamily="18" charset="0"/>
                <a:cs typeface="Times New Roman" panose="02020603050405020304" pitchFamily="18" charset="0"/>
              </a:rPr>
              <a:t>Khamar</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J </a:t>
            </a:r>
            <a:r>
              <a:rPr lang="en-IN" sz="2400" dirty="0">
                <a:effectLst/>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Human-exoskeleton control simulation, kinetic and kinematic modelling and parameters extraction </a:t>
            </a:r>
            <a:r>
              <a:rPr lang="en-IN" sz="2400" i="0" dirty="0">
                <a:effectLst/>
                <a:latin typeface="Times New Roman" panose="02020603050405020304" pitchFamily="18" charset="0"/>
                <a:cs typeface="Times New Roman" panose="02020603050405020304" pitchFamily="18" charset="0"/>
              </a:rPr>
              <a:t>Methods X” , Vol.1, no.3, pp.1-5.June 2020.</a:t>
            </a:r>
          </a:p>
          <a:p>
            <a:pPr marL="0" indent="0" algn="l">
              <a:buNone/>
            </a:pPr>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Safizadeh</a:t>
            </a:r>
            <a:r>
              <a:rPr lang="en-IN" sz="2400" dirty="0">
                <a:latin typeface="Times New Roman" panose="02020603050405020304" pitchFamily="18" charset="0"/>
                <a:cs typeface="Times New Roman" panose="02020603050405020304" pitchFamily="18" charset="0"/>
              </a:rPr>
              <a:t> M ,Hussein A, “Kinematic analysis of powered lower limb orthoses for gait rehabilitation of hemiplegic and hemiparetic patients”, Intl. Journal of Mathematical Models and Methods in Applied Sciences, Vol. 5, no. 3, pp. 490-498 August 2019.</a:t>
            </a:r>
          </a:p>
          <a:p>
            <a:pPr algn="just">
              <a:lnSpc>
                <a:spcPct val="100000"/>
              </a:lnSpc>
            </a:pPr>
            <a:endParaRPr lang="en-US" sz="1400" dirty="0">
              <a:solidFill>
                <a:schemeClr val="tx1"/>
              </a:solidFill>
              <a:latin typeface="+mj-lt"/>
            </a:endParaRPr>
          </a:p>
        </p:txBody>
      </p:sp>
      <p:sp>
        <p:nvSpPr>
          <p:cNvPr id="6" name="Slide Number Placeholder 5">
            <a:extLst>
              <a:ext uri="{FF2B5EF4-FFF2-40B4-BE49-F238E27FC236}">
                <a16:creationId xmlns:a16="http://schemas.microsoft.com/office/drawing/2014/main" id="{37AA138A-9C51-4C0D-93A7-79578D47BE45}"/>
              </a:ext>
            </a:extLst>
          </p:cNvPr>
          <p:cNvSpPr>
            <a:spLocks noGrp="1"/>
          </p:cNvSpPr>
          <p:nvPr>
            <p:ph type="sldNum" sz="quarter" idx="12"/>
          </p:nvPr>
        </p:nvSpPr>
        <p:spPr/>
        <p:txBody>
          <a:bodyPr/>
          <a:lstStyle/>
          <a:p>
            <a:fld id="{E40ACE51-2A07-47A0-928F-9E7C07ADCF05}" type="slidenum">
              <a:rPr lang="en-IN" smtClean="0">
                <a:latin typeface="+mj-lt"/>
              </a:rPr>
              <a:pPr/>
              <a:t>26</a:t>
            </a:fld>
            <a:endParaRPr lang="en-IN">
              <a:latin typeface="+mj-lt"/>
            </a:endParaRPr>
          </a:p>
        </p:txBody>
      </p:sp>
      <p:sp>
        <p:nvSpPr>
          <p:cNvPr id="4" name="Date Placeholder 3">
            <a:extLst>
              <a:ext uri="{FF2B5EF4-FFF2-40B4-BE49-F238E27FC236}">
                <a16:creationId xmlns:a16="http://schemas.microsoft.com/office/drawing/2014/main" id="{FF34EF21-8E88-4BAD-68DD-451E61104354}"/>
              </a:ext>
            </a:extLst>
          </p:cNvPr>
          <p:cNvSpPr>
            <a:spLocks noGrp="1"/>
          </p:cNvSpPr>
          <p:nvPr>
            <p:ph type="dt" sz="half" idx="10"/>
          </p:nvPr>
        </p:nvSpPr>
        <p:spPr/>
        <p:txBody>
          <a:bodyPr/>
          <a:lstStyle/>
          <a:p>
            <a:fld id="{D7ACB29B-270D-49D8-8856-2B291C1447EF}" type="datetime1">
              <a:rPr lang="en-IN" smtClean="0">
                <a:latin typeface="+mj-lt"/>
              </a:rPr>
              <a:t>27-01-2024</a:t>
            </a:fld>
            <a:endParaRPr lang="en-IN">
              <a:latin typeface="+mj-lt"/>
            </a:endParaRPr>
          </a:p>
        </p:txBody>
      </p:sp>
      <p:sp>
        <p:nvSpPr>
          <p:cNvPr id="5" name="Footer Placeholder 4">
            <a:extLst>
              <a:ext uri="{FF2B5EF4-FFF2-40B4-BE49-F238E27FC236}">
                <a16:creationId xmlns:a16="http://schemas.microsoft.com/office/drawing/2014/main" id="{D528B64D-8446-794F-5AC8-D76C5EFD9FBC}"/>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1554731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89A2-7640-4796-A089-7F1925AE7A1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r>
              <a:rPr lang="en-US" sz="4000" b="1" dirty="0">
                <a:cs typeface="Times New Roman" panose="02020603050405020304" pitchFamily="18" charset="0"/>
              </a:rPr>
              <a:t> </a:t>
            </a:r>
          </a:p>
        </p:txBody>
      </p:sp>
      <p:sp>
        <p:nvSpPr>
          <p:cNvPr id="3" name="Content Placeholder 2">
            <a:extLst>
              <a:ext uri="{FF2B5EF4-FFF2-40B4-BE49-F238E27FC236}">
                <a16:creationId xmlns:a16="http://schemas.microsoft.com/office/drawing/2014/main" id="{92543AC2-038B-440C-9E36-903936951B5F}"/>
              </a:ext>
            </a:extLst>
          </p:cNvPr>
          <p:cNvSpPr>
            <a:spLocks noGrp="1"/>
          </p:cNvSpPr>
          <p:nvPr>
            <p:ph idx="1"/>
          </p:nvPr>
        </p:nvSpPr>
        <p:spPr>
          <a:xfrm>
            <a:off x="1154083" y="1803448"/>
            <a:ext cx="10058400" cy="4023611"/>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[4] Yamamoto K,M. Ishii, “Development of power assisting suit (miniaturization of supply system to realize wearable suit),” JSME Intl. J., Ser. C, vol. 46, no. 3, pp. 923–930 November 2019.</a:t>
            </a:r>
          </a:p>
          <a:p>
            <a:pPr marL="0" indent="0" algn="l">
              <a:buNone/>
            </a:pPr>
            <a:r>
              <a:rPr lang="en-US" sz="2400" dirty="0">
                <a:latin typeface="Times New Roman" panose="02020603050405020304" pitchFamily="18" charset="0"/>
                <a:cs typeface="Times New Roman" panose="02020603050405020304" pitchFamily="18" charset="0"/>
              </a:rPr>
              <a:t>[5] Zhang </a:t>
            </a:r>
            <a:r>
              <a:rPr lang="en-US" sz="2400" dirty="0" err="1">
                <a:latin typeface="Times New Roman" panose="02020603050405020304" pitchFamily="18" charset="0"/>
                <a:cs typeface="Times New Roman" panose="02020603050405020304" pitchFamily="18" charset="0"/>
              </a:rPr>
              <a:t>Q,Tian</a:t>
            </a:r>
            <a:r>
              <a:rPr lang="en-US" sz="2400" dirty="0">
                <a:latin typeface="Times New Roman" panose="02020603050405020304" pitchFamily="18" charset="0"/>
                <a:cs typeface="Times New Roman" panose="02020603050405020304" pitchFamily="18" charset="0"/>
              </a:rPr>
              <a:t> H,“ Development of an Instrumented and Passive Exoskeleton for the Lower Limb Rehabilitation”, in Proc. of the Conference of Intl. Association of Computer Science and Information Technology, 2009, pp. 521-525 March 2019.</a:t>
            </a:r>
            <a:r>
              <a:rPr lang="en-IN"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[6] C. Lou et al., “A Graphene-Based Flexible Pressure Sensor with Applications to Plantar Pressure Measurement and Gait Analysis,” Materials, vol. 10, no. 9, p. 1068, Sep. 2017.</a:t>
            </a:r>
            <a:endParaRPr lang="en-IN" sz="2400" dirty="0">
              <a:latin typeface="Times New Roman" panose="02020603050405020304" pitchFamily="18" charset="0"/>
              <a:cs typeface="Times New Roman" panose="02020603050405020304" pitchFamily="18" charset="0"/>
            </a:endParaRPr>
          </a:p>
          <a:p>
            <a:pPr marL="0" indent="0" algn="l">
              <a:buNone/>
            </a:pPr>
            <a:endParaRPr lang="en-IN" sz="2400" dirty="0">
              <a:latin typeface="Times New Roman" panose="02020603050405020304" pitchFamily="18" charset="0"/>
              <a:cs typeface="Times New Roman" panose="02020603050405020304" pitchFamily="18" charset="0"/>
            </a:endParaRPr>
          </a:p>
          <a:p>
            <a:pPr marL="0" indent="0" algn="l">
              <a:buNone/>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US" sz="1400" dirty="0">
              <a:solidFill>
                <a:schemeClr val="tx1"/>
              </a:solidFill>
              <a:latin typeface="+mj-lt"/>
            </a:endParaRPr>
          </a:p>
        </p:txBody>
      </p:sp>
      <p:sp>
        <p:nvSpPr>
          <p:cNvPr id="6" name="Slide Number Placeholder 5">
            <a:extLst>
              <a:ext uri="{FF2B5EF4-FFF2-40B4-BE49-F238E27FC236}">
                <a16:creationId xmlns:a16="http://schemas.microsoft.com/office/drawing/2014/main" id="{37AA138A-9C51-4C0D-93A7-79578D47BE45}"/>
              </a:ext>
            </a:extLst>
          </p:cNvPr>
          <p:cNvSpPr>
            <a:spLocks noGrp="1"/>
          </p:cNvSpPr>
          <p:nvPr>
            <p:ph type="sldNum" sz="quarter" idx="12"/>
          </p:nvPr>
        </p:nvSpPr>
        <p:spPr/>
        <p:txBody>
          <a:bodyPr/>
          <a:lstStyle/>
          <a:p>
            <a:fld id="{E40ACE51-2A07-47A0-928F-9E7C07ADCF05}" type="slidenum">
              <a:rPr lang="en-IN" smtClean="0">
                <a:latin typeface="+mj-lt"/>
              </a:rPr>
              <a:pPr/>
              <a:t>27</a:t>
            </a:fld>
            <a:endParaRPr lang="en-IN">
              <a:latin typeface="+mj-lt"/>
            </a:endParaRPr>
          </a:p>
        </p:txBody>
      </p:sp>
      <p:sp>
        <p:nvSpPr>
          <p:cNvPr id="4" name="Date Placeholder 3">
            <a:extLst>
              <a:ext uri="{FF2B5EF4-FFF2-40B4-BE49-F238E27FC236}">
                <a16:creationId xmlns:a16="http://schemas.microsoft.com/office/drawing/2014/main" id="{FF34EF21-8E88-4BAD-68DD-451E61104354}"/>
              </a:ext>
            </a:extLst>
          </p:cNvPr>
          <p:cNvSpPr>
            <a:spLocks noGrp="1"/>
          </p:cNvSpPr>
          <p:nvPr>
            <p:ph type="dt" sz="half" idx="10"/>
          </p:nvPr>
        </p:nvSpPr>
        <p:spPr/>
        <p:txBody>
          <a:bodyPr/>
          <a:lstStyle/>
          <a:p>
            <a:fld id="{D7ACB29B-270D-49D8-8856-2B291C1447EF}" type="datetime1">
              <a:rPr lang="en-IN" smtClean="0">
                <a:latin typeface="+mj-lt"/>
              </a:rPr>
              <a:t>27-01-2024</a:t>
            </a:fld>
            <a:endParaRPr lang="en-IN">
              <a:latin typeface="+mj-lt"/>
            </a:endParaRPr>
          </a:p>
        </p:txBody>
      </p:sp>
      <p:sp>
        <p:nvSpPr>
          <p:cNvPr id="5" name="Footer Placeholder 4">
            <a:extLst>
              <a:ext uri="{FF2B5EF4-FFF2-40B4-BE49-F238E27FC236}">
                <a16:creationId xmlns:a16="http://schemas.microsoft.com/office/drawing/2014/main" id="{D528B64D-8446-794F-5AC8-D76C5EFD9FBC}"/>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2192673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89A2-7640-4796-A089-7F1925AE7A1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r>
              <a:rPr lang="en-US" sz="4000" b="1" dirty="0">
                <a:cs typeface="Times New Roman" panose="02020603050405020304" pitchFamily="18" charset="0"/>
              </a:rPr>
              <a:t> </a:t>
            </a:r>
          </a:p>
        </p:txBody>
      </p:sp>
      <p:sp>
        <p:nvSpPr>
          <p:cNvPr id="3" name="Content Placeholder 2">
            <a:extLst>
              <a:ext uri="{FF2B5EF4-FFF2-40B4-BE49-F238E27FC236}">
                <a16:creationId xmlns:a16="http://schemas.microsoft.com/office/drawing/2014/main" id="{92543AC2-038B-440C-9E36-903936951B5F}"/>
              </a:ext>
            </a:extLst>
          </p:cNvPr>
          <p:cNvSpPr>
            <a:spLocks noGrp="1"/>
          </p:cNvSpPr>
          <p:nvPr>
            <p:ph idx="1"/>
          </p:nvPr>
        </p:nvSpPr>
        <p:spPr>
          <a:xfrm>
            <a:off x="1097280" y="1767121"/>
            <a:ext cx="10058400" cy="4239232"/>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[7] </a:t>
            </a:r>
            <a:r>
              <a:rPr lang="en-US" sz="2400" dirty="0">
                <a:latin typeface="Times New Roman" panose="02020603050405020304" pitchFamily="18" charset="0"/>
                <a:cs typeface="Times New Roman" panose="02020603050405020304" pitchFamily="18" charset="0"/>
              </a:rPr>
              <a:t>T. Tsai, S. Lee, and S. Chang, “Detection System for Capacitive Plantar Pressure Monitoring,” IEEE Access, vol. 8, pp. 42633-42655, 2020.</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[8] </a:t>
            </a:r>
            <a:r>
              <a:rPr lang="en-US" sz="2400" dirty="0">
                <a:latin typeface="Times New Roman" panose="02020603050405020304" pitchFamily="18" charset="0"/>
                <a:cs typeface="Times New Roman" panose="02020603050405020304" pitchFamily="18" charset="0"/>
              </a:rPr>
              <a:t>X. Lin, and B. </a:t>
            </a:r>
            <a:r>
              <a:rPr lang="en-US" sz="2400" dirty="0" err="1">
                <a:latin typeface="Times New Roman" panose="02020603050405020304" pitchFamily="18" charset="0"/>
                <a:cs typeface="Times New Roman" panose="02020603050405020304" pitchFamily="18" charset="0"/>
              </a:rPr>
              <a:t>Seet</a:t>
            </a:r>
            <a:r>
              <a:rPr lang="en-US" sz="2400" dirty="0">
                <a:latin typeface="Times New Roman" panose="02020603050405020304" pitchFamily="18" charset="0"/>
                <a:cs typeface="Times New Roman" panose="02020603050405020304" pitchFamily="18" charset="0"/>
              </a:rPr>
              <a:t>, “A Linear Wide-Range Textile Pressure Sensor Integrally Embedded in Regular Fabric,” IEEE Sensors Journal, vol. 15, no. 10, pp. 5384- 5385, 2015.</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[9] </a:t>
            </a:r>
            <a:r>
              <a:rPr lang="en-US" sz="2400" dirty="0">
                <a:latin typeface="Times New Roman" panose="02020603050405020304" pitchFamily="18" charset="0"/>
                <a:cs typeface="Times New Roman" panose="02020603050405020304" pitchFamily="18" charset="0"/>
              </a:rPr>
              <a:t>X. Lin, and B. </a:t>
            </a:r>
            <a:r>
              <a:rPr lang="en-US" sz="2400" dirty="0" err="1">
                <a:latin typeface="Times New Roman" panose="02020603050405020304" pitchFamily="18" charset="0"/>
                <a:cs typeface="Times New Roman" panose="02020603050405020304" pitchFamily="18" charset="0"/>
              </a:rPr>
              <a:t>Seet</a:t>
            </a:r>
            <a:r>
              <a:rPr lang="en-US" sz="2400" dirty="0">
                <a:latin typeface="Times New Roman" panose="02020603050405020304" pitchFamily="18" charset="0"/>
                <a:cs typeface="Times New Roman" panose="02020603050405020304" pitchFamily="18" charset="0"/>
              </a:rPr>
              <a:t>, “Battery-Free Smart Sock for Abnormal Relative Plantar Pressure Monitoring,” IEEE Transactions on Biomedical Circuits and Systems, vol. 11, no. 2, pp. 464-473, 2017.</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[10] L. </a:t>
            </a:r>
            <a:r>
              <a:rPr lang="en-US" sz="2400" dirty="0" err="1">
                <a:latin typeface="Times New Roman" panose="02020603050405020304" pitchFamily="18" charset="0"/>
                <a:cs typeface="Times New Roman" panose="02020603050405020304" pitchFamily="18" charset="0"/>
              </a:rPr>
              <a:t>Motha</a:t>
            </a:r>
            <a:r>
              <a:rPr lang="en-US" sz="2400" dirty="0">
                <a:latin typeface="Times New Roman" panose="02020603050405020304" pitchFamily="18" charset="0"/>
                <a:cs typeface="Times New Roman" panose="02020603050405020304" pitchFamily="18" charset="0"/>
              </a:rPr>
              <a:t>, J. Kim, and W. S. Kim, “Instrumented rubber insole for plantar pressure sensing,” Organic Electronics, vol. 23, pp. 82-86, Aug. 2015.</a:t>
            </a:r>
            <a:endParaRPr lang="en-IN" sz="2400" dirty="0">
              <a:latin typeface="Times New Roman" panose="02020603050405020304" pitchFamily="18" charset="0"/>
              <a:cs typeface="Times New Roman" panose="02020603050405020304" pitchFamily="18" charset="0"/>
            </a:endParaRPr>
          </a:p>
          <a:p>
            <a:pPr marL="0" indent="0">
              <a:buNone/>
            </a:pPr>
            <a:endParaRPr lang="en-US" sz="1400" dirty="0">
              <a:solidFill>
                <a:schemeClr val="tx1"/>
              </a:solidFill>
              <a:latin typeface="+mj-lt"/>
            </a:endParaRPr>
          </a:p>
        </p:txBody>
      </p:sp>
      <p:sp>
        <p:nvSpPr>
          <p:cNvPr id="6" name="Slide Number Placeholder 5">
            <a:extLst>
              <a:ext uri="{FF2B5EF4-FFF2-40B4-BE49-F238E27FC236}">
                <a16:creationId xmlns:a16="http://schemas.microsoft.com/office/drawing/2014/main" id="{37AA138A-9C51-4C0D-93A7-79578D47BE45}"/>
              </a:ext>
            </a:extLst>
          </p:cNvPr>
          <p:cNvSpPr>
            <a:spLocks noGrp="1"/>
          </p:cNvSpPr>
          <p:nvPr>
            <p:ph type="sldNum" sz="quarter" idx="12"/>
          </p:nvPr>
        </p:nvSpPr>
        <p:spPr/>
        <p:txBody>
          <a:bodyPr/>
          <a:lstStyle/>
          <a:p>
            <a:fld id="{E40ACE51-2A07-47A0-928F-9E7C07ADCF05}" type="slidenum">
              <a:rPr lang="en-IN" smtClean="0">
                <a:latin typeface="+mj-lt"/>
              </a:rPr>
              <a:pPr/>
              <a:t>28</a:t>
            </a:fld>
            <a:endParaRPr lang="en-IN">
              <a:latin typeface="+mj-lt"/>
            </a:endParaRPr>
          </a:p>
        </p:txBody>
      </p:sp>
      <p:sp>
        <p:nvSpPr>
          <p:cNvPr id="4" name="Date Placeholder 3">
            <a:extLst>
              <a:ext uri="{FF2B5EF4-FFF2-40B4-BE49-F238E27FC236}">
                <a16:creationId xmlns:a16="http://schemas.microsoft.com/office/drawing/2014/main" id="{FF34EF21-8E88-4BAD-68DD-451E61104354}"/>
              </a:ext>
            </a:extLst>
          </p:cNvPr>
          <p:cNvSpPr>
            <a:spLocks noGrp="1"/>
          </p:cNvSpPr>
          <p:nvPr>
            <p:ph type="dt" sz="half" idx="10"/>
          </p:nvPr>
        </p:nvSpPr>
        <p:spPr/>
        <p:txBody>
          <a:bodyPr/>
          <a:lstStyle/>
          <a:p>
            <a:fld id="{D7ACB29B-270D-49D8-8856-2B291C1447EF}" type="datetime1">
              <a:rPr lang="en-IN" smtClean="0">
                <a:latin typeface="+mj-lt"/>
              </a:rPr>
              <a:t>27-01-2024</a:t>
            </a:fld>
            <a:endParaRPr lang="en-IN">
              <a:latin typeface="+mj-lt"/>
            </a:endParaRPr>
          </a:p>
        </p:txBody>
      </p:sp>
      <p:sp>
        <p:nvSpPr>
          <p:cNvPr id="5" name="Footer Placeholder 4">
            <a:extLst>
              <a:ext uri="{FF2B5EF4-FFF2-40B4-BE49-F238E27FC236}">
                <a16:creationId xmlns:a16="http://schemas.microsoft.com/office/drawing/2014/main" id="{D528B64D-8446-794F-5AC8-D76C5EFD9FBC}"/>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124107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97280" y="1353534"/>
            <a:ext cx="9914021" cy="4961068"/>
          </a:xfrm>
        </p:spPr>
        <p:txBody>
          <a:bodyPr>
            <a:normAutofit lnSpcReduction="10000"/>
          </a:bodyPr>
          <a:lstStyle/>
          <a:p>
            <a:pPr marL="0" indent="0" algn="just">
              <a:lnSpc>
                <a:spcPct val="150000"/>
              </a:lnSpc>
              <a:buNone/>
            </a:pPr>
            <a:r>
              <a:rPr lang="en-US" sz="2400" b="1" i="0" u="sng" dirty="0">
                <a:effectLst/>
                <a:latin typeface="Times New Roman" panose="02020603050405020304" pitchFamily="18" charset="0"/>
                <a:cs typeface="Times New Roman" panose="02020603050405020304" pitchFamily="18" charset="0"/>
              </a:rPr>
              <a:t>MACHINE LEARNING</a:t>
            </a:r>
          </a:p>
          <a:p>
            <a:pPr algn="just">
              <a:lnSpc>
                <a:spcPct val="150000"/>
              </a:lnSpc>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  Machine learning is a branch of artificial intelligence(AI) that allows software applications to become more accurate at predicting outcomes without being explicitly programmed. </a:t>
            </a:r>
          </a:p>
          <a:p>
            <a:pPr marL="0" indent="0" algn="just">
              <a:lnSpc>
                <a:spcPct val="150000"/>
              </a:lnSpc>
              <a:buNone/>
            </a:pPr>
            <a:r>
              <a:rPr lang="en-US" sz="2400" b="1" i="0" u="sng" dirty="0">
                <a:effectLst/>
                <a:latin typeface="Times New Roman" panose="02020603050405020304" pitchFamily="18" charset="0"/>
                <a:cs typeface="Times New Roman" panose="02020603050405020304" pitchFamily="18" charset="0"/>
              </a:rPr>
              <a:t>INTERNET OF THINGS</a:t>
            </a:r>
          </a:p>
          <a:p>
            <a:pPr algn="just">
              <a:lnSpc>
                <a:spcPct val="150000"/>
              </a:lnSpc>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 The internet of things is a technology that allows us to add a device to an inert object that can measure environmental parameters , generate associated data and transmit them through a communication network. </a:t>
            </a:r>
          </a:p>
          <a:p>
            <a:pPr indent="0" algn="just">
              <a:lnSpc>
                <a:spcPct val="100000"/>
              </a:lnSpc>
              <a:spcAft>
                <a:spcPts val="1200"/>
              </a:spcAft>
              <a:buNone/>
            </a:pPr>
            <a:endParaRPr lang="en-US" sz="2200" b="1" i="0" u="sng" dirty="0">
              <a:effectLst/>
              <a:latin typeface="+mj-lt"/>
              <a:cs typeface="Times New Roman" panose="02020603050405020304" pitchFamily="18" charset="0"/>
            </a:endParaRPr>
          </a:p>
          <a:p>
            <a:pPr marL="434340" indent="-342900" algn="just">
              <a:lnSpc>
                <a:spcPct val="100000"/>
              </a:lnSpc>
              <a:spcAft>
                <a:spcPts val="1200"/>
              </a:spcAft>
              <a:buFont typeface="Wingdings" panose="05000000000000000000" pitchFamily="2" charset="2"/>
              <a:buChar char="Ø"/>
            </a:pPr>
            <a:endParaRPr lang="en-US" sz="2200" dirty="0">
              <a:solidFill>
                <a:schemeClr val="tx1"/>
              </a:solidFill>
              <a:latin typeface="+mj-lt"/>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latin typeface="+mj-lt"/>
              </a:rPr>
              <a:pPr/>
              <a:t>3</a:t>
            </a:fld>
            <a:endParaRPr lang="en-IN">
              <a:latin typeface="+mj-lt"/>
            </a:endParaRPr>
          </a:p>
        </p:txBody>
      </p:sp>
      <p:sp>
        <p:nvSpPr>
          <p:cNvPr id="4" name="Date Placeholder 3">
            <a:extLst>
              <a:ext uri="{FF2B5EF4-FFF2-40B4-BE49-F238E27FC236}">
                <a16:creationId xmlns:a16="http://schemas.microsoft.com/office/drawing/2014/main" id="{3B22E38F-2537-A80A-1556-BF33F86D1EAE}"/>
              </a:ext>
            </a:extLst>
          </p:cNvPr>
          <p:cNvSpPr>
            <a:spLocks noGrp="1"/>
          </p:cNvSpPr>
          <p:nvPr>
            <p:ph type="dt" sz="half" idx="10"/>
          </p:nvPr>
        </p:nvSpPr>
        <p:spPr/>
        <p:txBody>
          <a:bodyPr/>
          <a:lstStyle/>
          <a:p>
            <a:fld id="{DEA461BF-153C-45AB-B065-5E46AAA63044}" type="datetime1">
              <a:rPr lang="en-IN" smtClean="0">
                <a:latin typeface="+mj-lt"/>
              </a:rPr>
              <a:t>27-01-2024</a:t>
            </a:fld>
            <a:endParaRPr lang="en-IN">
              <a:latin typeface="+mj-lt"/>
            </a:endParaRPr>
          </a:p>
        </p:txBody>
      </p:sp>
      <p:sp>
        <p:nvSpPr>
          <p:cNvPr id="5" name="Footer Placeholder 4">
            <a:extLst>
              <a:ext uri="{FF2B5EF4-FFF2-40B4-BE49-F238E27FC236}">
                <a16:creationId xmlns:a16="http://schemas.microsoft.com/office/drawing/2014/main" id="{1D4D6C94-0D93-EF98-BD2D-A60EC7E65D97}"/>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361345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390818"/>
            <a:ext cx="10058400" cy="991646"/>
          </a:xfrm>
        </p:spPr>
        <p:txBody>
          <a:bodyPr>
            <a:normAutofit/>
          </a:bodyPr>
          <a:lstStyle/>
          <a:p>
            <a:r>
              <a:rPr lang="en-IN" sz="4000" b="1" dirty="0">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40ACE51-2A07-47A0-928F-9E7C07ADCF05}" type="slidenum">
              <a:rPr lang="en-IN" smtClean="0">
                <a:latin typeface="+mj-lt"/>
              </a:rPr>
              <a:pPr/>
              <a:t>4</a:t>
            </a:fld>
            <a:endParaRPr lang="en-IN">
              <a:latin typeface="+mj-lt"/>
            </a:endParaRPr>
          </a:p>
        </p:txBody>
      </p:sp>
      <p:graphicFrame>
        <p:nvGraphicFramePr>
          <p:cNvPr id="12" name="Table 12">
            <a:extLst>
              <a:ext uri="{FF2B5EF4-FFF2-40B4-BE49-F238E27FC236}">
                <a16:creationId xmlns:a16="http://schemas.microsoft.com/office/drawing/2014/main" id="{2487A42C-BD1D-44D5-8ECC-EC3C77F845C1}"/>
              </a:ext>
            </a:extLst>
          </p:cNvPr>
          <p:cNvGraphicFramePr>
            <a:graphicFrameLocks noGrp="1"/>
          </p:cNvGraphicFramePr>
          <p:nvPr>
            <p:ph idx="1"/>
            <p:extLst>
              <p:ext uri="{D42A27DB-BD31-4B8C-83A1-F6EECF244321}">
                <p14:modId xmlns:p14="http://schemas.microsoft.com/office/powerpoint/2010/main" val="3015592659"/>
              </p:ext>
            </p:extLst>
          </p:nvPr>
        </p:nvGraphicFramePr>
        <p:xfrm>
          <a:off x="1181878" y="1382464"/>
          <a:ext cx="9916371" cy="4670083"/>
        </p:xfrm>
        <a:graphic>
          <a:graphicData uri="http://schemas.openxmlformats.org/drawingml/2006/table">
            <a:tbl>
              <a:tblPr firstRow="1" bandRow="1">
                <a:tableStyleId>{5C22544A-7EE6-4342-B048-85BDC9FD1C3A}</a:tableStyleId>
              </a:tblPr>
              <a:tblGrid>
                <a:gridCol w="2650811">
                  <a:extLst>
                    <a:ext uri="{9D8B030D-6E8A-4147-A177-3AD203B41FA5}">
                      <a16:colId xmlns:a16="http://schemas.microsoft.com/office/drawing/2014/main" val="1990298869"/>
                    </a:ext>
                  </a:extLst>
                </a:gridCol>
                <a:gridCol w="3025203">
                  <a:extLst>
                    <a:ext uri="{9D8B030D-6E8A-4147-A177-3AD203B41FA5}">
                      <a16:colId xmlns:a16="http://schemas.microsoft.com/office/drawing/2014/main" val="2706562689"/>
                    </a:ext>
                  </a:extLst>
                </a:gridCol>
                <a:gridCol w="1442405">
                  <a:extLst>
                    <a:ext uri="{9D8B030D-6E8A-4147-A177-3AD203B41FA5}">
                      <a16:colId xmlns:a16="http://schemas.microsoft.com/office/drawing/2014/main" val="2452587364"/>
                    </a:ext>
                  </a:extLst>
                </a:gridCol>
                <a:gridCol w="2797952">
                  <a:extLst>
                    <a:ext uri="{9D8B030D-6E8A-4147-A177-3AD203B41FA5}">
                      <a16:colId xmlns:a16="http://schemas.microsoft.com/office/drawing/2014/main" val="4253132423"/>
                    </a:ext>
                  </a:extLst>
                </a:gridCol>
              </a:tblGrid>
              <a:tr h="1037265">
                <a:tc>
                  <a:txBody>
                    <a:bodyPr/>
                    <a:lstStyle/>
                    <a:p>
                      <a:r>
                        <a:rPr lang="en-US" sz="2200" dirty="0">
                          <a:latin typeface="Times New Roman" panose="02020603050405020304" pitchFamily="18" charset="0"/>
                          <a:cs typeface="Times New Roman" panose="02020603050405020304" pitchFamily="18" charset="0"/>
                        </a:rPr>
                        <a:t>Title </a:t>
                      </a:r>
                    </a:p>
                  </a:txBody>
                  <a:tcPr/>
                </a:tc>
                <a:tc>
                  <a:txBody>
                    <a:bodyPr/>
                    <a:lstStyle/>
                    <a:p>
                      <a:r>
                        <a:rPr lang="en-US" sz="2200" dirty="0">
                          <a:latin typeface="Times New Roman" panose="02020603050405020304" pitchFamily="18" charset="0"/>
                          <a:cs typeface="Times New Roman" panose="02020603050405020304" pitchFamily="18" charset="0"/>
                        </a:rPr>
                        <a:t>Author</a:t>
                      </a:r>
                    </a:p>
                  </a:txBody>
                  <a:tcPr/>
                </a:tc>
                <a:tc>
                  <a:txBody>
                    <a:bodyPr/>
                    <a:lstStyle/>
                    <a:p>
                      <a:r>
                        <a:rPr lang="en-US" sz="2200" dirty="0">
                          <a:latin typeface="Times New Roman" panose="02020603050405020304" pitchFamily="18" charset="0"/>
                          <a:cs typeface="Times New Roman" panose="02020603050405020304" pitchFamily="18" charset="0"/>
                        </a:rPr>
                        <a:t>Year of Publication</a:t>
                      </a:r>
                    </a:p>
                  </a:txBody>
                  <a:tcPr/>
                </a:tc>
                <a:tc>
                  <a:txBody>
                    <a:bodyPr/>
                    <a:lstStyle/>
                    <a:p>
                      <a:r>
                        <a:rPr lang="en-US" sz="22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512421564"/>
                  </a:ext>
                </a:extLst>
              </a:tr>
              <a:tr h="35728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Design and Analysis of an Orthotic Device with Torque Reducing Mechanism for Knee Joint during Normal Walking</a:t>
                      </a:r>
                    </a:p>
                    <a:p>
                      <a:endParaRPr lang="en-US" sz="2200" b="0" dirty="0">
                        <a:latin typeface="Times New Roman" panose="02020603050405020304" pitchFamily="18" charset="0"/>
                        <a:cs typeface="Times New Roman" panose="02020603050405020304" pitchFamily="18" charset="0"/>
                      </a:endParaRPr>
                    </a:p>
                  </a:txBody>
                  <a:tcPr/>
                </a:tc>
                <a:tc>
                  <a:txBody>
                    <a:bodyPr/>
                    <a:lstStyle/>
                    <a:p>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Abhishek Rudra Pal,</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Dilipkumar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Pratihar</a:t>
                      </a:r>
                      <a:endParaRPr lang="en-IN"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2200" b="0"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To evaluate the feasibility and effectiveness of a knee-ankle-foot orthosis powered by artificial pneumatic muscles (PKAFO).</a:t>
                      </a:r>
                      <a:endParaRPr lang="en-IN" sz="2400" dirty="0">
                        <a:latin typeface="Times New Roman" panose="02020603050405020304" pitchFamily="18" charset="0"/>
                        <a:cs typeface="Times New Roman" panose="02020603050405020304" pitchFamily="18" charset="0"/>
                      </a:endParaRPr>
                    </a:p>
                    <a:p>
                      <a:endParaRPr lang="en-US" sz="2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2095004"/>
                  </a:ext>
                </a:extLst>
              </a:tr>
            </a:tbl>
          </a:graphicData>
        </a:graphic>
      </p:graphicFrame>
      <p:sp>
        <p:nvSpPr>
          <p:cNvPr id="3" name="Date Placeholder 2">
            <a:extLst>
              <a:ext uri="{FF2B5EF4-FFF2-40B4-BE49-F238E27FC236}">
                <a16:creationId xmlns:a16="http://schemas.microsoft.com/office/drawing/2014/main" id="{01FB2C3F-585D-6A76-FE84-D6205D93C790}"/>
              </a:ext>
            </a:extLst>
          </p:cNvPr>
          <p:cNvSpPr>
            <a:spLocks noGrp="1"/>
          </p:cNvSpPr>
          <p:nvPr>
            <p:ph type="dt" sz="half" idx="10"/>
          </p:nvPr>
        </p:nvSpPr>
        <p:spPr/>
        <p:txBody>
          <a:bodyPr/>
          <a:lstStyle/>
          <a:p>
            <a:fld id="{3ABB6BF1-9955-4100-8491-5032C50BBE0B}" type="datetime1">
              <a:rPr lang="en-IN" smtClean="0">
                <a:latin typeface="+mj-lt"/>
              </a:rPr>
              <a:t>27-01-2024</a:t>
            </a:fld>
            <a:endParaRPr lang="en-IN">
              <a:latin typeface="+mj-lt"/>
            </a:endParaRPr>
          </a:p>
        </p:txBody>
      </p:sp>
      <p:sp>
        <p:nvSpPr>
          <p:cNvPr id="4" name="Footer Placeholder 3">
            <a:extLst>
              <a:ext uri="{FF2B5EF4-FFF2-40B4-BE49-F238E27FC236}">
                <a16:creationId xmlns:a16="http://schemas.microsoft.com/office/drawing/2014/main" id="{51C556A1-3137-DF0B-6050-7706998063D9}"/>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149347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390818"/>
            <a:ext cx="10058400" cy="991646"/>
          </a:xfrm>
        </p:spPr>
        <p:txBody>
          <a:bodyPr>
            <a:normAutofit/>
          </a:bodyPr>
          <a:lstStyle/>
          <a:p>
            <a:r>
              <a:rPr lang="en-IN" sz="4000" b="1" dirty="0">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40ACE51-2A07-47A0-928F-9E7C07ADCF05}" type="slidenum">
              <a:rPr lang="en-IN" smtClean="0">
                <a:latin typeface="+mj-lt"/>
              </a:rPr>
              <a:pPr/>
              <a:t>5</a:t>
            </a:fld>
            <a:endParaRPr lang="en-IN">
              <a:latin typeface="+mj-lt"/>
            </a:endParaRPr>
          </a:p>
        </p:txBody>
      </p:sp>
      <p:graphicFrame>
        <p:nvGraphicFramePr>
          <p:cNvPr id="12" name="Table 12">
            <a:extLst>
              <a:ext uri="{FF2B5EF4-FFF2-40B4-BE49-F238E27FC236}">
                <a16:creationId xmlns:a16="http://schemas.microsoft.com/office/drawing/2014/main" id="{2487A42C-BD1D-44D5-8ECC-EC3C77F845C1}"/>
              </a:ext>
            </a:extLst>
          </p:cNvPr>
          <p:cNvGraphicFramePr>
            <a:graphicFrameLocks noGrp="1"/>
          </p:cNvGraphicFramePr>
          <p:nvPr>
            <p:ph idx="1"/>
            <p:extLst>
              <p:ext uri="{D42A27DB-BD31-4B8C-83A1-F6EECF244321}">
                <p14:modId xmlns:p14="http://schemas.microsoft.com/office/powerpoint/2010/main" val="667292597"/>
              </p:ext>
            </p:extLst>
          </p:nvPr>
        </p:nvGraphicFramePr>
        <p:xfrm>
          <a:off x="1154083" y="1382464"/>
          <a:ext cx="9888932" cy="4884240"/>
        </p:xfrm>
        <a:graphic>
          <a:graphicData uri="http://schemas.openxmlformats.org/drawingml/2006/table">
            <a:tbl>
              <a:tblPr firstRow="1" bandRow="1">
                <a:tableStyleId>{5C22544A-7EE6-4342-B048-85BDC9FD1C3A}</a:tableStyleId>
              </a:tblPr>
              <a:tblGrid>
                <a:gridCol w="2623372">
                  <a:extLst>
                    <a:ext uri="{9D8B030D-6E8A-4147-A177-3AD203B41FA5}">
                      <a16:colId xmlns:a16="http://schemas.microsoft.com/office/drawing/2014/main" val="1990298869"/>
                    </a:ext>
                  </a:extLst>
                </a:gridCol>
                <a:gridCol w="3025203">
                  <a:extLst>
                    <a:ext uri="{9D8B030D-6E8A-4147-A177-3AD203B41FA5}">
                      <a16:colId xmlns:a16="http://schemas.microsoft.com/office/drawing/2014/main" val="2706562689"/>
                    </a:ext>
                  </a:extLst>
                </a:gridCol>
                <a:gridCol w="1442405">
                  <a:extLst>
                    <a:ext uri="{9D8B030D-6E8A-4147-A177-3AD203B41FA5}">
                      <a16:colId xmlns:a16="http://schemas.microsoft.com/office/drawing/2014/main" val="2452587364"/>
                    </a:ext>
                  </a:extLst>
                </a:gridCol>
                <a:gridCol w="2797952">
                  <a:extLst>
                    <a:ext uri="{9D8B030D-6E8A-4147-A177-3AD203B41FA5}">
                      <a16:colId xmlns:a16="http://schemas.microsoft.com/office/drawing/2014/main" val="4253132423"/>
                    </a:ext>
                  </a:extLst>
                </a:gridCol>
              </a:tblGrid>
              <a:tr h="614102">
                <a:tc>
                  <a:txBody>
                    <a:bodyPr/>
                    <a:lstStyle/>
                    <a:p>
                      <a:r>
                        <a:rPr lang="en-US" sz="2200" dirty="0">
                          <a:latin typeface="Times New Roman" panose="02020603050405020304" pitchFamily="18" charset="0"/>
                          <a:cs typeface="Times New Roman" panose="02020603050405020304" pitchFamily="18" charset="0"/>
                        </a:rPr>
                        <a:t>Title </a:t>
                      </a:r>
                    </a:p>
                  </a:txBody>
                  <a:tcPr/>
                </a:tc>
                <a:tc>
                  <a:txBody>
                    <a:bodyPr/>
                    <a:lstStyle/>
                    <a:p>
                      <a:r>
                        <a:rPr lang="en-US" sz="2200" dirty="0">
                          <a:latin typeface="Times New Roman" panose="02020603050405020304" pitchFamily="18" charset="0"/>
                          <a:cs typeface="Times New Roman" panose="02020603050405020304" pitchFamily="18" charset="0"/>
                        </a:rPr>
                        <a:t>Author</a:t>
                      </a:r>
                    </a:p>
                  </a:txBody>
                  <a:tcPr/>
                </a:tc>
                <a:tc>
                  <a:txBody>
                    <a:bodyPr/>
                    <a:lstStyle/>
                    <a:p>
                      <a:r>
                        <a:rPr lang="en-US" sz="2200" dirty="0">
                          <a:latin typeface="Times New Roman" panose="02020603050405020304" pitchFamily="18" charset="0"/>
                          <a:cs typeface="Times New Roman" panose="02020603050405020304" pitchFamily="18" charset="0"/>
                        </a:rPr>
                        <a:t>Year of Publication</a:t>
                      </a:r>
                    </a:p>
                  </a:txBody>
                  <a:tcPr/>
                </a:tc>
                <a:tc>
                  <a:txBody>
                    <a:bodyPr/>
                    <a:lstStyle/>
                    <a:p>
                      <a:r>
                        <a:rPr lang="en-US" sz="22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512421564"/>
                  </a:ext>
                </a:extLst>
              </a:tr>
              <a:tr h="378696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Leg-orthosis contact force estimation from gait analysis</a:t>
                      </a:r>
                    </a:p>
                  </a:txBody>
                  <a:tcPr/>
                </a:tc>
                <a:tc>
                  <a:txBody>
                    <a:bodyPr/>
                    <a:lstStyle/>
                    <a:p>
                      <a:pPr marL="0" algn="l" defTabSz="914400" rtl="0" eaLnBrk="1" latinLnBrk="0" hangingPunct="1"/>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F Mouza , </a:t>
                      </a:r>
                    </a:p>
                    <a:p>
                      <a:pPr marL="0" algn="l" defTabSz="914400" rtl="0" eaLnBrk="1" latinLnBrk="0" hangingPunct="1"/>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F Michaud ,</a:t>
                      </a:r>
                    </a:p>
                    <a:p>
                      <a:pPr marL="0" algn="l" defTabSz="914400" rtl="0" eaLnBrk="1" latinLnBrk="0" hangingPunct="1"/>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U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Lugris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p>
                    <a:p>
                      <a:pPr marL="0" algn="l" defTabSz="914400" rtl="0" eaLnBrk="1" latinLnBrk="0" hangingPunct="1"/>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J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Cuadrado</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2200" b="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To evaluate gait analysis using torque sensor and </a:t>
                      </a:r>
                      <a:r>
                        <a:rPr lang="en-US" sz="2400" dirty="0" err="1">
                          <a:latin typeface="Times New Roman" panose="02020603050405020304" pitchFamily="18" charset="0"/>
                          <a:cs typeface="Times New Roman" panose="02020603050405020304" pitchFamily="18" charset="0"/>
                        </a:rPr>
                        <a:t>extensometry</a:t>
                      </a:r>
                      <a:r>
                        <a:rPr lang="en-US" sz="2400" dirty="0">
                          <a:latin typeface="Times New Roman" panose="02020603050405020304" pitchFamily="18" charset="0"/>
                          <a:cs typeface="Times New Roman" panose="02020603050405020304" pitchFamily="18" charset="0"/>
                        </a:rPr>
                        <a:t>- based load cell</a:t>
                      </a:r>
                      <a:endParaRPr lang="en-US" sz="2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2095004"/>
                  </a:ext>
                </a:extLst>
              </a:tr>
            </a:tbl>
          </a:graphicData>
        </a:graphic>
      </p:graphicFrame>
      <p:sp>
        <p:nvSpPr>
          <p:cNvPr id="3" name="Date Placeholder 2">
            <a:extLst>
              <a:ext uri="{FF2B5EF4-FFF2-40B4-BE49-F238E27FC236}">
                <a16:creationId xmlns:a16="http://schemas.microsoft.com/office/drawing/2014/main" id="{5AFB2B12-DAF5-6A31-8FC7-7F59C403B078}"/>
              </a:ext>
            </a:extLst>
          </p:cNvPr>
          <p:cNvSpPr>
            <a:spLocks noGrp="1"/>
          </p:cNvSpPr>
          <p:nvPr>
            <p:ph type="dt" sz="half" idx="10"/>
          </p:nvPr>
        </p:nvSpPr>
        <p:spPr/>
        <p:txBody>
          <a:bodyPr/>
          <a:lstStyle/>
          <a:p>
            <a:fld id="{11B17549-9278-4F33-A54E-79E1E1AE7D90}" type="datetime1">
              <a:rPr lang="en-IN" smtClean="0">
                <a:latin typeface="+mj-lt"/>
              </a:rPr>
              <a:t>27-01-2024</a:t>
            </a:fld>
            <a:endParaRPr lang="en-IN">
              <a:latin typeface="+mj-lt"/>
            </a:endParaRPr>
          </a:p>
        </p:txBody>
      </p:sp>
      <p:sp>
        <p:nvSpPr>
          <p:cNvPr id="4" name="Footer Placeholder 3">
            <a:extLst>
              <a:ext uri="{FF2B5EF4-FFF2-40B4-BE49-F238E27FC236}">
                <a16:creationId xmlns:a16="http://schemas.microsoft.com/office/drawing/2014/main" id="{715ED07C-3B06-E242-C710-70B75CB63DF9}"/>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77005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390818"/>
            <a:ext cx="10058400" cy="991646"/>
          </a:xfrm>
        </p:spPr>
        <p:txBody>
          <a:bodyPr>
            <a:normAutofit/>
          </a:bodyPr>
          <a:lstStyle/>
          <a:p>
            <a:r>
              <a:rPr lang="en-IN" sz="4000" b="1" dirty="0">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40ACE51-2A07-47A0-928F-9E7C07ADCF05}" type="slidenum">
              <a:rPr lang="en-IN" smtClean="0">
                <a:latin typeface="+mj-lt"/>
              </a:rPr>
              <a:pPr/>
              <a:t>6</a:t>
            </a:fld>
            <a:endParaRPr lang="en-IN">
              <a:latin typeface="+mj-lt"/>
            </a:endParaRPr>
          </a:p>
        </p:txBody>
      </p:sp>
      <p:graphicFrame>
        <p:nvGraphicFramePr>
          <p:cNvPr id="12" name="Table 12">
            <a:extLst>
              <a:ext uri="{FF2B5EF4-FFF2-40B4-BE49-F238E27FC236}">
                <a16:creationId xmlns:a16="http://schemas.microsoft.com/office/drawing/2014/main" id="{2487A42C-BD1D-44D5-8ECC-EC3C77F845C1}"/>
              </a:ext>
            </a:extLst>
          </p:cNvPr>
          <p:cNvGraphicFramePr>
            <a:graphicFrameLocks noGrp="1"/>
          </p:cNvGraphicFramePr>
          <p:nvPr>
            <p:ph idx="1"/>
            <p:extLst>
              <p:ext uri="{D42A27DB-BD31-4B8C-83A1-F6EECF244321}">
                <p14:modId xmlns:p14="http://schemas.microsoft.com/office/powerpoint/2010/main" val="1403877678"/>
              </p:ext>
            </p:extLst>
          </p:nvPr>
        </p:nvGraphicFramePr>
        <p:xfrm>
          <a:off x="1139396" y="1382464"/>
          <a:ext cx="9913208" cy="4796955"/>
        </p:xfrm>
        <a:graphic>
          <a:graphicData uri="http://schemas.openxmlformats.org/drawingml/2006/table">
            <a:tbl>
              <a:tblPr firstRow="1" bandRow="1">
                <a:tableStyleId>{5C22544A-7EE6-4342-B048-85BDC9FD1C3A}</a:tableStyleId>
              </a:tblPr>
              <a:tblGrid>
                <a:gridCol w="2647648">
                  <a:extLst>
                    <a:ext uri="{9D8B030D-6E8A-4147-A177-3AD203B41FA5}">
                      <a16:colId xmlns:a16="http://schemas.microsoft.com/office/drawing/2014/main" val="1990298869"/>
                    </a:ext>
                  </a:extLst>
                </a:gridCol>
                <a:gridCol w="3025203">
                  <a:extLst>
                    <a:ext uri="{9D8B030D-6E8A-4147-A177-3AD203B41FA5}">
                      <a16:colId xmlns:a16="http://schemas.microsoft.com/office/drawing/2014/main" val="2706562689"/>
                    </a:ext>
                  </a:extLst>
                </a:gridCol>
                <a:gridCol w="1442405">
                  <a:extLst>
                    <a:ext uri="{9D8B030D-6E8A-4147-A177-3AD203B41FA5}">
                      <a16:colId xmlns:a16="http://schemas.microsoft.com/office/drawing/2014/main" val="2452587364"/>
                    </a:ext>
                  </a:extLst>
                </a:gridCol>
                <a:gridCol w="2797952">
                  <a:extLst>
                    <a:ext uri="{9D8B030D-6E8A-4147-A177-3AD203B41FA5}">
                      <a16:colId xmlns:a16="http://schemas.microsoft.com/office/drawing/2014/main" val="4253132423"/>
                    </a:ext>
                  </a:extLst>
                </a:gridCol>
              </a:tblGrid>
              <a:tr h="1166820">
                <a:tc>
                  <a:txBody>
                    <a:bodyPr/>
                    <a:lstStyle/>
                    <a:p>
                      <a:r>
                        <a:rPr lang="en-US" sz="2200" dirty="0">
                          <a:latin typeface="Times New Roman" panose="02020603050405020304" pitchFamily="18" charset="0"/>
                          <a:cs typeface="Times New Roman" panose="02020603050405020304" pitchFamily="18" charset="0"/>
                        </a:rPr>
                        <a:t>Title </a:t>
                      </a:r>
                    </a:p>
                  </a:txBody>
                  <a:tcPr/>
                </a:tc>
                <a:tc>
                  <a:txBody>
                    <a:bodyPr/>
                    <a:lstStyle/>
                    <a:p>
                      <a:r>
                        <a:rPr lang="en-US" sz="2200" dirty="0">
                          <a:latin typeface="Times New Roman" panose="02020603050405020304" pitchFamily="18" charset="0"/>
                          <a:cs typeface="Times New Roman" panose="02020603050405020304" pitchFamily="18" charset="0"/>
                        </a:rPr>
                        <a:t>Author</a:t>
                      </a:r>
                    </a:p>
                  </a:txBody>
                  <a:tcPr/>
                </a:tc>
                <a:tc>
                  <a:txBody>
                    <a:bodyPr/>
                    <a:lstStyle/>
                    <a:p>
                      <a:r>
                        <a:rPr lang="en-US" sz="2200" dirty="0">
                          <a:latin typeface="Times New Roman" panose="02020603050405020304" pitchFamily="18" charset="0"/>
                          <a:cs typeface="Times New Roman" panose="02020603050405020304" pitchFamily="18" charset="0"/>
                        </a:rPr>
                        <a:t>Year of Publication</a:t>
                      </a:r>
                    </a:p>
                  </a:txBody>
                  <a:tcPr/>
                </a:tc>
                <a:tc>
                  <a:txBody>
                    <a:bodyPr/>
                    <a:lstStyle/>
                    <a:p>
                      <a:r>
                        <a:rPr lang="en-US" sz="22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512421564"/>
                  </a:ext>
                </a:extLst>
              </a:tr>
              <a:tr h="3630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Effectiveness of an ankle–foot orthosis on walking in patients with stroke: a systematic review and meta-analysis</a:t>
                      </a:r>
                    </a:p>
                    <a:p>
                      <a:endParaRPr lang="en-US" sz="2200" b="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Yoo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Choo,</a:t>
                      </a:r>
                    </a:p>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Min Cheol Chang</a:t>
                      </a:r>
                    </a:p>
                  </a:txBody>
                  <a:tcPr/>
                </a:tc>
                <a:tc>
                  <a:txBody>
                    <a:bodyPr/>
                    <a:lstStyle/>
                    <a:p>
                      <a:pPr algn="ctr"/>
                      <a:r>
                        <a:rPr lang="en-US" sz="2200" b="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To reduce physical cost of patient by selecting the design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From systematic review and meta-analysis.</a:t>
                      </a:r>
                    </a:p>
                  </a:txBody>
                  <a:tcPr/>
                </a:tc>
                <a:extLst>
                  <a:ext uri="{0D108BD9-81ED-4DB2-BD59-A6C34878D82A}">
                    <a16:rowId xmlns:a16="http://schemas.microsoft.com/office/drawing/2014/main" val="702095004"/>
                  </a:ext>
                </a:extLst>
              </a:tr>
            </a:tbl>
          </a:graphicData>
        </a:graphic>
      </p:graphicFrame>
      <p:sp>
        <p:nvSpPr>
          <p:cNvPr id="3" name="Date Placeholder 2">
            <a:extLst>
              <a:ext uri="{FF2B5EF4-FFF2-40B4-BE49-F238E27FC236}">
                <a16:creationId xmlns:a16="http://schemas.microsoft.com/office/drawing/2014/main" id="{C87D7479-F24E-C983-C31A-F746FFB15690}"/>
              </a:ext>
            </a:extLst>
          </p:cNvPr>
          <p:cNvSpPr>
            <a:spLocks noGrp="1"/>
          </p:cNvSpPr>
          <p:nvPr>
            <p:ph type="dt" sz="half" idx="10"/>
          </p:nvPr>
        </p:nvSpPr>
        <p:spPr/>
        <p:txBody>
          <a:bodyPr/>
          <a:lstStyle/>
          <a:p>
            <a:fld id="{93E49349-F7F4-4223-8C42-E7DC0A7D587D}" type="datetime1">
              <a:rPr lang="en-IN" smtClean="0">
                <a:latin typeface="+mj-lt"/>
              </a:rPr>
              <a:t>27-01-2024</a:t>
            </a:fld>
            <a:endParaRPr lang="en-IN">
              <a:latin typeface="+mj-lt"/>
            </a:endParaRPr>
          </a:p>
        </p:txBody>
      </p:sp>
      <p:sp>
        <p:nvSpPr>
          <p:cNvPr id="4" name="Footer Placeholder 3">
            <a:extLst>
              <a:ext uri="{FF2B5EF4-FFF2-40B4-BE49-F238E27FC236}">
                <a16:creationId xmlns:a16="http://schemas.microsoft.com/office/drawing/2014/main" id="{BC72DA4B-70B5-793E-0F3B-38C438D51A46}"/>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247439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390818"/>
            <a:ext cx="10058400" cy="991646"/>
          </a:xfrm>
        </p:spPr>
        <p:txBody>
          <a:bodyPr>
            <a:normAutofit/>
          </a:bodyPr>
          <a:lstStyle/>
          <a:p>
            <a:r>
              <a:rPr lang="en-IN" sz="4000" b="1" dirty="0">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40ACE51-2A07-47A0-928F-9E7C07ADCF05}" type="slidenum">
              <a:rPr lang="en-IN" smtClean="0">
                <a:latin typeface="+mj-lt"/>
              </a:rPr>
              <a:pPr/>
              <a:t>7</a:t>
            </a:fld>
            <a:endParaRPr lang="en-IN">
              <a:latin typeface="+mj-lt"/>
            </a:endParaRPr>
          </a:p>
        </p:txBody>
      </p:sp>
      <p:graphicFrame>
        <p:nvGraphicFramePr>
          <p:cNvPr id="12" name="Table 12">
            <a:extLst>
              <a:ext uri="{FF2B5EF4-FFF2-40B4-BE49-F238E27FC236}">
                <a16:creationId xmlns:a16="http://schemas.microsoft.com/office/drawing/2014/main" id="{2487A42C-BD1D-44D5-8ECC-EC3C77F845C1}"/>
              </a:ext>
            </a:extLst>
          </p:cNvPr>
          <p:cNvGraphicFramePr>
            <a:graphicFrameLocks noGrp="1"/>
          </p:cNvGraphicFramePr>
          <p:nvPr>
            <p:ph idx="1"/>
            <p:extLst>
              <p:ext uri="{D42A27DB-BD31-4B8C-83A1-F6EECF244321}">
                <p14:modId xmlns:p14="http://schemas.microsoft.com/office/powerpoint/2010/main" val="1585026673"/>
              </p:ext>
            </p:extLst>
          </p:nvPr>
        </p:nvGraphicFramePr>
        <p:xfrm>
          <a:off x="1139396" y="1382464"/>
          <a:ext cx="9913208" cy="4796955"/>
        </p:xfrm>
        <a:graphic>
          <a:graphicData uri="http://schemas.openxmlformats.org/drawingml/2006/table">
            <a:tbl>
              <a:tblPr firstRow="1" bandRow="1">
                <a:tableStyleId>{5C22544A-7EE6-4342-B048-85BDC9FD1C3A}</a:tableStyleId>
              </a:tblPr>
              <a:tblGrid>
                <a:gridCol w="2647648">
                  <a:extLst>
                    <a:ext uri="{9D8B030D-6E8A-4147-A177-3AD203B41FA5}">
                      <a16:colId xmlns:a16="http://schemas.microsoft.com/office/drawing/2014/main" val="1990298869"/>
                    </a:ext>
                  </a:extLst>
                </a:gridCol>
                <a:gridCol w="3025203">
                  <a:extLst>
                    <a:ext uri="{9D8B030D-6E8A-4147-A177-3AD203B41FA5}">
                      <a16:colId xmlns:a16="http://schemas.microsoft.com/office/drawing/2014/main" val="2706562689"/>
                    </a:ext>
                  </a:extLst>
                </a:gridCol>
                <a:gridCol w="1442405">
                  <a:extLst>
                    <a:ext uri="{9D8B030D-6E8A-4147-A177-3AD203B41FA5}">
                      <a16:colId xmlns:a16="http://schemas.microsoft.com/office/drawing/2014/main" val="2452587364"/>
                    </a:ext>
                  </a:extLst>
                </a:gridCol>
                <a:gridCol w="2797952">
                  <a:extLst>
                    <a:ext uri="{9D8B030D-6E8A-4147-A177-3AD203B41FA5}">
                      <a16:colId xmlns:a16="http://schemas.microsoft.com/office/drawing/2014/main" val="4253132423"/>
                    </a:ext>
                  </a:extLst>
                </a:gridCol>
              </a:tblGrid>
              <a:tr h="1166820">
                <a:tc>
                  <a:txBody>
                    <a:bodyPr/>
                    <a:lstStyle/>
                    <a:p>
                      <a:r>
                        <a:rPr lang="en-US" sz="2200" dirty="0">
                          <a:latin typeface="Times New Roman" panose="02020603050405020304" pitchFamily="18" charset="0"/>
                          <a:cs typeface="Times New Roman" panose="02020603050405020304" pitchFamily="18" charset="0"/>
                        </a:rPr>
                        <a:t>Title </a:t>
                      </a:r>
                    </a:p>
                  </a:txBody>
                  <a:tcPr/>
                </a:tc>
                <a:tc>
                  <a:txBody>
                    <a:bodyPr/>
                    <a:lstStyle/>
                    <a:p>
                      <a:r>
                        <a:rPr lang="en-US" sz="2200" dirty="0">
                          <a:latin typeface="Times New Roman" panose="02020603050405020304" pitchFamily="18" charset="0"/>
                          <a:cs typeface="Times New Roman" panose="02020603050405020304" pitchFamily="18" charset="0"/>
                        </a:rPr>
                        <a:t>Author</a:t>
                      </a:r>
                    </a:p>
                  </a:txBody>
                  <a:tcPr/>
                </a:tc>
                <a:tc>
                  <a:txBody>
                    <a:bodyPr/>
                    <a:lstStyle/>
                    <a:p>
                      <a:r>
                        <a:rPr lang="en-US" sz="2200" dirty="0">
                          <a:latin typeface="Times New Roman" panose="02020603050405020304" pitchFamily="18" charset="0"/>
                          <a:cs typeface="Times New Roman" panose="02020603050405020304" pitchFamily="18" charset="0"/>
                        </a:rPr>
                        <a:t>Year of Publication</a:t>
                      </a:r>
                    </a:p>
                  </a:txBody>
                  <a:tcPr/>
                </a:tc>
                <a:tc>
                  <a:txBody>
                    <a:bodyPr/>
                    <a:lstStyle/>
                    <a:p>
                      <a:r>
                        <a:rPr lang="en-US" sz="22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512421564"/>
                  </a:ext>
                </a:extLst>
              </a:tr>
              <a:tr h="3630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Smart Orthotic Brace: An IoT-Based Wearable System for Postural Correction and Gait Assistance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 R. Hoque et 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smart orthotic brace that uses IoT technology to monitor and correct posture and assist with gait.</a:t>
                      </a:r>
                    </a:p>
                  </a:txBody>
                  <a:tcPr/>
                </a:tc>
                <a:extLst>
                  <a:ext uri="{0D108BD9-81ED-4DB2-BD59-A6C34878D82A}">
                    <a16:rowId xmlns:a16="http://schemas.microsoft.com/office/drawing/2014/main" val="702095004"/>
                  </a:ext>
                </a:extLst>
              </a:tr>
            </a:tbl>
          </a:graphicData>
        </a:graphic>
      </p:graphicFrame>
      <p:sp>
        <p:nvSpPr>
          <p:cNvPr id="3" name="Date Placeholder 2">
            <a:extLst>
              <a:ext uri="{FF2B5EF4-FFF2-40B4-BE49-F238E27FC236}">
                <a16:creationId xmlns:a16="http://schemas.microsoft.com/office/drawing/2014/main" id="{C87D7479-F24E-C983-C31A-F746FFB15690}"/>
              </a:ext>
            </a:extLst>
          </p:cNvPr>
          <p:cNvSpPr>
            <a:spLocks noGrp="1"/>
          </p:cNvSpPr>
          <p:nvPr>
            <p:ph type="dt" sz="half" idx="10"/>
          </p:nvPr>
        </p:nvSpPr>
        <p:spPr/>
        <p:txBody>
          <a:bodyPr/>
          <a:lstStyle/>
          <a:p>
            <a:fld id="{93E49349-F7F4-4223-8C42-E7DC0A7D587D}" type="datetime1">
              <a:rPr lang="en-IN" smtClean="0">
                <a:latin typeface="+mj-lt"/>
              </a:rPr>
              <a:t>27-01-2024</a:t>
            </a:fld>
            <a:endParaRPr lang="en-IN">
              <a:latin typeface="+mj-lt"/>
            </a:endParaRPr>
          </a:p>
        </p:txBody>
      </p:sp>
      <p:sp>
        <p:nvSpPr>
          <p:cNvPr id="4" name="Footer Placeholder 3">
            <a:extLst>
              <a:ext uri="{FF2B5EF4-FFF2-40B4-BE49-F238E27FC236}">
                <a16:creationId xmlns:a16="http://schemas.microsoft.com/office/drawing/2014/main" id="{BC72DA4B-70B5-793E-0F3B-38C438D51A46}"/>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163374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083" y="1484174"/>
            <a:ext cx="10058400" cy="4549073"/>
          </a:xfrm>
        </p:spPr>
        <p:txBody>
          <a:bodyPr>
            <a:noAutofit/>
          </a:bodyPr>
          <a:lstStyle/>
          <a:p>
            <a:pPr marL="0" indent="0">
              <a:lnSpc>
                <a:spcPct val="170000"/>
              </a:lnSpc>
              <a:spcBef>
                <a:spcPts val="0"/>
              </a:spcBef>
              <a:spcAft>
                <a:spcPts val="0"/>
              </a:spcAft>
              <a:buClrTx/>
              <a:buSzTx/>
              <a:buNone/>
              <a:defRPr/>
            </a:pPr>
            <a:r>
              <a:rPr lang="en-US" sz="2400" dirty="0">
                <a:solidFill>
                  <a:schemeClr val="dk1"/>
                </a:solidFill>
                <a:latin typeface="Times New Roman" panose="02020603050405020304" pitchFamily="18" charset="0"/>
                <a:cs typeface="Times New Roman" panose="02020603050405020304" pitchFamily="18" charset="0"/>
              </a:rPr>
              <a:t>Gait abnormalities involve unusual walking patterns that may be caused by disease or injury. It can even be one of the reasons due to the change in food style patterns which involves the lack of exercises. Such irregularities can lead to pain in hips, back, neck, feet ,knees or ankles. There is a need to prevent the unnatural rotation of lower leg thereby treating the cause of this type of knee pain by supporting the arches they force the ankles and legs back into alignment to relief the painful knee joint.</a:t>
            </a:r>
          </a:p>
          <a:p>
            <a:pPr marL="0" indent="0">
              <a:lnSpc>
                <a:spcPct val="170000"/>
              </a:lnSpc>
              <a:buNone/>
            </a:pPr>
            <a:r>
              <a:rPr lang="en-US" sz="2400" dirty="0">
                <a:latin typeface="+mj-lt"/>
                <a:cs typeface="Times New Roman" panose="02020603050405020304" pitchFamily="18" charset="0"/>
              </a:rPr>
              <a:t>		</a:t>
            </a:r>
          </a:p>
          <a:p>
            <a:pPr marL="0" indent="0">
              <a:lnSpc>
                <a:spcPct val="170000"/>
              </a:lnSpc>
              <a:buNone/>
            </a:pPr>
            <a:r>
              <a:rPr lang="en-US" sz="2400" dirty="0">
                <a:latin typeface="+mj-lt"/>
                <a:cs typeface="Times New Roman" panose="02020603050405020304" pitchFamily="18" charset="0"/>
              </a:rPr>
              <a:t>		</a:t>
            </a:r>
          </a:p>
          <a:p>
            <a:pPr marL="434340" indent="-342900" algn="just">
              <a:lnSpc>
                <a:spcPct val="170000"/>
              </a:lnSpc>
              <a:spcAft>
                <a:spcPts val="1200"/>
              </a:spcAft>
              <a:buFont typeface="Wingdings" panose="05000000000000000000" pitchFamily="2" charset="2"/>
              <a:buChar char="Ø"/>
            </a:pPr>
            <a:endParaRPr lang="en-US" sz="2400" dirty="0">
              <a:solidFill>
                <a:schemeClr val="tx1"/>
              </a:solidFill>
              <a:latin typeface="+mj-lt"/>
            </a:endParaRPr>
          </a:p>
        </p:txBody>
      </p:sp>
      <p:sp>
        <p:nvSpPr>
          <p:cNvPr id="6" name="Slide Number Placeholder 5"/>
          <p:cNvSpPr>
            <a:spLocks noGrp="1"/>
          </p:cNvSpPr>
          <p:nvPr>
            <p:ph type="sldNum" sz="quarter" idx="12"/>
          </p:nvPr>
        </p:nvSpPr>
        <p:spPr/>
        <p:txBody>
          <a:bodyPr/>
          <a:lstStyle/>
          <a:p>
            <a:fld id="{E40ACE51-2A07-47A0-928F-9E7C07ADCF05}" type="slidenum">
              <a:rPr lang="en-IN" smtClean="0">
                <a:latin typeface="+mj-lt"/>
              </a:rPr>
              <a:pPr/>
              <a:t>8</a:t>
            </a:fld>
            <a:endParaRPr lang="en-IN">
              <a:latin typeface="+mj-lt"/>
            </a:endParaRPr>
          </a:p>
        </p:txBody>
      </p:sp>
      <p:sp>
        <p:nvSpPr>
          <p:cNvPr id="4" name="Date Placeholder 3">
            <a:extLst>
              <a:ext uri="{FF2B5EF4-FFF2-40B4-BE49-F238E27FC236}">
                <a16:creationId xmlns:a16="http://schemas.microsoft.com/office/drawing/2014/main" id="{C6F53CA0-4E0F-C8EC-45EC-1A174F509AAC}"/>
              </a:ext>
            </a:extLst>
          </p:cNvPr>
          <p:cNvSpPr>
            <a:spLocks noGrp="1"/>
          </p:cNvSpPr>
          <p:nvPr>
            <p:ph type="dt" sz="half" idx="10"/>
          </p:nvPr>
        </p:nvSpPr>
        <p:spPr/>
        <p:txBody>
          <a:bodyPr/>
          <a:lstStyle/>
          <a:p>
            <a:fld id="{FAA156FD-E1A0-4974-87D1-085318D84F32}" type="datetime1">
              <a:rPr lang="en-IN" smtClean="0">
                <a:latin typeface="+mj-lt"/>
              </a:rPr>
              <a:t>27-01-2024</a:t>
            </a:fld>
            <a:endParaRPr lang="en-IN">
              <a:latin typeface="+mj-lt"/>
            </a:endParaRPr>
          </a:p>
        </p:txBody>
      </p:sp>
      <p:sp>
        <p:nvSpPr>
          <p:cNvPr id="5" name="Footer Placeholder 4">
            <a:extLst>
              <a:ext uri="{FF2B5EF4-FFF2-40B4-BE49-F238E27FC236}">
                <a16:creationId xmlns:a16="http://schemas.microsoft.com/office/drawing/2014/main" id="{4F4E4F05-D7BB-92B0-F7B4-70D1E6D688A8}"/>
              </a:ext>
            </a:extLst>
          </p:cNvPr>
          <p:cNvSpPr>
            <a:spLocks noGrp="1"/>
          </p:cNvSpPr>
          <p:nvPr>
            <p:ph type="ftr" sz="quarter" idx="11"/>
          </p:nvPr>
        </p:nvSpPr>
        <p:spPr/>
        <p:txBody>
          <a:bodyPr/>
          <a:lstStyle/>
          <a:p>
            <a:r>
              <a:rPr lang="en-IN">
                <a:latin typeface="+mj-lt"/>
              </a:rPr>
              <a:t>20AD272-MINI PROJECT </a:t>
            </a:r>
          </a:p>
        </p:txBody>
      </p:sp>
    </p:spTree>
    <p:extLst>
      <p:ext uri="{BB962C8B-B14F-4D97-AF65-F5344CB8AC3E}">
        <p14:creationId xmlns:p14="http://schemas.microsoft.com/office/powerpoint/2010/main" val="319263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1385-4432-0AFE-1617-319B7F7A05C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a:t>
            </a:r>
            <a:r>
              <a:rPr lang="en-IN" sz="4000" b="1" dirty="0">
                <a:latin typeface="Times New Roman" panose="02020603050405020304" pitchFamily="18" charset="0"/>
                <a:cs typeface="Times New Roman" panose="02020603050405020304" pitchFamily="18" charset="0"/>
              </a:rPr>
              <a:t>ETHODOLOGY</a:t>
            </a:r>
          </a:p>
        </p:txBody>
      </p:sp>
      <p:sp>
        <p:nvSpPr>
          <p:cNvPr id="4" name="Date Placeholder 3">
            <a:extLst>
              <a:ext uri="{FF2B5EF4-FFF2-40B4-BE49-F238E27FC236}">
                <a16:creationId xmlns:a16="http://schemas.microsoft.com/office/drawing/2014/main" id="{2E6EAC5C-B973-8BAA-7229-AE54F91C7133}"/>
              </a:ext>
            </a:extLst>
          </p:cNvPr>
          <p:cNvSpPr>
            <a:spLocks noGrp="1"/>
          </p:cNvSpPr>
          <p:nvPr>
            <p:ph type="dt" sz="half" idx="10"/>
          </p:nvPr>
        </p:nvSpPr>
        <p:spPr/>
        <p:txBody>
          <a:bodyPr/>
          <a:lstStyle/>
          <a:p>
            <a:fld id="{D4B7A5EC-B89D-42B8-B16D-1E2784C5E2C3}" type="datetime1">
              <a:rPr lang="en-IN" smtClean="0"/>
              <a:t>27-01-2024</a:t>
            </a:fld>
            <a:endParaRPr lang="en-IN"/>
          </a:p>
        </p:txBody>
      </p:sp>
      <p:sp>
        <p:nvSpPr>
          <p:cNvPr id="5" name="Footer Placeholder 4">
            <a:extLst>
              <a:ext uri="{FF2B5EF4-FFF2-40B4-BE49-F238E27FC236}">
                <a16:creationId xmlns:a16="http://schemas.microsoft.com/office/drawing/2014/main" id="{E3CE400B-3C7B-A3A9-992D-916418867799}"/>
              </a:ext>
            </a:extLst>
          </p:cNvPr>
          <p:cNvSpPr>
            <a:spLocks noGrp="1"/>
          </p:cNvSpPr>
          <p:nvPr>
            <p:ph type="ftr" sz="quarter" idx="11"/>
          </p:nvPr>
        </p:nvSpPr>
        <p:spPr/>
        <p:txBody>
          <a:bodyPr/>
          <a:lstStyle/>
          <a:p>
            <a:r>
              <a:rPr lang="en-IN"/>
              <a:t>20AD272-MINI PROJECT </a:t>
            </a:r>
          </a:p>
        </p:txBody>
      </p:sp>
      <p:sp>
        <p:nvSpPr>
          <p:cNvPr id="6" name="Slide Number Placeholder 5">
            <a:extLst>
              <a:ext uri="{FF2B5EF4-FFF2-40B4-BE49-F238E27FC236}">
                <a16:creationId xmlns:a16="http://schemas.microsoft.com/office/drawing/2014/main" id="{5585C99B-0BA2-8E4A-E50C-CEDECEA9FBD4}"/>
              </a:ext>
            </a:extLst>
          </p:cNvPr>
          <p:cNvSpPr>
            <a:spLocks noGrp="1"/>
          </p:cNvSpPr>
          <p:nvPr>
            <p:ph type="sldNum" sz="quarter" idx="12"/>
          </p:nvPr>
        </p:nvSpPr>
        <p:spPr/>
        <p:txBody>
          <a:bodyPr/>
          <a:lstStyle/>
          <a:p>
            <a:fld id="{E40ACE51-2A07-47A0-928F-9E7C07ADCF05}" type="slidenum">
              <a:rPr lang="en-IN" smtClean="0"/>
              <a:pPr/>
              <a:t>9</a:t>
            </a:fld>
            <a:endParaRPr lang="en-IN"/>
          </a:p>
        </p:txBody>
      </p:sp>
      <p:pic>
        <p:nvPicPr>
          <p:cNvPr id="7" name="Content Placeholder 6">
            <a:extLst>
              <a:ext uri="{FF2B5EF4-FFF2-40B4-BE49-F238E27FC236}">
                <a16:creationId xmlns:a16="http://schemas.microsoft.com/office/drawing/2014/main" id="{99FDDC67-D6A9-D2A2-956A-FC0A05190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376" y="1563688"/>
            <a:ext cx="8677836" cy="4305300"/>
          </a:xfrm>
        </p:spPr>
      </p:pic>
    </p:spTree>
    <p:extLst>
      <p:ext uri="{BB962C8B-B14F-4D97-AF65-F5344CB8AC3E}">
        <p14:creationId xmlns:p14="http://schemas.microsoft.com/office/powerpoint/2010/main" val="4135464308"/>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3">
      <a:majorFont>
        <a:latin typeface="Maiandra GD"/>
        <a:ea typeface=""/>
        <a:cs typeface=""/>
      </a:majorFont>
      <a:minorFont>
        <a:latin typeface="Book Antiqua"/>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3698</TotalTime>
  <Words>1536</Words>
  <Application>Microsoft Office PowerPoint</Application>
  <PresentationFormat>Widescreen</PresentationFormat>
  <Paragraphs>233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Book Antiqua</vt:lpstr>
      <vt:lpstr>Calibri</vt:lpstr>
      <vt:lpstr>Maiandra GD</vt:lpstr>
      <vt:lpstr>Times New Roman</vt:lpstr>
      <vt:lpstr>Wingdings</vt:lpstr>
      <vt:lpstr>Retrospect</vt:lpstr>
      <vt:lpstr>PowerPoint Presentation</vt:lpstr>
      <vt:lpstr>AGENDA</vt:lpstr>
      <vt:lpstr>INTRODUCTION</vt:lpstr>
      <vt:lpstr>LITERATURE REVIEW</vt:lpstr>
      <vt:lpstr>LITERATURE REVIEW</vt:lpstr>
      <vt:lpstr>LITERATURE REVIEW</vt:lpstr>
      <vt:lpstr>LITERATURE REVIEW</vt:lpstr>
      <vt:lpstr>PROBLEM STATEMENT</vt:lpstr>
      <vt:lpstr>METHODOLOGY</vt:lpstr>
      <vt:lpstr>HARDWARE SPECIFICATIONS</vt:lpstr>
      <vt:lpstr>SOFTWARE SPECIFICATION</vt:lpstr>
      <vt:lpstr>MODULES</vt:lpstr>
      <vt:lpstr>BLOCK DIAGRAM</vt:lpstr>
      <vt:lpstr>HARDWARE MODULE</vt:lpstr>
      <vt:lpstr>HARDWARE MODULE</vt:lpstr>
      <vt:lpstr>RESULTS</vt:lpstr>
      <vt:lpstr>RESULTS</vt:lpstr>
      <vt:lpstr>SOFTWARE MODULE</vt:lpstr>
      <vt:lpstr>SOFTWARE MODULE</vt:lpstr>
      <vt:lpstr>RESULTS</vt:lpstr>
      <vt:lpstr>RESULTS</vt:lpstr>
      <vt:lpstr>RESULTS</vt:lpstr>
      <vt:lpstr>RESULTS</vt:lpstr>
      <vt:lpstr>CONCLUSION</vt:lpstr>
      <vt:lpstr>FUTURE SCOPE</vt:lpstr>
      <vt:lpstr>REFERENCES </vt:lpstr>
      <vt:lpstr>REFERENCES </vt:lpstr>
      <vt:lpstr>REFERENCES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Mohankumar</dc:creator>
  <cp:lastModifiedBy>MONISHAA S</cp:lastModifiedBy>
  <cp:revision>302</cp:revision>
  <dcterms:created xsi:type="dcterms:W3CDTF">2020-06-27T07:33:21Z</dcterms:created>
  <dcterms:modified xsi:type="dcterms:W3CDTF">2024-01-27T04:54:59Z</dcterms:modified>
</cp:coreProperties>
</file>