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indent="-298450" lvl="1" marL="914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indent="-298450" lvl="2" marL="1371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indent="-298450" lvl="3" marL="1828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indent="-298450" lvl="4" marL="22860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indent="-298450" lvl="5" marL="2743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indent="-298450" lvl="6" marL="3200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indent="-298450" lvl="7" marL="3657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indent="-298450" lvl="8" marL="4114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panose="02020603050405020304"/>
              </a:rPr>
            </a:fld>
            <a:endParaRPr b="0" sz="1400" lang="en-US" spc="-1" strike="noStrike">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GB"/>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endParaRPr lang="en-US"/>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US"/>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panose="020B0604020202020204"/>
              <a:buNone/>
            </a:pP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900" lvl="0" marL="457200">
              <a:lnSpc>
                <a:spcPct val="115000"/>
              </a:lnSpc>
              <a:spcBef>
                <a:spcPts val="0"/>
              </a:spcBef>
              <a:spcAft>
                <a:spcPts val="0"/>
              </a:spcAft>
              <a:buSzPts val="1800"/>
              <a:buChar char="●"/>
            </a:lvl1pPr>
            <a:lvl2pPr algn="l" indent="-317500" lvl="1" marL="914400">
              <a:lnSpc>
                <a:spcPct val="115000"/>
              </a:lnSpc>
              <a:spcBef>
                <a:spcPts val="1600"/>
              </a:spcBef>
              <a:spcAft>
                <a:spcPts val="0"/>
              </a:spcAft>
              <a:buSzPts val="1400"/>
              <a:buChar char="○"/>
            </a:lvl2pPr>
            <a:lvl3pPr algn="l" indent="-317500" lvl="2" marL="1371600">
              <a:lnSpc>
                <a:spcPct val="115000"/>
              </a:lnSpc>
              <a:spcBef>
                <a:spcPts val="1600"/>
              </a:spcBef>
              <a:spcAft>
                <a:spcPts val="0"/>
              </a:spcAft>
              <a:buSzPts val="1400"/>
              <a:buChar char="■"/>
            </a:lvl3pPr>
            <a:lvl4pPr algn="l" indent="-317500" lvl="3" marL="1828800">
              <a:lnSpc>
                <a:spcPct val="115000"/>
              </a:lnSpc>
              <a:spcBef>
                <a:spcPts val="1600"/>
              </a:spcBef>
              <a:spcAft>
                <a:spcPts val="0"/>
              </a:spcAft>
              <a:buSzPts val="1400"/>
              <a:buChar char="●"/>
            </a:lvl4pPr>
            <a:lvl5pPr algn="l" indent="-317500" lvl="4" marL="2286000">
              <a:lnSpc>
                <a:spcPct val="115000"/>
              </a:lnSpc>
              <a:spcBef>
                <a:spcPts val="1600"/>
              </a:spcBef>
              <a:spcAft>
                <a:spcPts val="0"/>
              </a:spcAft>
              <a:buSzPts val="1400"/>
              <a:buChar char="○"/>
            </a:lvl5pPr>
            <a:lvl6pPr algn="l" indent="-317500" lvl="5" marL="2743200">
              <a:lnSpc>
                <a:spcPct val="115000"/>
              </a:lnSpc>
              <a:spcBef>
                <a:spcPts val="1600"/>
              </a:spcBef>
              <a:spcAft>
                <a:spcPts val="0"/>
              </a:spcAft>
              <a:buSzPts val="1400"/>
              <a:buChar char="■"/>
            </a:lvl6pPr>
            <a:lvl7pPr algn="l" indent="-317500" lvl="6" marL="3200400">
              <a:lnSpc>
                <a:spcPct val="115000"/>
              </a:lnSpc>
              <a:spcBef>
                <a:spcPts val="1600"/>
              </a:spcBef>
              <a:spcAft>
                <a:spcPts val="0"/>
              </a:spcAft>
              <a:buSzPts val="1400"/>
              <a:buChar char="●"/>
            </a:lvl7pPr>
            <a:lvl8pPr algn="l" indent="-317500" lvl="7" marL="3657600">
              <a:lnSpc>
                <a:spcPct val="115000"/>
              </a:lnSpc>
              <a:spcBef>
                <a:spcPts val="1600"/>
              </a:spcBef>
              <a:spcAft>
                <a:spcPts val="0"/>
              </a:spcAft>
              <a:buSzPts val="1400"/>
              <a:buChar char="○"/>
            </a:lvl8pPr>
            <a:lvl9pPr algn="l" indent="-317500" lvl="8" marL="4114800">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600" lvl="0" marL="457200">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endParaRPr b="0" sz="1800" lang="en-US">
              <a:solidFill>
                <a:schemeClr val="bg1"/>
              </a:solidFill>
            </a:endParaRP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872898" y="1463443"/>
            <a:ext cx="7293314" cy="3464801"/>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endParaRPr b="1" sz="2000" lang="en-US">
              <a:solidFill>
                <a:srgbClr val="161D23"/>
              </a:solidFill>
            </a:endParaRPr>
          </a:p>
        </p:txBody>
      </p:sp>
      <p:sp>
        <p:nvSpPr>
          <p:cNvPr id="1048592" name="TextBox 6"/>
          <p:cNvSpPr txBox="1"/>
          <p:nvPr/>
        </p:nvSpPr>
        <p:spPr>
          <a:xfrm>
            <a:off x="2541122" y="2795733"/>
            <a:ext cx="4019698" cy="400110"/>
          </a:xfrm>
          <a:prstGeom prst="rect"/>
          <a:noFill/>
        </p:spPr>
        <p:txBody>
          <a:bodyPr rtlCol="0" wrap="square">
            <a:spAutoFit/>
          </a:bodyPr>
          <a:p>
            <a:r>
              <a:rPr dirty="0" sz="2000" lang="en-US">
                <a:solidFill>
                  <a:srgbClr val="161D23"/>
                </a:solidFill>
              </a:rPr>
              <a:t>Creating a future-ready workforce</a:t>
            </a:r>
            <a:endParaRPr dirty="0" sz="2000" lang="en-US">
              <a:solidFill>
                <a:srgbClr val="161D23"/>
              </a:solidFill>
            </a:endParaRP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Team Members</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sp>
        <p:nvSpPr>
          <p:cNvPr id="1048594" name="TextBox 13"/>
          <p:cNvSpPr txBox="1"/>
          <p:nvPr/>
        </p:nvSpPr>
        <p:spPr>
          <a:xfrm>
            <a:off x="1095095" y="3956068"/>
            <a:ext cx="2095554" cy="455295"/>
          </a:xfrm>
          <a:prstGeom prst="rect"/>
          <a:noFill/>
        </p:spPr>
        <p:txBody>
          <a:bodyPr wrap="square">
            <a:spAutoFit/>
          </a:bodyPr>
          <a:p>
            <a:pPr lvl="0" marR="0" rtl="0">
              <a:lnSpc>
                <a:spcPct val="100000"/>
              </a:lnSpc>
              <a:spcBef>
                <a:spcPts val="0"/>
              </a:spcBef>
              <a:spcAft>
                <a:spcPts val="200"/>
              </a:spcAft>
              <a:buClr>
                <a:schemeClr val="bg1"/>
              </a:buClr>
            </a:pPr>
            <a:r>
              <a:rPr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Student Name </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 </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A</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 </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M</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o</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n</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i</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s</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h</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a</a:t>
            </a:r>
            <a:endParaRPr cap="none" dirty="0" sz="1100" i="1" lang="en-US" strike="noStrike" u="none" smtClean="0">
              <a:solidFill>
                <a:schemeClr val="tx1"/>
              </a:solidFill>
              <a:latin typeface="Arial" panose="020B0604020202020204"/>
              <a:ea typeface="Arial" panose="020B0604020202020204"/>
              <a:cs typeface="Arial" panose="020B0604020202020204"/>
              <a:sym typeface="Arial" panose="020B0604020202020204"/>
            </a:endParaRPr>
          </a:p>
          <a:p>
            <a:pPr lvl="0" marR="0" rtl="0">
              <a:lnSpc>
                <a:spcPct val="100000"/>
              </a:lnSpc>
              <a:spcBef>
                <a:spcPts val="0"/>
              </a:spcBef>
              <a:spcAft>
                <a:spcPts val="200"/>
              </a:spcAft>
              <a:buClr>
                <a:schemeClr val="bg1"/>
              </a:buClr>
            </a:pPr>
            <a:r>
              <a:rPr cap="none" dirty="0" sz="1100" i="1" lang="en-US" strike="noStrike" u="none" smtClean="0">
                <a:solidFill>
                  <a:schemeClr val="tx1"/>
                </a:solidFill>
                <a:latin typeface="Arial" panose="020B0604020202020204"/>
                <a:ea typeface="Arial" panose="020B0604020202020204"/>
                <a:cs typeface="Arial" panose="020B0604020202020204"/>
                <a:sym typeface="Arial" panose="020B0604020202020204"/>
              </a:rPr>
              <a:t>Student </a:t>
            </a:r>
            <a:r>
              <a:rPr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ID : </a:t>
            </a:r>
            <a:r>
              <a:rPr cap="none" dirty="0" sz="1100" i="1" lang="en-US" strike="noStrike" u="none" smtClean="0">
                <a:solidFill>
                  <a:schemeClr val="tx1"/>
                </a:solidFill>
                <a:latin typeface="Arial" panose="020B0604020202020204"/>
                <a:ea typeface="Arial" panose="020B0604020202020204"/>
                <a:cs typeface="Arial" panose="020B0604020202020204"/>
                <a:sym typeface="Arial" panose="020B0604020202020204"/>
              </a:rPr>
              <a:t>au</a:t>
            </a:r>
            <a:r>
              <a:rPr altLang="en-IN" cap="none" dirty="0" sz="1100" i="1" lang="en-US" strike="noStrike" u="none" smtClean="0">
                <a:solidFill>
                  <a:schemeClr val="tx1"/>
                </a:solidFill>
                <a:latin typeface="Arial" panose="020B0604020202020204"/>
                <a:ea typeface="Arial" panose="020B0604020202020204"/>
                <a:cs typeface="Arial" panose="020B0604020202020204"/>
                <a:sym typeface="Arial" panose="020B0604020202020204"/>
              </a:rPr>
              <a:t>8</a:t>
            </a:r>
            <a:r>
              <a:rPr altLang="zh-CN" cap="none" dirty="0" sz="1100" i="1" lang="en-US" strike="noStrike" u="none" smtClean="0">
                <a:solidFill>
                  <a:schemeClr val="tx1"/>
                </a:solidFill>
                <a:latin typeface="Arial" panose="020B0604020202020204"/>
                <a:ea typeface="Arial" panose="020B0604020202020204"/>
                <a:cs typeface="Arial" panose="020B0604020202020204"/>
                <a:sym typeface="Arial" panose="020B0604020202020204"/>
              </a:rPr>
              <a:t>131211040</a:t>
            </a:r>
            <a:r>
              <a:rPr altLang="zh-CN" cap="none" dirty="0" sz="1100" i="1" lang="en-US" strike="noStrike" u="none" smtClean="0">
                <a:solidFill>
                  <a:schemeClr val="tx1"/>
                </a:solidFill>
                <a:latin typeface="Arial" panose="020B0604020202020204"/>
                <a:ea typeface="Arial" panose="020B0604020202020204"/>
                <a:cs typeface="Arial" panose="020B0604020202020204"/>
                <a:sym typeface="Arial" panose="020B0604020202020204"/>
              </a:rPr>
              <a:t>3</a:t>
            </a:r>
            <a:r>
              <a:rPr altLang="zh-CN" cap="none" dirty="0" sz="1100" i="1" lang="en-US" strike="noStrike" u="none" smtClean="0">
                <a:solidFill>
                  <a:schemeClr val="tx1"/>
                </a:solidFill>
                <a:latin typeface="Arial" panose="020B0604020202020204"/>
                <a:ea typeface="Arial" panose="020B0604020202020204"/>
                <a:cs typeface="Arial" panose="020B0604020202020204"/>
                <a:sym typeface="Arial" panose="020B0604020202020204"/>
              </a:rPr>
              <a:t>2</a:t>
            </a:r>
            <a:endParaRPr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College Name</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600164"/>
          </a:xfrm>
          <a:prstGeom prst="rect"/>
          <a:noFill/>
        </p:spPr>
        <p:txBody>
          <a:bodyPr wrap="square">
            <a:spAutoFit/>
          </a:bodyPr>
          <a:p>
            <a:pPr lvl="0" marR="0" rtl="0">
              <a:lnSpc>
                <a:spcPct val="100000"/>
              </a:lnSpc>
              <a:spcBef>
                <a:spcPts val="0"/>
              </a:spcBef>
              <a:spcAft>
                <a:spcPts val="200"/>
              </a:spcAft>
              <a:buClr>
                <a:schemeClr val="bg1"/>
              </a:buClr>
            </a:pPr>
            <a:r>
              <a:rPr dirty="0" sz="1100" lang="en-US" err="1" smtClean="0">
                <a:solidFill>
                  <a:schemeClr val="tx1"/>
                </a:solidFill>
              </a:rPr>
              <a:t>Pavendar</a:t>
            </a:r>
            <a:r>
              <a:rPr dirty="0" sz="1100" lang="en-US" smtClean="0">
                <a:solidFill>
                  <a:schemeClr val="tx1"/>
                </a:solidFill>
              </a:rPr>
              <a:t> </a:t>
            </a:r>
            <a:r>
              <a:rPr dirty="0" sz="1100" lang="en-US" err="1" smtClean="0">
                <a:solidFill>
                  <a:schemeClr val="tx1"/>
                </a:solidFill>
              </a:rPr>
              <a:t>Bharathidasan</a:t>
            </a:r>
            <a:r>
              <a:rPr dirty="0" sz="1100" lang="en-US" smtClean="0">
                <a:solidFill>
                  <a:schemeClr val="tx1"/>
                </a:solidFill>
              </a:rPr>
              <a:t> College of Engineering and Technology</a:t>
            </a:r>
            <a:endPar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a:t>
            </a:r>
            <a:r>
              <a:rPr b="1" dirty="0" sz="1600" lang="en-IN" smtClean="0">
                <a:solidFill>
                  <a:srgbClr val="213163"/>
                </a:solidFill>
              </a:rPr>
              <a:t>Results</a:t>
            </a:r>
            <a:br>
              <a:rPr b="1" dirty="0" sz="1600" lang="en-IN" smtClean="0">
                <a:solidFill>
                  <a:srgbClr val="213163"/>
                </a:solidFill>
              </a:rPr>
            </a:br>
            <a:br>
              <a:rPr b="1" dirty="0" sz="1600" lang="en-IN">
                <a:solidFill>
                  <a:srgbClr val="213163"/>
                </a:solidFill>
              </a:rPr>
            </a:br>
            <a:r>
              <a:rPr dirty="0" sz="1600" lang="en-US" smtClean="0"/>
              <a:t>This </a:t>
            </a:r>
            <a:r>
              <a:rPr dirty="0" sz="1600" lang="en-US"/>
              <a:t>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smtClean="0"/>
              <a:t>Car </a:t>
            </a:r>
            <a:r>
              <a:rPr dirty="0" sz="1600" lang="en-US"/>
              <a:t>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smtClean="0"/>
              <a:t>General </a:t>
            </a:r>
            <a:r>
              <a:rPr dirty="0" sz="1600" lang="en-US"/>
              <a:t>customers as well as the company’s staff will be able to use the system</a:t>
            </a:r>
            <a:br>
              <a:rPr dirty="0" sz="1600" lang="en-US"/>
            </a:br>
            <a:r>
              <a:rPr dirty="0" sz="1600" lang="en-US" smtClean="0"/>
              <a:t>effectively. Web-platform </a:t>
            </a:r>
            <a:r>
              <a:rPr dirty="0" sz="1600" lang="en-US"/>
              <a:t>means that the system will be available for access 24/7 except </a:t>
            </a:r>
            <a:r>
              <a:rPr dirty="0" sz="1600" lang="en-US" smtClean="0"/>
              <a:t>when there </a:t>
            </a:r>
            <a:r>
              <a:rPr dirty="0" sz="1600" lang="en-US"/>
              <a:t>is a temporary server issue which is expected to be </a:t>
            </a:r>
            <a:r>
              <a:rPr dirty="0" sz="1600" lang="en-US"/>
              <a:t>minimal.</a:t>
            </a:r>
            <a:br>
              <a:rPr dirty="0" sz="1600" lang="en-US"/>
            </a:br>
            <a:r>
              <a:rPr dirty="0" sz="1600" lang="en-US"/>
              <a:t>The system </a:t>
            </a:r>
            <a:r>
              <a:rPr dirty="0" sz="1600" lang="en-US" err="1" smtClean="0"/>
              <a:t>hasre</a:t>
            </a:r>
            <a:r>
              <a:rPr dirty="0" sz="1600" lang="en-US" smtClean="0"/>
              <a:t> </a:t>
            </a:r>
            <a:r>
              <a:rPr dirty="0" sz="1600" lang="en-US" err="1" smtClean="0"/>
              <a:t>acheda</a:t>
            </a:r>
            <a:r>
              <a:rPr dirty="0" sz="1600" lang="en-US" smtClean="0"/>
              <a:t> </a:t>
            </a:r>
            <a:r>
              <a:rPr dirty="0" sz="1600" lang="en-US"/>
              <a:t>steady state where all bugs have been eliminated. The system is operated at a high </a:t>
            </a:r>
            <a:r>
              <a:rPr dirty="0" sz="1600" lang="en-US" smtClean="0"/>
              <a:t>level of efficiency </a:t>
            </a:r>
            <a:r>
              <a:rPr dirty="0" sz="1600" lang="en-US"/>
              <a:t>and all teachers and users associated with the system understand its advantage. The </a:t>
            </a:r>
            <a:r>
              <a:rPr dirty="0" sz="1600" lang="en-US" smtClean="0"/>
              <a:t>system solves </a:t>
            </a:r>
            <a:r>
              <a:rPr dirty="0" sz="1600" lang="en-US"/>
              <a:t>the problem- it was intended to solve as requirement specification. The system is user friendly &amp; easy to maintain.</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endParaRPr lang="en-US"/>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endParaRPr b="1" dirty="0" lang="en-US"/>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endParaRPr b="1" dirty="0" lang="en-US"/>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endParaRPr b="1" lang="en-US"/>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endParaRPr b="1" dirty="0" lang="en-US"/>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smtClean="0">
                <a:solidFill>
                  <a:srgbClr val="374151"/>
                </a:solidFill>
                <a:latin typeface="+mj-lt"/>
                <a:cs typeface="Times New Roman" panose="02020603050405020304" pitchFamily="18" charset="0"/>
              </a:rPr>
              <a:t>:</a:t>
            </a:r>
            <a:br>
              <a:rPr b="1" dirty="0" sz="1600" lang="en-US" smtClean="0">
                <a:solidFill>
                  <a:srgbClr val="374151"/>
                </a:solidFill>
                <a:latin typeface="+mj-lt"/>
                <a:cs typeface="Times New Roman" panose="02020603050405020304" pitchFamily="18" charset="0"/>
              </a:rPr>
            </a:br>
            <a:br>
              <a:rPr b="1" dirty="0" sz="2000" lang="en-US">
                <a:solidFill>
                  <a:srgbClr val="374151"/>
                </a:solidFill>
                <a:latin typeface="+mj-lt"/>
                <a:cs typeface="Times New Roman" panose="02020603050405020304" pitchFamily="18" charset="0"/>
              </a:rPr>
            </a:br>
            <a:r>
              <a:rPr dirty="0" sz="2000" lang="en-US" smtClean="0"/>
              <a:t>This </a:t>
            </a:r>
            <a:r>
              <a:rPr dirty="0" sz="2000" lang="en-US"/>
              <a:t>order cars online system project aimed at developing an online car rental system which can </a:t>
            </a:r>
            <a:r>
              <a:rPr dirty="0" sz="2000" lang="en-US" smtClean="0"/>
              <a:t>be used </a:t>
            </a:r>
            <a:r>
              <a:rPr dirty="0" sz="2000" lang="en-US"/>
              <a:t>in small places, and medium cities firstly and then on a large scale. </a:t>
            </a:r>
            <a:br>
              <a:rPr dirty="0" sz="2000" lang="en-US" smtClean="0"/>
            </a:br>
            <a:r>
              <a:rPr dirty="0" sz="2000" lang="en-US" smtClean="0"/>
              <a:t>▪ </a:t>
            </a:r>
            <a:r>
              <a:rPr dirty="0" sz="2000" lang="en-US"/>
              <a:t>It is developed to help car rental to simplify their daily operational and managerial task as well as improve the dining experience of </a:t>
            </a:r>
            <a:r>
              <a:rPr dirty="0" sz="2000" lang="en-US" smtClean="0"/>
              <a:t>customers. </a:t>
            </a:r>
            <a:br>
              <a:rPr dirty="0" sz="6000" lang="en-US" smtClean="0"/>
            </a:br>
            <a:r>
              <a:rPr dirty="0" sz="2000" lang="en-US" smtClean="0"/>
              <a:t>▪ </a:t>
            </a:r>
            <a:r>
              <a:rPr dirty="0" sz="2000" lang="en-US"/>
              <a:t>And also helps restaurant develop healthy customer relationships by providing good services. </a:t>
            </a:r>
            <a:r>
              <a:rPr dirty="0" sz="2000" lang="en-US" smtClean="0"/>
              <a:t>The </a:t>
            </a:r>
            <a:r>
              <a:rPr dirty="0" sz="2000" lang="en-US"/>
              <a:t>system enables staff to let update and make changes to their cars and beverage list information based on the orders placed and the orders completed</a:t>
            </a:r>
            <a:r>
              <a:rPr dirty="0" sz="1600" lang="en-US"/>
              <a:t>.</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Conclusion</a:t>
            </a:r>
            <a:br>
              <a:rPr b="1" dirty="0" sz="1600" lang="en-IN" smtClean="0">
                <a:solidFill>
                  <a:srgbClr val="213163"/>
                </a:solidFill>
              </a:rPr>
            </a:br>
            <a:br>
              <a:rPr b="1" dirty="0" sz="1600" lang="en-IN" smtClean="0">
                <a:solidFill>
                  <a:srgbClr val="213163"/>
                </a:solidFill>
              </a:rPr>
            </a:br>
            <a:r>
              <a:rPr dirty="0" sz="1400" lang="en-US" smtClean="0"/>
              <a:t>An </a:t>
            </a:r>
            <a:r>
              <a:rPr dirty="0" sz="1400" lang="en-US"/>
              <a:t>CAR RENTAL </a:t>
            </a:r>
            <a:r>
              <a:rPr dirty="0" sz="1400" lang="en-US" smtClean="0"/>
              <a:t>APPLICATION </a:t>
            </a:r>
            <a:r>
              <a:rPr dirty="0" sz="1400" lang="en-US"/>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a:t>
            </a:r>
            <a:r>
              <a:rPr dirty="0" sz="1400" lang="en-US" smtClean="0"/>
              <a:t>good services</a:t>
            </a:r>
            <a:r>
              <a:rPr dirty="0" sz="1400" lang="en-US"/>
              <a:t>.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smtClean="0">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endParaRPr b="1" sz="3000" lang="en-US"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panose="020B0604020202020204"/>
                <a:cs typeface="Arial" panose="020B0604020202020204"/>
              </a:rPr>
              <a:t>CAPSTONE PROJECT SHOWCASE</a:t>
            </a:r>
            <a:endParaRPr b="1" sz="2000" lang="en-US">
              <a:solidFill>
                <a:srgbClr val="213164"/>
              </a:solidFill>
              <a:latin typeface="Arial" panose="020B0604020202020204"/>
              <a:cs typeface="Arial" panose="020B0604020202020204"/>
            </a:endParaRP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Abstract </a:t>
            </a:r>
            <a:br>
              <a:rPr b="1" dirty="0" sz="1600" lang="en-IN" smtClean="0">
                <a:solidFill>
                  <a:srgbClr val="213163"/>
                </a:solidFill>
              </a:rPr>
            </a:br>
            <a:br>
              <a:rPr b="1" dirty="0" sz="1600" lang="en-IN" smtClean="0">
                <a:solidFill>
                  <a:srgbClr val="213163"/>
                </a:solidFill>
              </a:rPr>
            </a:br>
            <a:r>
              <a:rPr dirty="0" sz="1600" lang="en-US"/>
              <a:t>“</a:t>
            </a:r>
            <a:r>
              <a:rPr dirty="0" sz="1400" lang="en-US"/>
              <a:t>CAR RENTAL </a:t>
            </a:r>
            <a:r>
              <a:rPr dirty="0" sz="1400" lang="en-US" smtClean="0"/>
              <a:t>APPLICATION WITH DJANGO FRAMEWORK” </a:t>
            </a:r>
            <a:r>
              <a:rPr dirty="0" sz="1400" lang="en-US"/>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dirty="0" sz="1400" lang="en-US" smtClean="0"/>
              <a:t>this system </a:t>
            </a:r>
            <a:r>
              <a:rPr dirty="0" sz="1400" lang="en-US"/>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dirty="0" sz="1400" lang="en-US" smtClean="0"/>
              <a:t>traveler’s </a:t>
            </a:r>
            <a:r>
              <a:rPr dirty="0" sz="1400" lang="en-US"/>
              <a:t>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a:t>
            </a:r>
            <a:r>
              <a:rPr dirty="0" sz="1000" lang="en-IN" smtClean="0">
                <a:solidFill>
                  <a:schemeClr val="tx1"/>
                </a:solidFill>
              </a:rPr>
              <a:t>:</a:t>
            </a:r>
            <a:r>
              <a:rPr dirty="0" sz="1000" lang="en-IN"/>
              <a:t> </a:t>
            </a:r>
            <a:r>
              <a:rPr dirty="0" sz="1000" lang="en-IN" smtClean="0"/>
              <a:t>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a:t>
            </a:r>
            <a:r>
              <a:rPr b="1" dirty="0" sz="1600" lang="en-IN" smtClean="0">
                <a:solidFill>
                  <a:srgbClr val="213163"/>
                </a:solidFill>
              </a:rPr>
              <a:t>Statement</a:t>
            </a:r>
            <a:br>
              <a:rPr b="1" dirty="0" sz="1600" lang="en-IN" smtClean="0">
                <a:solidFill>
                  <a:srgbClr val="213163"/>
                </a:solidFill>
              </a:rPr>
            </a:br>
            <a:br>
              <a:rPr b="1" dirty="0" sz="1600" lang="en-IN" smtClean="0">
                <a:solidFill>
                  <a:srgbClr val="213163"/>
                </a:solidFill>
              </a:rPr>
            </a:br>
            <a:r>
              <a:rPr dirty="0" sz="1400" lang="en-US" smtClean="0"/>
              <a:t>The </a:t>
            </a:r>
            <a:r>
              <a:rPr dirty="0" sz="1400" lang="en-US"/>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dirty="0" sz="1400" lang="en-US" smtClean="0"/>
            </a:br>
            <a:br>
              <a:rPr dirty="0" sz="1400" lang="en-US" smtClean="0"/>
            </a:br>
            <a:r>
              <a:rPr dirty="0" sz="1400" lang="en-US" smtClean="0"/>
              <a:t>1</a:t>
            </a:r>
            <a:r>
              <a:rPr dirty="0" sz="1400" lang="en-US"/>
              <a:t>. To rent a car a prospective renter must first go to the nearest office to register as a client. </a:t>
            </a:r>
            <a:br>
              <a:rPr dirty="0" sz="1400" lang="en-US" smtClean="0"/>
            </a:br>
            <a:br>
              <a:rPr dirty="0" sz="1400" lang="en-US" smtClean="0"/>
            </a:br>
            <a:r>
              <a:rPr dirty="0" sz="1400" lang="en-US" smtClean="0"/>
              <a:t>2</a:t>
            </a:r>
            <a:r>
              <a:rPr dirty="0" sz="1400" lang="en-US"/>
              <a:t>.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a:t>
            </a:r>
            <a:r>
              <a:rPr dirty="0" sz="1000" lang="en-IN" smtClean="0">
                <a:solidFill>
                  <a:schemeClr val="tx1"/>
                </a:solidFill>
              </a:rPr>
              <a:t>: www.coursehero.com</a:t>
            </a:r>
            <a:endParaRPr dirty="0" sz="1000" lang="en-IN">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a:t>
            </a:r>
            <a:r>
              <a:rPr b="1" dirty="0" sz="1600" lang="en-IN" smtClean="0">
                <a:solidFill>
                  <a:srgbClr val="213163"/>
                </a:solidFill>
              </a:rPr>
              <a:t>Overview</a:t>
            </a:r>
            <a:br>
              <a:rPr b="1" dirty="0" sz="1600" lang="en-IN" smtClean="0">
                <a:solidFill>
                  <a:srgbClr val="213163"/>
                </a:solidFill>
              </a:rPr>
            </a:br>
            <a:br>
              <a:rPr b="1" dirty="0" sz="1800" lang="en-IN" smtClean="0">
                <a:solidFill>
                  <a:srgbClr val="213163"/>
                </a:solidFill>
              </a:rPr>
            </a:br>
            <a:r>
              <a:rPr dirty="0" sz="1600" lang="en-US"/>
              <a:t>The primary purpose of an online car rental system is to allow customers </a:t>
            </a:r>
            <a:r>
              <a:rPr dirty="0" sz="1600" lang="en-US" smtClean="0"/>
              <a:t>to easily </a:t>
            </a:r>
            <a:r>
              <a:rPr dirty="0" sz="1600" lang="en-US"/>
              <a:t>do order at website over the internet. With the improvement of technology, online car rental systems </a:t>
            </a:r>
            <a:r>
              <a:rPr dirty="0" sz="1600" lang="en-US" smtClean="0"/>
              <a:t>are becoming </a:t>
            </a:r>
            <a:r>
              <a:rPr dirty="0" sz="1600" lang="en-US"/>
              <a:t>a popular topic. That’s because they are serving the ever-increasing Demand for convince. </a:t>
            </a:r>
            <a:r>
              <a:rPr dirty="0" sz="1600" lang="en-US" smtClean="0"/>
              <a:t>It benefits </a:t>
            </a:r>
            <a:r>
              <a:rPr dirty="0" sz="1600" lang="en-US"/>
              <a:t>both the customer and the business. With a website or mobile app, customers can easily </a:t>
            </a:r>
            <a:r>
              <a:rPr dirty="0" sz="1600" lang="en-US" smtClean="0"/>
              <a:t>Browse all </a:t>
            </a:r>
            <a:r>
              <a:rPr dirty="0" sz="1600" lang="en-US"/>
              <a:t>the dishes and place order of their </a:t>
            </a:r>
            <a:r>
              <a:rPr dirty="0" sz="1600" lang="en-US" err="1"/>
              <a:t>favourite</a:t>
            </a:r>
            <a:r>
              <a:rPr dirty="0" sz="1600" lang="en-US"/>
              <a:t> </a:t>
            </a:r>
            <a:r>
              <a:rPr dirty="0" sz="1600" lang="en-US" smtClean="0"/>
              <a:t>one</a:t>
            </a:r>
            <a:r>
              <a:rPr dirty="0" sz="1600" lang="en-US"/>
              <a:t>. From the car rental perspective, they no longer </a:t>
            </a:r>
            <a:r>
              <a:rPr dirty="0" sz="1600" lang="en-US" smtClean="0"/>
              <a:t>spend time </a:t>
            </a:r>
            <a:r>
              <a:rPr dirty="0" sz="1600" lang="en-US"/>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a:t>
            </a:r>
            <a:r>
              <a:rPr dirty="0" sz="1000" lang="en-IN" smtClean="0">
                <a:solidFill>
                  <a:schemeClr val="tx1"/>
                </a:solidFill>
              </a:rPr>
              <a:t>: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1394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endParaRPr dirty="0" lang="en-US" smtClean="0"/>
          </a:p>
          <a:p>
            <a:pPr indent="-342900" marL="342900">
              <a:lnSpc>
                <a:spcPct val="150000"/>
              </a:lnSpc>
              <a:buAutoNum type="arabicPeriod"/>
            </a:pPr>
            <a:r>
              <a:rPr dirty="0" lang="en-US" smtClean="0"/>
              <a:t>Develop </a:t>
            </a:r>
            <a:r>
              <a:rPr dirty="0" lang="en-US"/>
              <a:t>a new system that will reduce the manual effort of creating </a:t>
            </a:r>
            <a:r>
              <a:rPr dirty="0" lang="en-US" smtClean="0"/>
              <a:t>reports</a:t>
            </a:r>
            <a:endParaRPr dirty="0" lang="en-US"/>
          </a:p>
          <a:p>
            <a:pPr indent="-342900" marL="342900">
              <a:lnSpc>
                <a:spcPct val="150000"/>
              </a:lnSpc>
              <a:buAutoNum type="arabicPeriod"/>
            </a:pPr>
            <a:r>
              <a:rPr dirty="0" lang="en-US" smtClean="0"/>
              <a:t>Develop </a:t>
            </a:r>
            <a:r>
              <a:rPr dirty="0" lang="en-US"/>
              <a:t>a system that will built-up the database to facilitate future information and retrieval for analysis and other </a:t>
            </a:r>
            <a:r>
              <a:rPr dirty="0" lang="en-US" smtClean="0"/>
              <a:t>statements.</a:t>
            </a:r>
            <a:endParaRPr dirty="0" lang="en-US" smtClean="0"/>
          </a:p>
          <a:p>
            <a:pPr indent="-342900" marL="342900">
              <a:lnSpc>
                <a:spcPct val="150000"/>
              </a:lnSpc>
              <a:buAutoNum type="arabicPeriod"/>
            </a:pPr>
            <a:r>
              <a:rPr dirty="0" lang="en-US" smtClean="0"/>
              <a:t>Develop </a:t>
            </a:r>
            <a:r>
              <a:rPr dirty="0" lang="en-US"/>
              <a:t>a system that will automate the monitoring of any problem During Analysis. </a:t>
            </a:r>
            <a:endParaRPr dirty="0" lang="en-US" smtClean="0"/>
          </a:p>
          <a:p>
            <a:pPr indent="-342900" marL="342900">
              <a:lnSpc>
                <a:spcPct val="150000"/>
              </a:lnSpc>
              <a:buAutoNum type="arabicPeriod"/>
            </a:pPr>
            <a:r>
              <a:rPr dirty="0" lang="en-US" smtClean="0"/>
              <a:t>Develop </a:t>
            </a:r>
            <a:r>
              <a:rPr dirty="0" lang="en-US"/>
              <a:t>a system that has a flexible form design</a:t>
            </a:r>
            <a:r>
              <a:rPr dirty="0" lang="en-US" smtClean="0"/>
              <a:t>.</a:t>
            </a:r>
            <a:endParaRPr dirty="0" lang="en-US" smtClean="0"/>
          </a:p>
          <a:p>
            <a:pPr indent="-342900" marL="342900">
              <a:lnSpc>
                <a:spcPct val="150000"/>
              </a:lnSpc>
              <a:buAutoNum type="arabicPeriod"/>
            </a:pPr>
            <a:r>
              <a:rPr dirty="0" lang="en-US" smtClean="0"/>
              <a:t>The </a:t>
            </a:r>
            <a:r>
              <a:rPr dirty="0" lang="en-US"/>
              <a:t>system should have provision to view performance during working with system After completing the requirement determination and doing re analysis a new system is designed which could solve the problem of existing system and fulfill the requirement of the </a:t>
            </a:r>
            <a:r>
              <a:rPr dirty="0" lang="en-US" smtClean="0"/>
              <a:t>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0104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br>
              <a:rPr dirty="0" sz="1600" lang="en-US" smtClean="0"/>
            </a:br>
            <a:br>
              <a:rPr dirty="0" sz="1600" lang="en-US" smtClean="0"/>
            </a:br>
            <a:r>
              <a:rPr dirty="0" sz="1600" lang="en-US" smtClean="0"/>
              <a:t>• </a:t>
            </a:r>
            <a:r>
              <a:rPr dirty="0" sz="1600" lang="en-US"/>
              <a:t>Quick and easy retrieval of </a:t>
            </a:r>
            <a:r>
              <a:rPr dirty="0" sz="1600" lang="en-US" smtClean="0"/>
              <a:t>information</a:t>
            </a:r>
            <a:br>
              <a:rPr dirty="0" sz="1600" lang="en-US" smtClean="0"/>
            </a:br>
            <a:br>
              <a:rPr dirty="0" sz="1600" lang="en-US" smtClean="0"/>
            </a:br>
            <a:r>
              <a:rPr dirty="0" sz="1600" lang="en-US" smtClean="0"/>
              <a:t> </a:t>
            </a:r>
            <a:r>
              <a:rPr dirty="0" sz="1600" lang="en-US"/>
              <a:t>• Low cost maintenance. </a:t>
            </a:r>
            <a:br>
              <a:rPr dirty="0" sz="1600" lang="en-US" smtClean="0"/>
            </a:br>
            <a:br>
              <a:rPr dirty="0" sz="1600" lang="en-US" smtClean="0"/>
            </a:br>
            <a:r>
              <a:rPr dirty="0" sz="1600" lang="en-US" smtClean="0"/>
              <a:t>• </a:t>
            </a:r>
            <a:r>
              <a:rPr dirty="0" sz="1600" lang="en-US"/>
              <a:t>The system is not person </a:t>
            </a:r>
            <a:r>
              <a:rPr dirty="0" sz="1600" lang="en-US" smtClean="0"/>
              <a:t>dependent.</a:t>
            </a:r>
            <a:br>
              <a:rPr dirty="0" sz="1600" lang="en-US" smtClean="0"/>
            </a:br>
            <a:r>
              <a:rPr dirty="0" sz="1600" lang="en-US" smtClean="0"/>
              <a:t> </a:t>
            </a:r>
            <a:br>
              <a:rPr dirty="0" sz="1600" lang="en-US" smtClean="0"/>
            </a:br>
            <a:r>
              <a:rPr dirty="0" sz="1600" lang="en-US" smtClean="0"/>
              <a:t>• </a:t>
            </a:r>
            <a:r>
              <a:rPr dirty="0" sz="1600" lang="en-US"/>
              <a:t>Knowledge of computer skill required is minimum</a:t>
            </a:r>
            <a:r>
              <a:rPr dirty="0" sz="1600" lang="en-US" smtClean="0"/>
              <a:t>.</a:t>
            </a:r>
            <a:br>
              <a:rPr dirty="0" sz="1600" lang="en-US" smtClean="0"/>
            </a:br>
            <a:br>
              <a:rPr dirty="0" sz="1600" lang="en-US" smtClean="0"/>
            </a:br>
            <a:r>
              <a:rPr dirty="0" sz="1600" lang="en-US" smtClean="0"/>
              <a:t> </a:t>
            </a:r>
            <a:r>
              <a:rPr dirty="0" sz="1600" lang="en-US"/>
              <a:t>• Use of this system will automate the </a:t>
            </a:r>
            <a:r>
              <a:rPr dirty="0" sz="1600" lang="en-US" smtClean="0"/>
              <a:t>function.</a:t>
            </a:r>
            <a:br>
              <a:rPr dirty="0" sz="1600" lang="en-US" smtClean="0"/>
            </a:br>
            <a:br>
              <a:rPr dirty="0" sz="1600" lang="en-US" smtClean="0"/>
            </a:br>
            <a:r>
              <a:rPr dirty="0" sz="1600" lang="en-US" smtClean="0"/>
              <a:t>• It will </a:t>
            </a:r>
            <a:r>
              <a:rPr dirty="0" sz="1600" lang="en-US"/>
              <a:t>also </a:t>
            </a:r>
            <a:r>
              <a:rPr dirty="0" sz="1600" lang="en-US" smtClean="0"/>
              <a:t>lead this </a:t>
            </a:r>
            <a:r>
              <a:rPr dirty="0" sz="1600" lang="en-US"/>
              <a:t>system </a:t>
            </a:r>
            <a:r>
              <a:rPr dirty="0" sz="1600" lang="en-US" smtClean="0"/>
              <a:t>to improve </a:t>
            </a:r>
            <a:r>
              <a:rPr dirty="0" sz="1600" lang="en-US"/>
              <a:t>the </a:t>
            </a:r>
            <a:r>
              <a:rPr dirty="0" sz="1600" lang="en-US" smtClean="0"/>
              <a:t>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0104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307777"/>
          </a:xfrm>
          <a:prstGeom prst="rect"/>
          <a:noFill/>
        </p:spPr>
        <p:txBody>
          <a:bodyPr rtlCol="0" wrap="square">
            <a:spAutoFit/>
          </a:bodyPr>
          <a:p>
            <a:pPr algn="ctr"/>
            <a:r>
              <a:rPr lang="en-US"/>
              <a:t>Front-end</a:t>
            </a:r>
            <a:endParaRPr lang="en-US"/>
          </a:p>
        </p:txBody>
      </p:sp>
      <p:sp>
        <p:nvSpPr>
          <p:cNvPr id="1048636" name="TextBox 12"/>
          <p:cNvSpPr txBox="1"/>
          <p:nvPr/>
        </p:nvSpPr>
        <p:spPr>
          <a:xfrm>
            <a:off x="4865736" y="1287522"/>
            <a:ext cx="3580969" cy="307777"/>
          </a:xfrm>
          <a:prstGeom prst="rect"/>
          <a:noFill/>
        </p:spPr>
        <p:txBody>
          <a:bodyPr rtlCol="0" wrap="square">
            <a:spAutoFit/>
          </a:bodyPr>
          <a:p>
            <a:pPr algn="ctr"/>
            <a:r>
              <a:rPr lang="en-US"/>
              <a:t>Back-end</a:t>
            </a:r>
            <a:endParaRPr lang="en-US"/>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WPS Office WWO_wpscloud_20231009072630-3916d64f34</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Microsoft account</cp:lastModifiedBy>
  <dcterms:created xsi:type="dcterms:W3CDTF">2024-04-11T07:59:32Z</dcterms:created>
  <dcterms:modified xsi:type="dcterms:W3CDTF">2024-04-12T07:30:40Z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e8525bf098dc46e6805d7f5e451b1250</vt:lpwstr>
  </property>
  <property fmtid="{D5CDD505-2E9C-101B-9397-08002B2CF9AE}" pid="4" name="KSOProductBuildVer">
    <vt:lpwstr>1033-0.0.0.0</vt:lpwstr>
  </property>
</Properties>
</file>