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6" r:id="rId12"/>
    <p:sldId id="267" r:id="rId13"/>
    <p:sldId id="273" r:id="rId14"/>
    <p:sldId id="274" r:id="rId15"/>
    <p:sldId id="275" r:id="rId16"/>
    <p:sldId id="270" r:id="rId17"/>
    <p:sldId id="269" r:id="rId18"/>
    <p:sldId id="268"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2446-2DDE-49D5-AE82-4052C8522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0B895-6B96-47E9-8DE3-D161D0596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627575-4BD5-46C9-807B-34205347D9A7}"/>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5" name="Footer Placeholder 4">
            <a:extLst>
              <a:ext uri="{FF2B5EF4-FFF2-40B4-BE49-F238E27FC236}">
                <a16:creationId xmlns:a16="http://schemas.microsoft.com/office/drawing/2014/main" id="{1DC66E8B-5C88-4E30-BCD0-554C0D007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7821B-40BC-476B-947B-140AE8B18B03}"/>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47626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9AC0-1A01-4676-84AF-46B9B50EA4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24FA2B-5423-4A60-A037-7ACBC7424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97CE3-507F-42BA-9262-3843B8157B73}"/>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5" name="Footer Placeholder 4">
            <a:extLst>
              <a:ext uri="{FF2B5EF4-FFF2-40B4-BE49-F238E27FC236}">
                <a16:creationId xmlns:a16="http://schemas.microsoft.com/office/drawing/2014/main" id="{3B57500B-B012-4BEA-B991-69CBEB7C5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F00A0-8698-424F-A365-FE172C28C3E3}"/>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324058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C3CC6-87BE-47E2-87D9-12209D1C3C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37C559-A3F7-443F-AA45-83C2230944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86EAA-03C3-4F6C-9254-25240B624F97}"/>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5" name="Footer Placeholder 4">
            <a:extLst>
              <a:ext uri="{FF2B5EF4-FFF2-40B4-BE49-F238E27FC236}">
                <a16:creationId xmlns:a16="http://schemas.microsoft.com/office/drawing/2014/main" id="{3701989B-DABE-4C42-9651-780EB1580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1AAE8-60AC-4E5B-AC66-F2F1D8092629}"/>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9783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16C7-8358-447A-9F73-B02850FD9E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626A4-6B26-4D18-B04E-B50C54DEE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36FB3-CB8C-4501-8126-33E61D189BA4}"/>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5" name="Footer Placeholder 4">
            <a:extLst>
              <a:ext uri="{FF2B5EF4-FFF2-40B4-BE49-F238E27FC236}">
                <a16:creationId xmlns:a16="http://schemas.microsoft.com/office/drawing/2014/main" id="{F991D438-536E-4AAD-BCCF-663321976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97A3F-810C-461A-AEAF-73F147DCAE3B}"/>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71923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9C55-D013-40A0-B978-F63A2C9E6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5CA5B3-7AB5-419E-8438-B08C8EF5B7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D7B43-4A8A-4D7E-BA8C-D1DCE18D4AE8}"/>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5" name="Footer Placeholder 4">
            <a:extLst>
              <a:ext uri="{FF2B5EF4-FFF2-40B4-BE49-F238E27FC236}">
                <a16:creationId xmlns:a16="http://schemas.microsoft.com/office/drawing/2014/main" id="{346E1E47-9F8E-4720-9ADC-8F92F7162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975EC-3FD1-4123-BAC3-8BCB6B1078A9}"/>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250249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799B-E6FD-413D-847F-7278B0891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EB6923-1991-4E3C-BD90-EBA4E5E4C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CAC678-812E-45E5-80B8-AE99642DC1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5B4F20-4531-4595-B723-7D997F95674E}"/>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6" name="Footer Placeholder 5">
            <a:extLst>
              <a:ext uri="{FF2B5EF4-FFF2-40B4-BE49-F238E27FC236}">
                <a16:creationId xmlns:a16="http://schemas.microsoft.com/office/drawing/2014/main" id="{B82A5DD4-7955-4493-A5B1-A68F4C15D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5BFE51-D879-44CD-942A-310E6DDC3208}"/>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261399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21F6-541A-4DB6-96F5-53EF371F29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DBCDFC-6D81-4386-8FE3-F9BD4F917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215313-0DDE-42E7-8255-55EB19374A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D0BE2C-DA6F-4855-87B0-081D0A525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7BDA69-6352-4A53-B210-9F7105F4F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BF341B-A3E8-4169-B3FC-3F96BAE6668D}"/>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8" name="Footer Placeholder 7">
            <a:extLst>
              <a:ext uri="{FF2B5EF4-FFF2-40B4-BE49-F238E27FC236}">
                <a16:creationId xmlns:a16="http://schemas.microsoft.com/office/drawing/2014/main" id="{22BBB0AF-3F00-4340-B4C3-F765CBDEBC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19841F-5BA6-4692-A68E-05D3E3913839}"/>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371543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FA65-7DBC-41F5-AA38-B5AF870577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EE5B69-E6E9-4C6C-81CE-4021163B0CE3}"/>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4" name="Footer Placeholder 3">
            <a:extLst>
              <a:ext uri="{FF2B5EF4-FFF2-40B4-BE49-F238E27FC236}">
                <a16:creationId xmlns:a16="http://schemas.microsoft.com/office/drawing/2014/main" id="{77C363BA-0A43-4ACE-B149-E76E76F375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A034BB-2271-44CD-B944-6284E9458431}"/>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331731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7E629-7BAC-428F-B968-6A0BDAF6B39F}"/>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3" name="Footer Placeholder 2">
            <a:extLst>
              <a:ext uri="{FF2B5EF4-FFF2-40B4-BE49-F238E27FC236}">
                <a16:creationId xmlns:a16="http://schemas.microsoft.com/office/drawing/2014/main" id="{D2B0F96A-2100-4117-B2EE-B6704815B1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F25315-65A3-4F79-B81D-A8565B417D94}"/>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235031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CE60-D448-4631-A386-B2566C0AC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AA76-7557-4139-962D-8BAC4A5CF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C2CA74-69DB-4972-B1F0-BD016D068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09E27-3473-407E-9884-6ABE75414C71}"/>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6" name="Footer Placeholder 5">
            <a:extLst>
              <a:ext uri="{FF2B5EF4-FFF2-40B4-BE49-F238E27FC236}">
                <a16:creationId xmlns:a16="http://schemas.microsoft.com/office/drawing/2014/main" id="{356DA480-6AA0-49FD-9739-63869CFAE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28803-57F0-4A0D-A302-DC8352FABD07}"/>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409719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6FCA-798C-40D9-8774-DFDC13F7D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DB38BC-5E84-4C21-B683-26E82182D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B80A28-9F77-43A7-ADF4-3B2F8DC71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B5A4F-F171-42FF-9C4C-62521E55A756}"/>
              </a:ext>
            </a:extLst>
          </p:cNvPr>
          <p:cNvSpPr>
            <a:spLocks noGrp="1"/>
          </p:cNvSpPr>
          <p:nvPr>
            <p:ph type="dt" sz="half" idx="10"/>
          </p:nvPr>
        </p:nvSpPr>
        <p:spPr/>
        <p:txBody>
          <a:bodyPr/>
          <a:lstStyle/>
          <a:p>
            <a:fld id="{51657D3A-9ED7-4F5A-8098-F00CE472B104}" type="datetimeFigureOut">
              <a:rPr lang="en-IN" smtClean="0"/>
              <a:pPr/>
              <a:t>02-10-2023</a:t>
            </a:fld>
            <a:endParaRPr lang="en-IN"/>
          </a:p>
        </p:txBody>
      </p:sp>
      <p:sp>
        <p:nvSpPr>
          <p:cNvPr id="6" name="Footer Placeholder 5">
            <a:extLst>
              <a:ext uri="{FF2B5EF4-FFF2-40B4-BE49-F238E27FC236}">
                <a16:creationId xmlns:a16="http://schemas.microsoft.com/office/drawing/2014/main" id="{6E272C6F-637A-422A-BD1B-A7FC5EA037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3E6A7-AC63-40FE-8B0C-F15A8FF4108E}"/>
              </a:ext>
            </a:extLst>
          </p:cNvPr>
          <p:cNvSpPr>
            <a:spLocks noGrp="1"/>
          </p:cNvSpPr>
          <p:nvPr>
            <p:ph type="sldNum" sz="quarter" idx="12"/>
          </p:nvPr>
        </p:nvSpPr>
        <p:spPr/>
        <p:txBody>
          <a:bodyPr/>
          <a:lstStyle/>
          <a:p>
            <a:fld id="{D0247738-E1ED-4FB8-9CD9-EC15A15E1347}" type="slidenum">
              <a:rPr lang="en-IN" smtClean="0"/>
              <a:pPr/>
              <a:t>‹#›</a:t>
            </a:fld>
            <a:endParaRPr lang="en-IN"/>
          </a:p>
        </p:txBody>
      </p:sp>
    </p:spTree>
    <p:extLst>
      <p:ext uri="{BB962C8B-B14F-4D97-AF65-F5344CB8AC3E}">
        <p14:creationId xmlns:p14="http://schemas.microsoft.com/office/powerpoint/2010/main" val="376662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2044B-4AF6-49CC-885B-4D274D610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0520DC-2ED2-4D2B-995D-1B84DF038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C25A5-7A34-45DD-8EB4-8E1673A92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7D3A-9ED7-4F5A-8098-F00CE472B104}" type="datetimeFigureOut">
              <a:rPr lang="en-IN" smtClean="0"/>
              <a:pPr/>
              <a:t>02-10-2023</a:t>
            </a:fld>
            <a:endParaRPr lang="en-IN"/>
          </a:p>
        </p:txBody>
      </p:sp>
      <p:sp>
        <p:nvSpPr>
          <p:cNvPr id="5" name="Footer Placeholder 4">
            <a:extLst>
              <a:ext uri="{FF2B5EF4-FFF2-40B4-BE49-F238E27FC236}">
                <a16:creationId xmlns:a16="http://schemas.microsoft.com/office/drawing/2014/main" id="{0FA9C9D7-3322-4353-9ADC-AA0924C99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B8205A-F05D-4022-81B6-89C1C6D85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47738-E1ED-4FB8-9CD9-EC15A15E1347}" type="slidenum">
              <a:rPr lang="en-IN" smtClean="0"/>
              <a:pPr/>
              <a:t>‹#›</a:t>
            </a:fld>
            <a:endParaRPr lang="en-IN"/>
          </a:p>
        </p:txBody>
      </p:sp>
    </p:spTree>
    <p:extLst>
      <p:ext uri="{BB962C8B-B14F-4D97-AF65-F5344CB8AC3E}">
        <p14:creationId xmlns:p14="http://schemas.microsoft.com/office/powerpoint/2010/main" val="297551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researchgate.net/publication/254048454_Agribot" TargetMode="External"/><Relationship Id="rId2" Type="http://schemas.openxmlformats.org/officeDocument/2006/relationships/hyperlink" Target="http://www.robotics.org/blo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5;p1" descr="C:\Users\admin\Downloads\lo-removebg-preview.png">
            <a:extLst>
              <a:ext uri="{FF2B5EF4-FFF2-40B4-BE49-F238E27FC236}">
                <a16:creationId xmlns:a16="http://schemas.microsoft.com/office/drawing/2014/main" id="{7308BC74-50A8-4512-A95E-AF97BF37189A}"/>
              </a:ext>
            </a:extLst>
          </p:cNvPr>
          <p:cNvPicPr preferRelativeResize="0"/>
          <p:nvPr/>
        </p:nvPicPr>
        <p:blipFill rotWithShape="1">
          <a:blip r:embed="rId2">
            <a:alphaModFix/>
          </a:blip>
          <a:srcRect/>
          <a:stretch/>
        </p:blipFill>
        <p:spPr>
          <a:xfrm>
            <a:off x="76200" y="99103"/>
            <a:ext cx="2595282" cy="949768"/>
          </a:xfrm>
          <a:prstGeom prst="rect">
            <a:avLst/>
          </a:prstGeom>
          <a:noFill/>
          <a:ln>
            <a:noFill/>
          </a:ln>
        </p:spPr>
      </p:pic>
      <p:pic>
        <p:nvPicPr>
          <p:cNvPr id="8" name="Google Shape;105;p2" descr="kr.png">
            <a:extLst>
              <a:ext uri="{FF2B5EF4-FFF2-40B4-BE49-F238E27FC236}">
                <a16:creationId xmlns:a16="http://schemas.microsoft.com/office/drawing/2014/main" id="{89B3F3A9-BAA0-4182-8868-0BE19FE60040}"/>
              </a:ext>
            </a:extLst>
          </p:cNvPr>
          <p:cNvPicPr preferRelativeResize="0"/>
          <p:nvPr/>
        </p:nvPicPr>
        <p:blipFill rotWithShape="1">
          <a:blip r:embed="rId3">
            <a:alphaModFix/>
          </a:blip>
          <a:srcRect/>
          <a:stretch/>
        </p:blipFill>
        <p:spPr>
          <a:xfrm>
            <a:off x="10945906" y="99102"/>
            <a:ext cx="1047899" cy="743579"/>
          </a:xfrm>
          <a:prstGeom prst="rect">
            <a:avLst/>
          </a:prstGeom>
          <a:noFill/>
          <a:ln>
            <a:noFill/>
          </a:ln>
        </p:spPr>
      </p:pic>
      <p:pic>
        <p:nvPicPr>
          <p:cNvPr id="13" name="Picture 12">
            <a:extLst>
              <a:ext uri="{FF2B5EF4-FFF2-40B4-BE49-F238E27FC236}">
                <a16:creationId xmlns:a16="http://schemas.microsoft.com/office/drawing/2014/main" id="{84D46671-4DC0-400E-9E78-3AB99B4BE8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7007" y="99102"/>
            <a:ext cx="1408217" cy="949769"/>
          </a:xfrm>
          <a:prstGeom prst="rect">
            <a:avLst/>
          </a:prstGeom>
        </p:spPr>
      </p:pic>
      <p:sp>
        <p:nvSpPr>
          <p:cNvPr id="16" name="TextBox 15">
            <a:extLst>
              <a:ext uri="{FF2B5EF4-FFF2-40B4-BE49-F238E27FC236}">
                <a16:creationId xmlns:a16="http://schemas.microsoft.com/office/drawing/2014/main" id="{526D6F9B-EE47-49E1-9EFB-38D99494CC27}"/>
              </a:ext>
            </a:extLst>
          </p:cNvPr>
          <p:cNvSpPr txBox="1"/>
          <p:nvPr/>
        </p:nvSpPr>
        <p:spPr>
          <a:xfrm>
            <a:off x="1783976" y="1344706"/>
            <a:ext cx="9161930"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ELECTRONICS AND COMMUNICATIONENGINEERING</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D6015D2-F3AA-4327-8F19-0DD76FF38E72}"/>
              </a:ext>
            </a:extLst>
          </p:cNvPr>
          <p:cNvSpPr txBox="1"/>
          <p:nvPr/>
        </p:nvSpPr>
        <p:spPr>
          <a:xfrm>
            <a:off x="2259106" y="2175703"/>
            <a:ext cx="7503459" cy="1569660"/>
          </a:xfrm>
          <a:prstGeom prst="rect">
            <a:avLst/>
          </a:prstGeom>
          <a:noFill/>
        </p:spPr>
        <p:txBody>
          <a:bodyPr wrap="square">
            <a:spAutoFit/>
          </a:bodyPr>
          <a:lstStyle/>
          <a:p>
            <a:pPr algn="ctr"/>
            <a:endParaRPr lang="en-US" sz="2400" b="1" dirty="0">
              <a:solidFill>
                <a:srgbClr val="C00000"/>
              </a:solidFill>
              <a:latin typeface="Times New Roman" panose="02020603050405020304" pitchFamily="18" charset="0"/>
              <a:cs typeface="Times New Roman" panose="02020603050405020304" pitchFamily="18" charset="0"/>
            </a:endParaRPr>
          </a:p>
          <a:p>
            <a:pPr algn="ctr"/>
            <a:r>
              <a:rPr lang="en-US" sz="2400" b="1" dirty="0">
                <a:solidFill>
                  <a:srgbClr val="C00000"/>
                </a:solidFill>
                <a:latin typeface="Times New Roman" panose="02020603050405020304" pitchFamily="18" charset="0"/>
                <a:cs typeface="Times New Roman" panose="02020603050405020304" pitchFamily="18" charset="0"/>
              </a:rPr>
              <a:t>18ECP104L-MINOR PROJECT-II</a:t>
            </a:r>
          </a:p>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FINAL REVIEW</a:t>
            </a:r>
          </a:p>
          <a:p>
            <a:pPr algn="ctr"/>
            <a:r>
              <a:rPr lang="en-US" sz="2400" b="1" dirty="0">
                <a:solidFill>
                  <a:schemeClr val="bg2">
                    <a:lumMod val="10000"/>
                  </a:schemeClr>
                </a:solidFill>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3BC978AC-3C8C-4E43-A37C-D41C25C90317}"/>
              </a:ext>
            </a:extLst>
          </p:cNvPr>
          <p:cNvSpPr txBox="1"/>
          <p:nvPr/>
        </p:nvSpPr>
        <p:spPr>
          <a:xfrm>
            <a:off x="2904564" y="3429000"/>
            <a:ext cx="6382871" cy="1938992"/>
          </a:xfrm>
          <a:prstGeom prst="rect">
            <a:avLst/>
          </a:prstGeom>
          <a:noFill/>
        </p:spPr>
        <p:txBody>
          <a:bodyPr wrap="square">
            <a:spAutoFit/>
          </a:bodyPr>
          <a:lstStyle/>
          <a:p>
            <a:pPr algn="ctr"/>
            <a:r>
              <a:rPr lang="en-US" sz="2400" b="1" u="sng" dirty="0">
                <a:solidFill>
                  <a:srgbClr val="7030A0"/>
                </a:solidFill>
                <a:latin typeface="Times New Roman" panose="02020603050405020304" pitchFamily="18" charset="0"/>
                <a:cs typeface="Times New Roman" panose="02020603050405020304" pitchFamily="18" charset="0"/>
              </a:rPr>
              <a:t>BLUETOOTH CONTROLLED DATA LOGGER ROBOT FOR SOIL TESTING</a:t>
            </a: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BATCH NO: 34</a:t>
            </a:r>
          </a:p>
          <a:p>
            <a:pPr algn="ctr"/>
            <a:r>
              <a:rPr lang="en-US" sz="2400" b="1" dirty="0">
                <a:solidFill>
                  <a:srgbClr val="7030A0"/>
                </a:solidFill>
                <a:latin typeface="Times New Roman" panose="02020603050405020304" pitchFamily="18" charset="0"/>
                <a:cs typeface="Times New Roman" panose="02020603050405020304" pitchFamily="18" charset="0"/>
              </a:rPr>
              <a:t> DATE:25.04.2023</a:t>
            </a:r>
          </a:p>
        </p:txBody>
      </p:sp>
      <p:sp>
        <p:nvSpPr>
          <p:cNvPr id="22" name="TextBox 21">
            <a:extLst>
              <a:ext uri="{FF2B5EF4-FFF2-40B4-BE49-F238E27FC236}">
                <a16:creationId xmlns:a16="http://schemas.microsoft.com/office/drawing/2014/main" id="{89CD138F-5C6F-44AB-9800-4C51B8AEF47C}"/>
              </a:ext>
            </a:extLst>
          </p:cNvPr>
          <p:cNvSpPr txBox="1"/>
          <p:nvPr/>
        </p:nvSpPr>
        <p:spPr>
          <a:xfrm>
            <a:off x="165846" y="5006334"/>
            <a:ext cx="4527176" cy="984885"/>
          </a:xfrm>
          <a:prstGeom prst="rect">
            <a:avLst/>
          </a:prstGeom>
          <a:noFill/>
        </p:spPr>
        <p:txBody>
          <a:bodyPr wrap="square">
            <a:spAutoFit/>
          </a:bodyPr>
          <a:lstStyle/>
          <a:p>
            <a:pPr marL="0" marR="0" lvl="0" indent="0" defTabSz="914400" rtl="0" eaLnBrk="1" fontAlgn="base" latinLnBrk="0" hangingPunct="1">
              <a:lnSpc>
                <a:spcPct val="100000"/>
              </a:lnSpc>
              <a:spcBef>
                <a:spcPct val="0"/>
              </a:spcBef>
              <a:spcAft>
                <a:spcPct val="0"/>
              </a:spcAft>
              <a:buClrTx/>
              <a:buSzTx/>
              <a:tabLst/>
            </a:pPr>
            <a:r>
              <a:rPr lang="en-IN" sz="2200" b="1" dirty="0">
                <a:solidFill>
                  <a:schemeClr val="accent2">
                    <a:lumMod val="50000"/>
                  </a:schemeClr>
                </a:solidFill>
                <a:latin typeface="Times New Roman" panose="02020603050405020304" pitchFamily="18" charset="0"/>
                <a:cs typeface="Times New Roman" panose="02020603050405020304" pitchFamily="18" charset="0"/>
              </a:rPr>
              <a:t>PRESENTED BY:</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a:latin typeface="Times New Roman" panose="02020603050405020304" pitchFamily="18" charset="0"/>
                <a:cs typeface="Times New Roman" panose="02020603050405020304" pitchFamily="18" charset="0"/>
              </a:rPr>
              <a:t>MONISHA </a:t>
            </a:r>
            <a:r>
              <a:rPr lang="en-IN" sz="1800" b="1" dirty="0">
                <a:latin typeface="Times New Roman" panose="02020603050405020304" pitchFamily="18" charset="0"/>
                <a:cs typeface="Times New Roman" panose="02020603050405020304" pitchFamily="18" charset="0"/>
              </a:rPr>
              <a:t>A - 927621BEC129</a:t>
            </a:r>
          </a:p>
          <a:p>
            <a:pPr marL="0" marR="0" lvl="0" indent="0" defTabSz="914400" rtl="0" eaLnBrk="1" fontAlgn="base" latinLnBrk="0" hangingPunct="1">
              <a:lnSpc>
                <a:spcPct val="100000"/>
              </a:lnSpc>
              <a:spcBef>
                <a:spcPct val="0"/>
              </a:spcBef>
              <a:spcAft>
                <a:spcPct val="0"/>
              </a:spcAft>
              <a:buClrTx/>
              <a:buSzTx/>
              <a:tabLst/>
            </a:pPr>
            <a:endParaRPr lang="en-IN" sz="18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5B9B816-1BB4-4743-AF9B-1A103840030D}"/>
              </a:ext>
            </a:extLst>
          </p:cNvPr>
          <p:cNvSpPr txBox="1"/>
          <p:nvPr/>
        </p:nvSpPr>
        <p:spPr>
          <a:xfrm flipH="1">
            <a:off x="8579223" y="4867835"/>
            <a:ext cx="3414580" cy="1846659"/>
          </a:xfrm>
          <a:prstGeom prst="rect">
            <a:avLst/>
          </a:prstGeom>
          <a:noFill/>
        </p:spPr>
        <p:txBody>
          <a:bodyPr wrap="square">
            <a:spAutoFit/>
          </a:bodyPr>
          <a:lstStyle/>
          <a:p>
            <a:endParaRPr lang="en-US" sz="2000" b="1" dirty="0">
              <a:solidFill>
                <a:schemeClr val="accent1"/>
              </a:solidFill>
              <a:latin typeface="Bahnschrift SemiBold Condensed" panose="020B0502040204020203" pitchFamily="34" charset="0"/>
            </a:endParaRPr>
          </a:p>
          <a:p>
            <a:r>
              <a:rPr lang="en-US" sz="2200" b="1" dirty="0">
                <a:solidFill>
                  <a:schemeClr val="accent2">
                    <a:lumMod val="50000"/>
                  </a:schemeClr>
                </a:solidFill>
                <a:latin typeface="Times New Roman" panose="02020603050405020304" pitchFamily="18" charset="0"/>
                <a:cs typeface="Times New Roman" panose="02020603050405020304" pitchFamily="18" charset="0"/>
              </a:rPr>
              <a:t>GUIDED BY:</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Dr.E.DINESH</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Associate </a:t>
            </a:r>
            <a:r>
              <a:rPr lang="en-US" b="1" dirty="0" err="1">
                <a:latin typeface="Times New Roman" panose="02020603050405020304" pitchFamily="18" charset="0"/>
                <a:cs typeface="Times New Roman" panose="02020603050405020304" pitchFamily="18" charset="0"/>
              </a:rPr>
              <a:t>Professor,ECE</a:t>
            </a:r>
            <a:endParaRPr lang="en-US" b="1" dirty="0">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211923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2D97-94DD-4736-B9C8-B2E1855D8F5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CIRCUIT DIAGRAM</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464417E-707A-4295-840A-84FB331C7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860" y="1559860"/>
            <a:ext cx="6947646" cy="5065058"/>
          </a:xfrm>
        </p:spPr>
      </p:pic>
    </p:spTree>
    <p:extLst>
      <p:ext uri="{BB962C8B-B14F-4D97-AF65-F5344CB8AC3E}">
        <p14:creationId xmlns:p14="http://schemas.microsoft.com/office/powerpoint/2010/main" val="20476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299811"/>
            <a:ext cx="10515600" cy="1325563"/>
          </a:xfrm>
        </p:spPr>
        <p:txBody>
          <a:bodyPr>
            <a:normAutofit/>
          </a:bodyPr>
          <a:lstStyle/>
          <a:p>
            <a:r>
              <a:rPr lang="en-US" sz="2800" dirty="0">
                <a:latin typeface="Times New Roman" pitchFamily="18" charset="0"/>
                <a:cs typeface="Times New Roman" pitchFamily="18" charset="0"/>
              </a:rPr>
              <a:t>CIRCUIT AND OPERATION</a:t>
            </a:r>
          </a:p>
        </p:txBody>
      </p:sp>
      <p:sp>
        <p:nvSpPr>
          <p:cNvPr id="3" name="Content Placeholder 2"/>
          <p:cNvSpPr>
            <a:spLocks noGrp="1"/>
          </p:cNvSpPr>
          <p:nvPr>
            <p:ph idx="1"/>
          </p:nvPr>
        </p:nvSpPr>
        <p:spPr/>
        <p:txBody>
          <a:bodyPr>
            <a:normAutofit/>
          </a:bodyPr>
          <a:lstStyle/>
          <a:p>
            <a:pPr algn="just"/>
            <a:r>
              <a:rPr lang="en-US" sz="2400" dirty="0">
                <a:solidFill>
                  <a:srgbClr val="1F1F1F"/>
                </a:solidFill>
                <a:effectLst/>
                <a:latin typeface="Times New Roman" panose="02020603050405020304" pitchFamily="18" charset="0"/>
                <a:ea typeface="Times New Roman" panose="02020603050405020304" pitchFamily="18" charset="0"/>
              </a:rPr>
              <a:t>The circuit operation starts when 12V battery is connected to Arduino Uno board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and L293D chip. </a:t>
            </a:r>
          </a:p>
          <a:p>
            <a:pPr algn="just"/>
            <a:r>
              <a:rPr lang="en-US" sz="2400" dirty="0">
                <a:solidFill>
                  <a:srgbClr val="1F1F1F"/>
                </a:solidFill>
                <a:effectLst/>
                <a:latin typeface="Times New Roman" panose="02020603050405020304" pitchFamily="18" charset="0"/>
                <a:ea typeface="Times New Roman" panose="02020603050405020304" pitchFamily="18" charset="0"/>
              </a:rPr>
              <a:t>Initially, both motors (M1 and M2) are at rest and so the robot is also at</a:t>
            </a:r>
            <a:r>
              <a:rPr lang="en-US" sz="2400" spc="-33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rest.</a:t>
            </a:r>
          </a:p>
          <a:p>
            <a:pPr algn="just"/>
            <a:r>
              <a:rPr lang="en-US" sz="2400" dirty="0">
                <a:solidFill>
                  <a:srgbClr val="1F1F1F"/>
                </a:solidFill>
                <a:latin typeface="Times New Roman" panose="02020603050405020304" pitchFamily="18" charset="0"/>
                <a:ea typeface="Times New Roman" panose="02020603050405020304" pitchFamily="18" charset="0"/>
              </a:rPr>
              <a:t>T</a:t>
            </a:r>
            <a:r>
              <a:rPr lang="en-US" sz="2400" dirty="0">
                <a:solidFill>
                  <a:srgbClr val="1F1F1F"/>
                </a:solidFill>
                <a:effectLst/>
                <a:latin typeface="Times New Roman" panose="02020603050405020304" pitchFamily="18" charset="0"/>
                <a:ea typeface="Times New Roman" panose="02020603050405020304" pitchFamily="18" charset="0"/>
              </a:rPr>
              <a:t>he servo motor (M3) is at 0° position and soil moisture sensor is in upward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err="1">
                <a:solidFill>
                  <a:srgbClr val="1F1F1F"/>
                </a:solidFill>
                <a:effectLst/>
                <a:latin typeface="Times New Roman" panose="02020603050405020304" pitchFamily="18" charset="0"/>
                <a:ea typeface="Times New Roman" panose="02020603050405020304" pitchFamily="18" charset="0"/>
              </a:rPr>
              <a:t>position.To</a:t>
            </a:r>
            <a:r>
              <a:rPr lang="en-US" sz="2400" dirty="0">
                <a:solidFill>
                  <a:srgbClr val="1F1F1F"/>
                </a:solidFill>
                <a:effectLst/>
                <a:latin typeface="Times New Roman" panose="02020603050405020304" pitchFamily="18" charset="0"/>
                <a:ea typeface="Times New Roman" panose="02020603050405020304" pitchFamily="18" charset="0"/>
              </a:rPr>
              <a:t> move the robot in any direction, command is required from smartphone</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through</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Bluetooth</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based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Android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application,</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called</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Bluetooth</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Terminal</a:t>
            </a:r>
            <a:r>
              <a:rPr lang="en-US" sz="2400" spc="5" dirty="0">
                <a:solidFill>
                  <a:srgbClr val="1F1F1F"/>
                </a:solidFill>
                <a:effectLst/>
                <a:latin typeface="Times New Roman" panose="02020603050405020304" pitchFamily="18" charset="0"/>
                <a:ea typeface="Times New Roman" panose="02020603050405020304" pitchFamily="18" charset="0"/>
              </a:rPr>
              <a:t> </a:t>
            </a:r>
            <a:r>
              <a:rPr lang="en-US" sz="2400" dirty="0">
                <a:solidFill>
                  <a:srgbClr val="1F1F1F"/>
                </a:solidFill>
                <a:effectLst/>
                <a:latin typeface="Times New Roman" panose="02020603050405020304" pitchFamily="18" charset="0"/>
                <a:ea typeface="Times New Roman" panose="02020603050405020304" pitchFamily="18" charset="0"/>
              </a:rPr>
              <a:t>HC-05</a:t>
            </a:r>
            <a:r>
              <a:rPr lang="en-US" sz="2400" spc="5" dirty="0">
                <a:solidFill>
                  <a:srgbClr val="1F1F1F"/>
                </a:solidFill>
                <a:effectLst/>
                <a:latin typeface="Times New Roman" panose="02020603050405020304" pitchFamily="18" charset="0"/>
                <a:ea typeface="Times New Roman" panose="02020603050405020304"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2924" y="371475"/>
            <a:ext cx="9972675" cy="1319213"/>
          </a:xfrm>
        </p:spPr>
        <p:txBody>
          <a:bodyPr>
            <a:normAutofit/>
          </a:bodyPr>
          <a:lstStyle/>
          <a:p>
            <a:r>
              <a:rPr lang="en-US" sz="2800" dirty="0">
                <a:latin typeface="Times New Roman" panose="02020603050405020304" pitchFamily="18" charset="0"/>
                <a:cs typeface="Times New Roman" panose="02020603050405020304" pitchFamily="18" charset="0"/>
              </a:rPr>
              <a:t>CIRCUIT AND OPERATION</a:t>
            </a:r>
          </a:p>
        </p:txBody>
      </p:sp>
      <p:sp>
        <p:nvSpPr>
          <p:cNvPr id="3" name="Content Placeholder 2"/>
          <p:cNvSpPr>
            <a:spLocks noGrp="1"/>
          </p:cNvSpPr>
          <p:nvPr>
            <p:ph idx="4294967295"/>
          </p:nvPr>
        </p:nvSpPr>
        <p:spPr>
          <a:xfrm>
            <a:off x="1114425" y="1809750"/>
            <a:ext cx="9401174" cy="5048250"/>
          </a:xfrm>
        </p:spPr>
        <p:txBody>
          <a:bodyPr>
            <a:normAutofit/>
          </a:bodyPr>
          <a:lstStyle/>
          <a:p>
            <a:pPr algn="just"/>
            <a:r>
              <a:rPr lang="en-US" sz="2400" dirty="0">
                <a:latin typeface="Times New Roman" panose="02020603050405020304" pitchFamily="18" charset="0"/>
                <a:cs typeface="Times New Roman" panose="02020603050405020304" pitchFamily="18" charset="0"/>
              </a:rPr>
              <a:t>Now you can send commands from the </a:t>
            </a:r>
            <a:r>
              <a:rPr lang="en-US" sz="2400" dirty="0" err="1">
                <a:latin typeface="Times New Roman" panose="02020603050405020304" pitchFamily="18" charset="0"/>
                <a:cs typeface="Times New Roman" panose="02020603050405020304" pitchFamily="18" charset="0"/>
              </a:rPr>
              <a:t>smartphone</a:t>
            </a:r>
            <a:r>
              <a:rPr lang="en-US" sz="2400" dirty="0">
                <a:latin typeface="Times New Roman" panose="02020603050405020304" pitchFamily="18" charset="0"/>
                <a:cs typeface="Times New Roman" panose="02020603050405020304" pitchFamily="18" charset="0"/>
              </a:rPr>
              <a:t> to robot to move using the app.</a:t>
            </a:r>
          </a:p>
          <a:p>
            <a:pPr algn="just"/>
            <a:r>
              <a:rPr lang="en-US" sz="2400" dirty="0">
                <a:latin typeface="Times New Roman" panose="02020603050405020304" pitchFamily="18" charset="0"/>
                <a:cs typeface="Times New Roman" panose="02020603050405020304" pitchFamily="18" charset="0"/>
              </a:rPr>
              <a:t> Following commands given in the table are used to move the robot (all these commands are already set in Android application):</a:t>
            </a:r>
          </a:p>
          <a:p>
            <a:pPr algn="just"/>
            <a:r>
              <a:rPr lang="en-US" sz="2400" dirty="0">
                <a:latin typeface="Times New Roman" panose="02020603050405020304" pitchFamily="18" charset="0"/>
                <a:cs typeface="Times New Roman" panose="02020603050405020304" pitchFamily="18" charset="0"/>
              </a:rPr>
              <a:t>When any of the above commands is sent (by sending the character in capital letter), it is received by HC-05 module. </a:t>
            </a:r>
          </a:p>
          <a:p>
            <a:pPr algn="just"/>
            <a:r>
              <a:rPr lang="en-US" sz="2400" dirty="0">
                <a:latin typeface="Times New Roman" panose="02020603050405020304" pitchFamily="18" charset="0"/>
                <a:cs typeface="Times New Roman" panose="02020603050405020304" pitchFamily="18" charset="0"/>
              </a:rPr>
              <a:t>The module further gives this command to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serially through its </a:t>
            </a:r>
            <a:r>
              <a:rPr lang="en-US" sz="2400" dirty="0" err="1">
                <a:latin typeface="Times New Roman" panose="02020603050405020304" pitchFamily="18" charset="0"/>
                <a:cs typeface="Times New Roman" panose="02020603050405020304" pitchFamily="18" charset="0"/>
              </a:rPr>
              <a:t>Tx</a:t>
            </a:r>
            <a:r>
              <a:rPr lang="en-US" sz="2400" dirty="0">
                <a:latin typeface="Times New Roman" panose="02020603050405020304" pitchFamily="18" charset="0"/>
                <a:cs typeface="Times New Roman" panose="02020603050405020304" pitchFamily="18" charset="0"/>
              </a:rPr>
              <a:t>-Rx pins. </a:t>
            </a: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gets this command and compares it with set commands. If they match, the robot moves in the desired direction.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A0E-93BE-488E-BB10-95E806E729C9}"/>
              </a:ext>
            </a:extLst>
          </p:cNvPr>
          <p:cNvSpPr>
            <a:spLocks noGrp="1"/>
          </p:cNvSpPr>
          <p:nvPr>
            <p:ph type="title"/>
          </p:nvPr>
        </p:nvSpPr>
        <p:spPr/>
        <p:txBody>
          <a:bodyPr/>
          <a:lstStyle/>
          <a:p>
            <a:r>
              <a:rPr lang="en-US" sz="2800" kern="0" spc="-15" dirty="0">
                <a:effectLst/>
                <a:latin typeface="Times New Roman" panose="02020603050405020304" pitchFamily="18" charset="0"/>
                <a:ea typeface="Times New Roman" panose="02020603050405020304" pitchFamily="18" charset="0"/>
              </a:rPr>
              <a:t>ARDUINO</a:t>
            </a:r>
            <a:r>
              <a:rPr lang="en-US" sz="2800" kern="0" spc="-50" dirty="0">
                <a:effectLst/>
                <a:latin typeface="Times New Roman" panose="02020603050405020304" pitchFamily="18" charset="0"/>
                <a:ea typeface="Times New Roman" panose="02020603050405020304" pitchFamily="18" charset="0"/>
              </a:rPr>
              <a:t> </a:t>
            </a:r>
            <a:r>
              <a:rPr lang="en-US" sz="2800" kern="0" spc="-15" dirty="0">
                <a:effectLst/>
                <a:latin typeface="Times New Roman" panose="02020603050405020304" pitchFamily="18" charset="0"/>
                <a:ea typeface="Times New Roman" panose="02020603050405020304" pitchFamily="18" charset="0"/>
              </a:rPr>
              <a:t>UNO</a:t>
            </a:r>
            <a:br>
              <a:rPr lang="en-IN" sz="1800" kern="0" spc="-15"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BC48CA6-2E55-4D83-B9E7-7F2995FC84F9}"/>
              </a:ext>
            </a:extLst>
          </p:cNvPr>
          <p:cNvSpPr>
            <a:spLocks noGrp="1"/>
          </p:cNvSpPr>
          <p:nvPr>
            <p:ph idx="1"/>
          </p:nvPr>
        </p:nvSpPr>
        <p:spPr>
          <a:xfrm>
            <a:off x="520861" y="1134319"/>
            <a:ext cx="10832939" cy="5042644"/>
          </a:xfrm>
        </p:spPr>
        <p:txBody>
          <a:bodyPr/>
          <a:lstStyle/>
          <a:p>
            <a:pPr algn="just"/>
            <a:r>
              <a:rPr lang="en-US" sz="2000" dirty="0">
                <a:effectLst/>
                <a:latin typeface="Times New Roman" panose="02020603050405020304" pitchFamily="18" charset="0"/>
                <a:ea typeface="Times New Roman" panose="02020603050405020304" pitchFamily="18" charset="0"/>
              </a:rPr>
              <a:t>The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Arduino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Uno</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open-source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microcontroller</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board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2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Microchip</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ATmega328P microcontroller and developed by Arduino.cc and initially released 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2010.</a:t>
            </a:r>
          </a:p>
          <a:p>
            <a:pPr algn="just"/>
            <a:r>
              <a:rPr lang="en-US" sz="2000" dirty="0">
                <a:effectLst/>
                <a:latin typeface="Times New Roman" panose="02020603050405020304" pitchFamily="18" charset="0"/>
                <a:ea typeface="Times New Roman" panose="02020603050405020304" pitchFamily="18" charset="0"/>
              </a:rPr>
              <a:t>The board is equipped with sets of digital and analog input/output (I/O) pins that</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may</a:t>
            </a:r>
            <a:r>
              <a:rPr lang="en-US" sz="2000" spc="-1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be</a:t>
            </a:r>
            <a:r>
              <a:rPr lang="en-US" sz="2000" spc="-3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interfaced</a:t>
            </a:r>
            <a:r>
              <a:rPr lang="en-US" sz="2000" spc="-6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to</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various</a:t>
            </a:r>
            <a:r>
              <a:rPr lang="en-US" sz="2000" spc="-1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expansion</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boards</a:t>
            </a:r>
            <a:r>
              <a:rPr lang="en-US" sz="2000" spc="-1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(shields)</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other</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circuits.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board</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14</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digital</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I/O</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pins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(six</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capable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PWM</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output),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analog</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I/O</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pins,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programmable</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 the Arduino IDE (Integrated Development Environment), via a type B USB cable.</a:t>
            </a:r>
          </a:p>
          <a:p>
            <a:pPr algn="just"/>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 can be powered by the USB cable or by an external 9-volt battery, though it accepts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voltages between 7</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20</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volts.</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125C79D-0B21-45A7-ABD1-F43CB530C9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90035" y="4275511"/>
            <a:ext cx="2514885" cy="190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274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09B9-8755-4C05-B1DE-5CC0A735DE6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SOIL MOISTURE SENSOR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9A5D84-AD53-4886-A179-9CA078F51E32}"/>
              </a:ext>
            </a:extLst>
          </p:cNvPr>
          <p:cNvSpPr>
            <a:spLocks noGrp="1"/>
          </p:cNvSpPr>
          <p:nvPr>
            <p:ph idx="1"/>
          </p:nvPr>
        </p:nvSpPr>
        <p:spPr>
          <a:xfrm>
            <a:off x="532435" y="1481559"/>
            <a:ext cx="10821365" cy="2430684"/>
          </a:xfrm>
        </p:spPr>
        <p:txBody>
          <a:bodyPr>
            <a:normAutofit/>
          </a:bodyPr>
          <a:lstStyle/>
          <a:p>
            <a:pPr algn="just"/>
            <a:r>
              <a:rPr lang="en-US" sz="2000" dirty="0">
                <a:effectLst/>
                <a:latin typeface="Times New Roman" panose="02020603050405020304" pitchFamily="18" charset="0"/>
                <a:ea typeface="Times New Roman" panose="02020603050405020304" pitchFamily="18" charset="0"/>
              </a:rPr>
              <a:t>Soil moisture sensors measure or estimate the amount of water in the soil. </a:t>
            </a:r>
          </a:p>
          <a:p>
            <a:pPr algn="just"/>
            <a:r>
              <a:rPr lang="en-US" sz="2000" dirty="0">
                <a:effectLst/>
                <a:latin typeface="Times New Roman" panose="02020603050405020304" pitchFamily="18" charset="0"/>
                <a:ea typeface="Times New Roman" panose="02020603050405020304" pitchFamily="18" charset="0"/>
              </a:rPr>
              <a:t>These sensors</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can</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be</a:t>
            </a:r>
            <a:r>
              <a:rPr lang="en-US" sz="2000" spc="-9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stationary</a:t>
            </a:r>
            <a:r>
              <a:rPr lang="en-US" sz="2000" spc="-4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or</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portables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such</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handheld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probes.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Stationary</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sensors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placed</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predetermined locations and depths in the field, whereas portable soil moisture probes can</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measure soil moisture at several locations.  </a:t>
            </a:r>
          </a:p>
          <a:p>
            <a:pPr algn="just"/>
            <a:r>
              <a:rPr lang="en-US" sz="2000" dirty="0">
                <a:effectLst/>
                <a:latin typeface="Times New Roman" panose="02020603050405020304" pitchFamily="18" charset="0"/>
                <a:ea typeface="Times New Roman" panose="02020603050405020304" pitchFamily="18" charset="0"/>
              </a:rPr>
              <a:t>The SM1 soil moisture probe is an extremely</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flexible</a:t>
            </a:r>
            <a:r>
              <a:rPr lang="en-US" sz="2000" spc="-6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system,</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offering</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capacitance</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measurement</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soil</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moisture</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plus</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temperature</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monitoring.</a:t>
            </a:r>
            <a:endParaRPr lang="en-IN" sz="2000" dirty="0"/>
          </a:p>
        </p:txBody>
      </p:sp>
      <p:pic>
        <p:nvPicPr>
          <p:cNvPr id="4" name="Picture 3">
            <a:extLst>
              <a:ext uri="{FF2B5EF4-FFF2-40B4-BE49-F238E27FC236}">
                <a16:creationId xmlns:a16="http://schemas.microsoft.com/office/drawing/2014/main" id="{BD7D5A66-3DEA-48EA-AA63-C8E5CA2385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52081" y="4088225"/>
            <a:ext cx="2467658" cy="144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38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295E-3725-4FB7-A0B6-DA3F457C6B4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DHT11 SENSOR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7E67A2-6FB7-4728-99D8-CB09A875BDB7}"/>
              </a:ext>
            </a:extLst>
          </p:cNvPr>
          <p:cNvSpPr>
            <a:spLocks noGrp="1"/>
          </p:cNvSpPr>
          <p:nvPr>
            <p:ph idx="1"/>
          </p:nvPr>
        </p:nvSpPr>
        <p:spPr>
          <a:xfrm>
            <a:off x="138896" y="1932971"/>
            <a:ext cx="11214904" cy="2488558"/>
          </a:xfrm>
        </p:spPr>
        <p:txBody>
          <a:bodyPr>
            <a:normAutofit/>
          </a:bodyPr>
          <a:lstStyle/>
          <a:p>
            <a:pPr marL="728345">
              <a:lnSpc>
                <a:spcPct val="100000"/>
              </a:lnSpc>
              <a:spcAft>
                <a:spcPts val="0"/>
              </a:spcAft>
            </a:pPr>
            <a:r>
              <a:rPr lang="en-US" sz="2000" dirty="0">
                <a:solidFill>
                  <a:srgbClr val="1F1F1F"/>
                </a:solidFill>
                <a:effectLst/>
                <a:latin typeface="Times New Roman" panose="02020603050405020304" pitchFamily="18" charset="0"/>
                <a:ea typeface="Times New Roman" panose="02020603050405020304" pitchFamily="18" charset="0"/>
              </a:rPr>
              <a:t>DHT11</a:t>
            </a:r>
            <a:r>
              <a:rPr lang="en-US" sz="2000" spc="1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sensor</a:t>
            </a:r>
            <a:r>
              <a:rPr lang="en-US" sz="2000" spc="14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also</a:t>
            </a:r>
            <a:r>
              <a:rPr lang="en-US" sz="2000" spc="1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gets</a:t>
            </a:r>
            <a:r>
              <a:rPr lang="en-US" sz="2000" spc="8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its</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5V</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supply</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from</a:t>
            </a:r>
            <a:r>
              <a:rPr lang="en-US" sz="2000" spc="8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board.</a:t>
            </a:r>
            <a:r>
              <a:rPr lang="en-US" sz="2000" spc="8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Its</a:t>
            </a:r>
            <a:r>
              <a:rPr lang="en-US" sz="2000" spc="1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digital</a:t>
            </a:r>
            <a:r>
              <a:rPr lang="en-US" sz="2000" spc="9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output</a:t>
            </a:r>
            <a:r>
              <a:rPr lang="en-US" sz="2000" spc="9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is</a:t>
            </a:r>
            <a:r>
              <a:rPr lang="en-US" sz="2000" spc="10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connected to</a:t>
            </a:r>
            <a:r>
              <a:rPr lang="en-US" sz="2000" spc="-3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digital</a:t>
            </a:r>
            <a:r>
              <a:rPr lang="en-US" sz="2000" spc="-6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pin</a:t>
            </a:r>
            <a:r>
              <a:rPr lang="en-US" sz="2000" spc="-3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D7</a:t>
            </a:r>
            <a:r>
              <a:rPr lang="en-US" sz="2000" spc="-2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of</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dirty="0">
                <a:effectLst/>
                <a:latin typeface="Times New Roman" panose="02020603050405020304" pitchFamily="18" charset="0"/>
                <a:ea typeface="Times New Roman" panose="02020603050405020304" pitchFamily="18" charset="0"/>
              </a:rPr>
              <a:t> </a:t>
            </a:r>
          </a:p>
          <a:p>
            <a:pPr marL="728345">
              <a:lnSpc>
                <a:spcPct val="100000"/>
              </a:lnSpc>
              <a:spcAft>
                <a:spcPts val="0"/>
              </a:spcAft>
            </a:pPr>
            <a:r>
              <a:rPr lang="en-US" sz="2000" dirty="0">
                <a:solidFill>
                  <a:srgbClr val="1F1F1F"/>
                </a:solidFill>
                <a:effectLst/>
                <a:latin typeface="Times New Roman" panose="02020603050405020304" pitchFamily="18" charset="0"/>
                <a:ea typeface="Times New Roman" panose="02020603050405020304" pitchFamily="18" charset="0"/>
              </a:rPr>
              <a:t>The analogue output of soil moisture sensor (SM1) is connected to analogue input</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pin</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A1</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of</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board.</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Its</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5V</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supply</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also</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comes</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from</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board.</a:t>
            </a:r>
          </a:p>
          <a:p>
            <a:pPr marL="728345">
              <a:lnSpc>
                <a:spcPct val="100000"/>
              </a:lnSpc>
              <a:spcAft>
                <a:spcPts val="0"/>
              </a:spcAft>
            </a:pPr>
            <a:r>
              <a:rPr lang="en-US" sz="2000" dirty="0">
                <a:solidFill>
                  <a:srgbClr val="1F1F1F"/>
                </a:solidFill>
                <a:effectLst/>
                <a:latin typeface="Times New Roman" panose="02020603050405020304" pitchFamily="18" charset="0"/>
                <a:ea typeface="Times New Roman" panose="02020603050405020304" pitchFamily="18" charset="0"/>
              </a:rPr>
              <a:t>LDR1</a:t>
            </a:r>
            <a:r>
              <a:rPr lang="en-US" sz="2000" spc="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is</a:t>
            </a:r>
            <a:r>
              <a:rPr lang="en-US" sz="2000" spc="-33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configured</a:t>
            </a:r>
            <a:r>
              <a:rPr lang="en-US" sz="2000" spc="-3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in</a:t>
            </a:r>
            <a:r>
              <a:rPr lang="en-US" sz="2000" spc="-3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pulled-down</a:t>
            </a:r>
            <a:r>
              <a:rPr lang="en-US" sz="2000" spc="-4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mode</a:t>
            </a:r>
            <a:r>
              <a:rPr lang="en-US" sz="2000" spc="-5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with</a:t>
            </a:r>
            <a:r>
              <a:rPr lang="en-US" sz="2000" spc="-4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10-kilo-ohm</a:t>
            </a:r>
            <a:r>
              <a:rPr lang="en-US" sz="2000" spc="-4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pull-down</a:t>
            </a:r>
            <a:r>
              <a:rPr lang="en-US" sz="2000" spc="-6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resistor.</a:t>
            </a:r>
            <a:r>
              <a:rPr lang="en-US" sz="2000" spc="-5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Its</a:t>
            </a:r>
            <a:r>
              <a:rPr lang="en-US" sz="2000" spc="-3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analogue</a:t>
            </a:r>
            <a:r>
              <a:rPr lang="en-US" sz="2000" spc="-4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output</a:t>
            </a:r>
            <a:r>
              <a:rPr lang="en-US" sz="2000" spc="-34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is</a:t>
            </a:r>
            <a:r>
              <a:rPr lang="en-US" sz="2000" spc="1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given</a:t>
            </a:r>
            <a:r>
              <a:rPr lang="en-US" sz="2000" spc="-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to analogue</a:t>
            </a:r>
            <a:r>
              <a:rPr lang="en-US" sz="2000" spc="-3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input pin A0</a:t>
            </a:r>
            <a:r>
              <a:rPr lang="en-US" sz="2000" spc="10"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of</a:t>
            </a:r>
            <a:r>
              <a:rPr lang="en-US" sz="2000" spc="-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Arduino</a:t>
            </a:r>
            <a:r>
              <a:rPr lang="en-US" sz="2000" spc="-15" dirty="0">
                <a:solidFill>
                  <a:srgbClr val="1F1F1F"/>
                </a:solidFill>
                <a:effectLst/>
                <a:latin typeface="Times New Roman" panose="02020603050405020304" pitchFamily="18" charset="0"/>
                <a:ea typeface="Times New Roman" panose="02020603050405020304" pitchFamily="18" charset="0"/>
              </a:rPr>
              <a:t> </a:t>
            </a:r>
            <a:r>
              <a:rPr lang="en-US" sz="2000" dirty="0">
                <a:solidFill>
                  <a:srgbClr val="1F1F1F"/>
                </a:solidFill>
                <a:effectLst/>
                <a:latin typeface="Times New Roman" panose="02020603050405020304" pitchFamily="18" charset="0"/>
                <a:ea typeface="Times New Roman" panose="02020603050405020304" pitchFamily="18" charset="0"/>
              </a:rPr>
              <a:t>board.</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CB8C414-BC1F-4193-BF14-E0F314E18F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74288" y="4421529"/>
            <a:ext cx="3429193" cy="1802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91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006C-8F92-460B-8028-F66EDA0322B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RESULT</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5170E5-4C71-4747-A94B-43AA77AFD7E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4937" y="1597306"/>
            <a:ext cx="7211028" cy="408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60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952D-CB0B-4FF9-BE11-A471BA8A280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REFERENCE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936A8C-1CF7-451F-A2C6-3A5FFC851ED6}"/>
              </a:ext>
            </a:extLst>
          </p:cNvPr>
          <p:cNvSpPr>
            <a:spLocks noGrp="1"/>
          </p:cNvSpPr>
          <p:nvPr>
            <p:ph idx="1"/>
          </p:nvPr>
        </p:nvSpPr>
        <p:spPr>
          <a:xfrm>
            <a:off x="838200" y="1514475"/>
            <a:ext cx="10525125" cy="4367213"/>
          </a:xfrm>
        </p:spPr>
        <p:txBody>
          <a:bodyPr>
            <a:noAutofit/>
          </a:bodyPr>
          <a:lstStyle/>
          <a:p>
            <a:pPr marL="342900" marR="882015" lvl="0" indent="-342900" algn="just">
              <a:lnSpc>
                <a:spcPct val="100000"/>
              </a:lnSpc>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https://</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2"/>
              </a:rPr>
              <a:t>www.robotics.org/blog</a:t>
            </a:r>
            <a:r>
              <a:rPr lang="en-US" sz="1800" dirty="0">
                <a:effectLst/>
                <a:latin typeface="Times New Roman" panose="02020603050405020304" pitchFamily="18" charset="0"/>
                <a:ea typeface="Times New Roman" panose="02020603050405020304" pitchFamily="18" charset="0"/>
              </a:rPr>
              <a:t>article.cfm/Robotics-in-Agriculture-Types-and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Applications/74.</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420"/>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ieeexplore.ieee.org/document/6139624.</a:t>
            </a:r>
            <a:endParaRPr lang="en-IN" sz="1800" dirty="0">
              <a:effectLst/>
              <a:latin typeface="Times New Roman" panose="02020603050405020304" pitchFamily="18" charset="0"/>
              <a:ea typeface="Times New Roman" panose="02020603050405020304" pitchFamily="18" charset="0"/>
            </a:endParaRPr>
          </a:p>
          <a:p>
            <a:pPr marL="342900" marR="682625" lvl="0" indent="-342900" algn="just">
              <a:spcBef>
                <a:spcPts val="430"/>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https://</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www.researchgate.net/publication/254048454_Agribot</a:t>
            </a:r>
            <a:r>
              <a:rPr lang="en-US" sz="1800" u="sng"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A_multipurpos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e_agricultural_robot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marR="627380" lvl="0" indent="-342900" algn="just">
              <a:spcBef>
                <a:spcPts val="430"/>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Agriculture Robotics in Japan </a:t>
            </a:r>
            <a:r>
              <a:rPr lang="en-US" sz="1800" dirty="0" err="1">
                <a:effectLst/>
                <a:latin typeface="Times New Roman" panose="02020603050405020304" pitchFamily="18" charset="0"/>
                <a:ea typeface="Times New Roman" panose="02020603050405020304" pitchFamily="18" charset="0"/>
              </a:rPr>
              <a:t>Nobutaka</a:t>
            </a:r>
            <a:r>
              <a:rPr lang="en-US" sz="1800" dirty="0">
                <a:effectLst/>
                <a:latin typeface="Times New Roman" panose="02020603050405020304" pitchFamily="18" charset="0"/>
                <a:ea typeface="Times New Roman" panose="02020603050405020304" pitchFamily="18" charset="0"/>
              </a:rPr>
              <a:t> Ito </a:t>
            </a:r>
            <a:r>
              <a:rPr lang="en-US" sz="1800" dirty="0" err="1">
                <a:effectLst/>
                <a:latin typeface="Times New Roman" panose="02020603050405020304" pitchFamily="18" charset="0"/>
                <a:ea typeface="Times New Roman" panose="02020603050405020304" pitchFamily="18" charset="0"/>
              </a:rPr>
              <a:t>ProfessorDept.OfBioproduction</a:t>
            </a:r>
            <a:r>
              <a:rPr lang="en-US" sz="1800" dirty="0">
                <a:effectLst/>
                <a:latin typeface="Times New Roman" panose="02020603050405020304" pitchFamily="18" charset="0"/>
                <a:ea typeface="Times New Roman" panose="02020603050405020304" pitchFamily="18" charset="0"/>
              </a:rPr>
              <a:t> and</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Machinery Mie University, Japan, IEEE International Workshop on Intelligent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Robots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IROS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'90</a:t>
            </a:r>
            <a:endParaRPr lang="en-IN" sz="1800" dirty="0">
              <a:effectLst/>
              <a:latin typeface="Times New Roman" panose="02020603050405020304" pitchFamily="18" charset="0"/>
              <a:ea typeface="Times New Roman" panose="02020603050405020304" pitchFamily="18" charset="0"/>
            </a:endParaRPr>
          </a:p>
          <a:p>
            <a:pPr marL="342900" marR="614045" lvl="0" indent="-342900" algn="just">
              <a:spcBef>
                <a:spcPts val="430"/>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Amrita </a:t>
            </a:r>
            <a:r>
              <a:rPr lang="en-US" sz="1800" dirty="0" err="1">
                <a:effectLst/>
                <a:latin typeface="Times New Roman" panose="02020603050405020304" pitchFamily="18" charset="0"/>
                <a:ea typeface="Times New Roman" panose="02020603050405020304" pitchFamily="18" charset="0"/>
              </a:rPr>
              <a:t>Sneha.A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AgriculturalRobotforAutomatic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Ploughing and Seeding,‖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 IEEE International Conference on Technological Innovations in ICT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Agriculture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Rural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 (TIAR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a:t>
            </a:r>
            <a:endParaRPr lang="en-IN" sz="1800" dirty="0">
              <a:effectLst/>
              <a:latin typeface="Times New Roman" panose="02020603050405020304" pitchFamily="18" charset="0"/>
              <a:ea typeface="Times New Roman" panose="02020603050405020304" pitchFamily="18" charset="0"/>
            </a:endParaRPr>
          </a:p>
          <a:p>
            <a:pPr marL="342900" marR="623570" lvl="0" indent="-342900" algn="just">
              <a:lnSpc>
                <a:spcPct val="100000"/>
              </a:lnSpc>
              <a:spcBef>
                <a:spcPts val="425"/>
              </a:spcBef>
              <a:spcAft>
                <a:spcPts val="0"/>
              </a:spcAft>
              <a:buSzPts val="1400"/>
              <a:buFont typeface="Times New Roman" panose="02020603050405020304" pitchFamily="18" charset="0"/>
              <a:buAutoNum type="arabicPeriod"/>
              <a:tabLst>
                <a:tab pos="641350" algn="l"/>
              </a:tabLst>
            </a:pPr>
            <a:r>
              <a:rPr lang="en-US" sz="1800" dirty="0">
                <a:effectLst/>
                <a:latin typeface="Times New Roman" panose="02020603050405020304" pitchFamily="18" charset="0"/>
                <a:ea typeface="Times New Roman" panose="02020603050405020304" pitchFamily="18" charset="0"/>
              </a:rPr>
              <a:t>Timo Blender, ―Managing a Mobile Agricultural Robot Swarm for a Seeding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978-1-5090- 3474-1/16/$31.00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©2016</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IEEE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53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3-06 at 9.45.09 PM.jpeg"/>
          <p:cNvPicPr>
            <a:picLocks noChangeAspect="1"/>
          </p:cNvPicPr>
          <p:nvPr/>
        </p:nvPicPr>
        <p:blipFill>
          <a:blip r:embed="rId2"/>
          <a:stretch>
            <a:fillRect/>
          </a:stretch>
        </p:blipFill>
        <p:spPr>
          <a:xfrm>
            <a:off x="2590800" y="352425"/>
            <a:ext cx="7010400" cy="6153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924D-82E6-47DE-8730-F97A3DC79571}"/>
              </a:ext>
            </a:extLst>
          </p:cNvPr>
          <p:cNvSpPr>
            <a:spLocks noGrp="1"/>
          </p:cNvSpPr>
          <p:nvPr>
            <p:ph type="title"/>
          </p:nvPr>
        </p:nvSpPr>
        <p:spPr>
          <a:xfrm>
            <a:off x="903515" y="114301"/>
            <a:ext cx="11861074" cy="1380446"/>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0C588B-6C21-4AE7-B31F-B9B6947E0E0F}"/>
              </a:ext>
            </a:extLst>
          </p:cNvPr>
          <p:cNvSpPr>
            <a:spLocks noGrp="1"/>
          </p:cNvSpPr>
          <p:nvPr>
            <p:ph idx="1"/>
          </p:nvPr>
        </p:nvSpPr>
        <p:spPr>
          <a:xfrm>
            <a:off x="903515" y="1211671"/>
            <a:ext cx="10515600" cy="4351338"/>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Bluetooth controlled Robot car is controlled by using Android mobile phone ,the same robot car can also be used to control via gesture, obstacle and rf etc.</a:t>
            </a:r>
          </a:p>
          <a:p>
            <a:pPr algn="just">
              <a:lnSpc>
                <a:spcPct val="100000"/>
              </a:lnSpc>
            </a:pPr>
            <a:r>
              <a:rPr lang="en-US" sz="2400" dirty="0">
                <a:latin typeface="Times New Roman" panose="02020603050405020304" pitchFamily="18" charset="0"/>
                <a:cs typeface="Times New Roman" panose="02020603050405020304" pitchFamily="18" charset="0"/>
              </a:rPr>
              <a:t> An application has to be downloaded from play store to control the car in forward, backward, left and right directions.</a:t>
            </a:r>
          </a:p>
          <a:p>
            <a:pPr algn="just">
              <a:lnSpc>
                <a:spcPct val="100000"/>
              </a:lnSpc>
            </a:pPr>
            <a:r>
              <a:rPr lang="en-US" sz="2400" dirty="0">
                <a:latin typeface="Times New Roman" panose="02020603050405020304" pitchFamily="18" charset="0"/>
                <a:cs typeface="Times New Roman" panose="02020603050405020304" pitchFamily="18" charset="0"/>
              </a:rPr>
              <a:t>This robot can be controlled with a smartphone using Bluetooth through an Android app. </a:t>
            </a:r>
          </a:p>
          <a:p>
            <a:pPr algn="just">
              <a:lnSpc>
                <a:spcPct val="100000"/>
              </a:lnSpc>
            </a:pPr>
            <a:r>
              <a:rPr lang="en-US" sz="2400" dirty="0">
                <a:latin typeface="Times New Roman" panose="02020603050405020304" pitchFamily="18" charset="0"/>
                <a:cs typeface="Times New Roman" panose="02020603050405020304" pitchFamily="18" charset="0"/>
              </a:rPr>
              <a:t>Its three sensors can measure four parameters: temperature, humidity, soil moisture, and ambient light intensity in greenhouses, farms, gardens, parks, etc.</a:t>
            </a:r>
          </a:p>
          <a:p>
            <a:pPr algn="just">
              <a:lnSpc>
                <a:spcPct val="100000"/>
              </a:lnSpc>
            </a:pPr>
            <a:r>
              <a:rPr lang="en-US" sz="2400" dirty="0">
                <a:latin typeface="Times New Roman" panose="02020603050405020304" pitchFamily="18" charset="0"/>
                <a:cs typeface="Times New Roman" panose="02020603050405020304" pitchFamily="18" charset="0"/>
              </a:rPr>
              <a:t>Usually robots like robotic hand, agriculture robot, fire-fighting robot, spy robot etc…. Remote-controlled robots are mostly wireless.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9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B323-A009-431A-B919-3982DFFA69B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61D0B-E6F6-4852-B813-485221675A08}"/>
              </a:ext>
            </a:extLst>
          </p:cNvPr>
          <p:cNvSpPr>
            <a:spLocks noGrp="1"/>
          </p:cNvSpPr>
          <p:nvPr>
            <p:ph idx="1"/>
          </p:nvPr>
        </p:nvSpPr>
        <p:spPr/>
        <p:txBody>
          <a:bodyPr>
            <a:normAutofit fontScale="85000" lnSpcReduction="10000"/>
          </a:bodyPr>
          <a:lstStyle/>
          <a:p>
            <a:pPr algn="just">
              <a:lnSpc>
                <a:spcPct val="12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 Bluetooth controlled data logger robot for soil testing would be a robot equipped with sensors to measure various soil properties such as moisture, temperature, and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pH.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2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robot would use Bluetooth technology to communicate with a nearby device, such as a smartphone or computer, to collect and store data. </a:t>
            </a:r>
          </a:p>
          <a:p>
            <a:pPr algn="just">
              <a:lnSpc>
                <a:spcPct val="120000"/>
              </a:lnSpc>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The robot could then transmit this data to the device for analysis, allowing for efficient and accurate monitoring of soil conditions. This type of robot could be useful for agriculture, environmental research, and other applications where monitoring soil conditions is important. </a:t>
            </a:r>
            <a:r>
              <a:rPr lang="en-US" sz="2600" dirty="0">
                <a:solidFill>
                  <a:srgbClr val="000000"/>
                </a:solidFill>
                <a:effectLst/>
                <a:latin typeface="Times New Roman" panose="02020603050405020304" pitchFamily="18" charset="0"/>
                <a:ea typeface="Calibri" panose="020F0502020204030204" pitchFamily="34" charset="0"/>
              </a:rPr>
              <a:t>This project provides an solution for testing of soil.</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26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Arduino UNO, Soil moisture sensor, Temperature and Humidity sensor.</a:t>
            </a:r>
            <a:r>
              <a:rPr lang="en-US" sz="2600" dirty="0">
                <a:solidFill>
                  <a:srgbClr val="000000"/>
                </a:solidFill>
                <a:effectLst/>
                <a:latin typeface="Times New Roman" panose="02020603050405020304" pitchFamily="18" charset="0"/>
                <a:ea typeface="Calibri" panose="020F0502020204030204" pitchFamily="34" charset="0"/>
              </a:rPr>
              <a:t> </a:t>
            </a:r>
            <a:endParaRPr lang="en-IN" sz="2600" dirty="0">
              <a:solidFill>
                <a:srgbClr val="000000"/>
              </a:solidFill>
              <a:effectLst/>
              <a:latin typeface="Times New Roman" panose="02020603050405020304" pitchFamily="18" charset="0"/>
              <a:ea typeface="Calibri" panose="020F0502020204030204" pitchFamily="34"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62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81FB-F3D9-43A1-B7C8-B29D3A190BA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BLOCK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92737E-4EE1-4927-9A20-FC11E77D2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388" y="1245823"/>
            <a:ext cx="5615547" cy="5247052"/>
          </a:xfrm>
          <a:prstGeom prst="rect">
            <a:avLst/>
          </a:prstGeom>
        </p:spPr>
      </p:pic>
    </p:spTree>
    <p:extLst>
      <p:ext uri="{BB962C8B-B14F-4D97-AF65-F5344CB8AC3E}">
        <p14:creationId xmlns:p14="http://schemas.microsoft.com/office/powerpoint/2010/main" val="52627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1A6E-EF0E-4FB7-8BFE-F436A678A8B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WORKING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80A779-83D1-4C31-96EC-0403252A2ABF}"/>
              </a:ext>
            </a:extLst>
          </p:cNvPr>
          <p:cNvSpPr>
            <a:spLocks noGrp="1"/>
          </p:cNvSpPr>
          <p:nvPr>
            <p:ph idx="1"/>
          </p:nvPr>
        </p:nvSpPr>
        <p:spPr>
          <a:xfrm>
            <a:off x="838200" y="1419972"/>
            <a:ext cx="10515600" cy="4351338"/>
          </a:xfrm>
        </p:spPr>
        <p:txBody>
          <a:bodyPr>
            <a:no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major building blocks of the system include the three sensors (soil moisture, DHT11 temperature and humidity sensor, and LDR), an Arduino Uno development board, Bluetooth module HC-05, DC servo motor, two DC gear motors, and motor driver chip L293D. </a:t>
            </a:r>
          </a:p>
          <a:p>
            <a:pPr algn="just">
              <a:lnSpc>
                <a:spcPct val="100000"/>
              </a:lnSpc>
            </a:pPr>
            <a:r>
              <a:rPr lang="en-US" sz="2000" dirty="0">
                <a:latin typeface="Times New Roman" panose="02020603050405020304" pitchFamily="18" charset="0"/>
                <a:cs typeface="Times New Roman" panose="02020603050405020304" pitchFamily="18" charset="0"/>
              </a:rPr>
              <a:t>Soil moisture sensor (SM1) is used to measure moisture content in soil and give analogue voltage output as per the moisture level. Its output voltage decreases as moisture content increases.</a:t>
            </a:r>
          </a:p>
          <a:p>
            <a:pPr algn="just">
              <a:lnSpc>
                <a:spcPct val="100000"/>
              </a:lnSpc>
            </a:pPr>
            <a:r>
              <a:rPr lang="en-US" sz="2000" dirty="0">
                <a:latin typeface="Times New Roman" panose="02020603050405020304" pitchFamily="18" charset="0"/>
                <a:cs typeface="Times New Roman" panose="02020603050405020304" pitchFamily="18" charset="0"/>
              </a:rPr>
              <a:t>DHT11 temperature and humidity sensor (SM2) is a smart sensor that measures atmospheric temperature and humidity and gives direct digital values for temperature in °C and for humidity in % </a:t>
            </a:r>
            <a:r>
              <a:rPr lang="en-US" sz="2000" dirty="0" err="1">
                <a:latin typeface="Times New Roman" panose="02020603050405020304" pitchFamily="18" charset="0"/>
                <a:cs typeface="Times New Roman" panose="02020603050405020304" pitchFamily="18" charset="0"/>
              </a:rPr>
              <a:t>RH.The</a:t>
            </a:r>
            <a:r>
              <a:rPr lang="en-US" sz="2000" dirty="0">
                <a:latin typeface="Times New Roman" panose="02020603050405020304" pitchFamily="18" charset="0"/>
                <a:cs typeface="Times New Roman" panose="02020603050405020304" pitchFamily="18" charset="0"/>
              </a:rPr>
              <a:t> light </a:t>
            </a:r>
            <a:r>
              <a:rPr lang="en-US" sz="2000" dirty="0" err="1">
                <a:latin typeface="Times New Roman" panose="02020603050405020304" pitchFamily="18" charset="0"/>
                <a:cs typeface="Times New Roman" panose="02020603050405020304" pitchFamily="18" charset="0"/>
              </a:rPr>
              <a:t>dependant</a:t>
            </a:r>
            <a:r>
              <a:rPr lang="en-US" sz="2000" dirty="0">
                <a:latin typeface="Times New Roman" panose="02020603050405020304" pitchFamily="18" charset="0"/>
                <a:cs typeface="Times New Roman" panose="02020603050405020304" pitchFamily="18" charset="0"/>
              </a:rPr>
              <a:t> resistor (LDR1) is a photo-conductive device whose resistance decreases as light intensity increases, and vice versa..</a:t>
            </a:r>
          </a:p>
          <a:p>
            <a:pPr>
              <a:lnSpc>
                <a:spcPct val="1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5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5759-82F9-494E-8067-BF044B5483E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A3133CE2-CD6E-412F-B71C-102E421D3E8F}"/>
              </a:ext>
            </a:extLst>
          </p:cNvPr>
          <p:cNvSpPr>
            <a:spLocks noGrp="1"/>
          </p:cNvSpPr>
          <p:nvPr>
            <p:ph idx="1"/>
          </p:nvPr>
        </p:nvSpPr>
        <p:spPr>
          <a:xfrm>
            <a:off x="838200" y="1488141"/>
            <a:ext cx="10515600" cy="4895010"/>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Bluetooth module (HC-05) is used to command (to move forward, reverse, left, and right) the robot from a smartphone with the help of Arduino Uno microcontroller.</a:t>
            </a:r>
          </a:p>
          <a:p>
            <a:pPr algn="just">
              <a:lnSpc>
                <a:spcPct val="100000"/>
              </a:lnSpc>
            </a:pPr>
            <a:r>
              <a:rPr lang="en-US" sz="2000" dirty="0">
                <a:latin typeface="Times New Roman" panose="02020603050405020304" pitchFamily="18" charset="0"/>
                <a:cs typeface="Times New Roman" panose="02020603050405020304" pitchFamily="18" charset="0"/>
              </a:rPr>
              <a:t>Motor driver L293D (IC1) provides sufficient voltage and current to both the motors to rotate them. It amplifies the output of Arduino board (Board1) and drives the </a:t>
            </a:r>
            <a:r>
              <a:rPr lang="en-US" sz="2000" dirty="0" err="1">
                <a:latin typeface="Times New Roman" panose="02020603050405020304" pitchFamily="18" charset="0"/>
                <a:cs typeface="Times New Roman" panose="02020603050405020304" pitchFamily="18" charset="0"/>
              </a:rPr>
              <a:t>motors.The</a:t>
            </a:r>
            <a:r>
              <a:rPr lang="en-US" sz="2000" dirty="0">
                <a:latin typeface="Times New Roman" panose="02020603050405020304" pitchFamily="18" charset="0"/>
                <a:cs typeface="Times New Roman" panose="02020603050405020304" pitchFamily="18" charset="0"/>
              </a:rPr>
              <a:t> DC motors (M1 and M2) drive left and right wheels of the robot and move it forward, backward, left, and right.</a:t>
            </a:r>
          </a:p>
          <a:p>
            <a:pPr algn="just">
              <a:lnSpc>
                <a:spcPct val="100000"/>
              </a:lnSpc>
            </a:pPr>
            <a:r>
              <a:rPr lang="en-US" sz="2000" dirty="0">
                <a:latin typeface="Times New Roman" panose="02020603050405020304" pitchFamily="18" charset="0"/>
                <a:cs typeface="Times New Roman" panose="02020603050405020304" pitchFamily="18" charset="0"/>
              </a:rPr>
              <a:t>Soil moisture sensor (SM1) is attached to servo motor (M3) shaft. This motor moves the sensor up and down to insert it into the soil to check soil moisture content.</a:t>
            </a:r>
          </a:p>
          <a:p>
            <a:pPr algn="just">
              <a:lnSpc>
                <a:spcPct val="100000"/>
              </a:lnSpc>
            </a:pPr>
            <a:r>
              <a:rPr lang="en-US" sz="2000" dirty="0">
                <a:latin typeface="Times New Roman" panose="02020603050405020304" pitchFamily="18" charset="0"/>
                <a:cs typeface="Times New Roman" panose="02020603050405020304" pitchFamily="18" charset="0"/>
              </a:rPr>
              <a:t>HC-05 module operates on 5V received from the Arduino board. It communicates with Arduino board with USART pins Tx (D1) – Rx (D0). So, its Tx pin is connected to Rx pin of Arduino board and vice versa.</a:t>
            </a:r>
          </a:p>
          <a:p>
            <a:pPr algn="just">
              <a:lnSpc>
                <a:spcPct val="100000"/>
              </a:lnSpc>
            </a:pPr>
            <a:r>
              <a:rPr lang="en-US" sz="2000" dirty="0">
                <a:latin typeface="Times New Roman" panose="02020603050405020304" pitchFamily="18" charset="0"/>
                <a:cs typeface="Times New Roman" panose="02020603050405020304" pitchFamily="18" charset="0"/>
              </a:rPr>
              <a:t>DHT11 sensor also gets its 5V supply from Arduino board. Its digital output is connected to digital pin D7 of Arduino.</a:t>
            </a:r>
          </a:p>
        </p:txBody>
      </p:sp>
    </p:spTree>
    <p:extLst>
      <p:ext uri="{BB962C8B-B14F-4D97-AF65-F5344CB8AC3E}">
        <p14:creationId xmlns:p14="http://schemas.microsoft.com/office/powerpoint/2010/main" val="372952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FBB3-B285-4BEF-ACF4-697183F46E19}"/>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WORKING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2462B-74A3-4A52-8256-6A68C8039CFE}"/>
              </a:ext>
            </a:extLst>
          </p:cNvPr>
          <p:cNvSpPr>
            <a:spLocks noGrp="1"/>
          </p:cNvSpPr>
          <p:nvPr>
            <p:ph idx="1"/>
          </p:nvPr>
        </p:nvSpPr>
        <p:spPr/>
        <p:txBody>
          <a:bodyPr>
            <a:normAutofit lnSpcReduction="10000"/>
          </a:bodyPr>
          <a:lstStyle/>
          <a:p>
            <a:pPr algn="just">
              <a:lnSpc>
                <a:spcPct val="150000"/>
              </a:lnSpc>
            </a:pPr>
            <a:r>
              <a:rPr lang="en-US" sz="2000" dirty="0">
                <a:latin typeface="Times New Roman" pitchFamily="18" charset="0"/>
                <a:cs typeface="Times New Roman" pitchFamily="18" charset="0"/>
              </a:rPr>
              <a:t>The analogue output of soil moisture sensor (SM1) is connected to analogue input pin A1 of Arduino board. Its 5V supply also comes from Arduino board.</a:t>
            </a:r>
          </a:p>
          <a:p>
            <a:pPr algn="just">
              <a:lnSpc>
                <a:spcPct val="150000"/>
              </a:lnSpc>
            </a:pPr>
            <a:r>
              <a:rPr lang="en-US" sz="2000" dirty="0">
                <a:latin typeface="Times New Roman" pitchFamily="18" charset="0"/>
                <a:cs typeface="Times New Roman" pitchFamily="18" charset="0"/>
              </a:rPr>
              <a:t>Digital pins D8, D9, D10, D11 of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 drive DC motors M1 and M2 using L293D chip. These pins are connected to inputs of L293D, and two motors are connected to output of the chip. Servo motor signal (sig) input is connected to PWM output pin D6 of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 The motor gets 5V supply from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a:t>
            </a:r>
          </a:p>
          <a:p>
            <a:pPr algn="just">
              <a:lnSpc>
                <a:spcPct val="150000"/>
              </a:lnSpc>
            </a:pPr>
            <a:r>
              <a:rPr lang="en-US" sz="2000" dirty="0">
                <a:latin typeface="Times New Roman" pitchFamily="18" charset="0"/>
                <a:cs typeface="Times New Roman" pitchFamily="18" charset="0"/>
              </a:rPr>
              <a:t>The motor supply pin </a:t>
            </a:r>
            <a:r>
              <a:rPr lang="en-US" sz="2000" dirty="0" err="1">
                <a:latin typeface="Times New Roman" pitchFamily="18" charset="0"/>
                <a:cs typeface="Times New Roman" pitchFamily="18" charset="0"/>
              </a:rPr>
              <a:t>Vss</a:t>
            </a:r>
            <a:r>
              <a:rPr lang="en-US" sz="2000" dirty="0">
                <a:latin typeface="Times New Roman" pitchFamily="18" charset="0"/>
                <a:cs typeface="Times New Roman" pitchFamily="18" charset="0"/>
              </a:rPr>
              <a:t> of L293D (pin 8) gets 12V from battery.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 also gets 12V input at its Vin pin from battery. That is, Vin pin gets 12V input and gives 5V output to all other components.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15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D2FC-19EC-46C8-BBDA-520E4B65AD2D}"/>
              </a:ext>
            </a:extLst>
          </p:cNvPr>
          <p:cNvSpPr>
            <a:spLocks noGrp="1"/>
          </p:cNvSpPr>
          <p:nvPr>
            <p:ph type="title"/>
          </p:nvPr>
        </p:nvSpPr>
        <p:spPr>
          <a:xfrm>
            <a:off x="838200" y="327025"/>
            <a:ext cx="10515600" cy="1325563"/>
          </a:xfrm>
        </p:spPr>
        <p:txBody>
          <a:bodyPr>
            <a:normAutofit/>
          </a:bodyPr>
          <a:lstStyle/>
          <a:p>
            <a:r>
              <a:rPr lang="en-US" sz="2800" dirty="0">
                <a:latin typeface="Times New Roman" panose="02020603050405020304" pitchFamily="18" charset="0"/>
                <a:cs typeface="Times New Roman" panose="02020603050405020304" pitchFamily="18" charset="0"/>
              </a:rPr>
              <a:t>SOFTWARE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BE3303-494C-4D64-8FF0-3503E99F879C}"/>
              </a:ext>
            </a:extLst>
          </p:cNvPr>
          <p:cNvSpPr>
            <a:spLocks noGrp="1"/>
          </p:cNvSpPr>
          <p:nvPr>
            <p:ph idx="1"/>
          </p:nvPr>
        </p:nvSpPr>
        <p:spPr>
          <a:xfrm>
            <a:off x="436880" y="1310641"/>
            <a:ext cx="10916920" cy="2570480"/>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The program code (BT_controlled_robot.ino) is written in Arduino programming language. It was tested using Arduino IDE version 1.8.18.</a:t>
            </a:r>
          </a:p>
          <a:p>
            <a:pPr>
              <a:lnSpc>
                <a:spcPct val="150000"/>
              </a:lnSpc>
            </a:pPr>
            <a:r>
              <a:rPr lang="en-US" sz="2000" dirty="0">
                <a:latin typeface="Times New Roman" panose="02020603050405020304" pitchFamily="18" charset="0"/>
                <a:cs typeface="Times New Roman" panose="02020603050405020304" pitchFamily="18" charset="0"/>
              </a:rPr>
              <a:t> Before compiling and uploading the code, make sure you include the relevant libraries, such as DHT_sensor_library-1.4.2 and DHT sensor library version 1.4.3.</a:t>
            </a:r>
          </a:p>
          <a:p>
            <a:pPr>
              <a:lnSpc>
                <a:spcPct val="150000"/>
              </a:lnSpc>
            </a:pPr>
            <a:r>
              <a:rPr lang="en-US" sz="2000" dirty="0">
                <a:latin typeface="Times New Roman" panose="02020603050405020304" pitchFamily="18" charset="0"/>
                <a:cs typeface="Times New Roman" panose="02020603050405020304" pitchFamily="18" charset="0"/>
              </a:rPr>
              <a:t> During testing it was found that without these libraries the code could not be compiled.</a:t>
            </a:r>
            <a:endParaRPr lang="en-IN" sz="20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D2A26018-044D-414B-BF9A-30BBC80BE0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525" y="4138295"/>
            <a:ext cx="245999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45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BB75-5D22-4137-A5EF-A73EA3F7AC1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SOFTWARE</a:t>
            </a:r>
            <a:endParaRPr lang="en-IN" sz="2800" dirty="0"/>
          </a:p>
        </p:txBody>
      </p:sp>
      <p:sp>
        <p:nvSpPr>
          <p:cNvPr id="3" name="Content Placeholder 2">
            <a:extLst>
              <a:ext uri="{FF2B5EF4-FFF2-40B4-BE49-F238E27FC236}">
                <a16:creationId xmlns:a16="http://schemas.microsoft.com/office/drawing/2014/main" id="{9D2717A0-1B75-4EE6-BD32-8D7071538D6F}"/>
              </a:ext>
            </a:extLst>
          </p:cNvPr>
          <p:cNvSpPr>
            <a:spLocks noGrp="1"/>
          </p:cNvSpPr>
          <p:nvPr>
            <p:ph idx="1"/>
          </p:nvPr>
        </p:nvSpPr>
        <p:spPr/>
        <p:txBody>
          <a:bodyPr>
            <a:normAutofit/>
          </a:bodyPr>
          <a:lstStyle/>
          <a:p>
            <a:r>
              <a:rPr lang="en-US" sz="2000" spc="-5" dirty="0">
                <a:effectLst/>
                <a:latin typeface="Times New Roman" panose="02020603050405020304" pitchFamily="18" charset="0"/>
                <a:ea typeface="Times New Roman" panose="02020603050405020304" pitchFamily="18" charset="0"/>
              </a:rPr>
              <a:t>Arduino</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IDE</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is</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an</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application</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that</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is</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used</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to</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write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codes</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uploads</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them</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Node</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MCU board. </a:t>
            </a:r>
          </a:p>
          <a:p>
            <a:r>
              <a:rPr lang="en-US" sz="2000" dirty="0">
                <a:effectLst/>
                <a:latin typeface="Times New Roman" panose="02020603050405020304" pitchFamily="18" charset="0"/>
                <a:ea typeface="Times New Roman" panose="02020603050405020304" pitchFamily="18" charset="0"/>
              </a:rPr>
              <a:t>In this project, Arduino IDE is used for coding, debugging, and testing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functionalities of the IOT smart Home Automation system and its components. </a:t>
            </a:r>
          </a:p>
          <a:p>
            <a:r>
              <a:rPr lang="en-US" sz="2000" dirty="0">
                <a:effectLst/>
                <a:latin typeface="Times New Roman" panose="02020603050405020304" pitchFamily="18" charset="0"/>
                <a:ea typeface="Times New Roman" panose="02020603050405020304" pitchFamily="18" charset="0"/>
              </a:rPr>
              <a:t>Arduino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IDE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other</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such</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debugging</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case</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abnormal</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support</a:t>
            </a:r>
            <a:r>
              <a:rPr lang="en-US" sz="2000" spc="-3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various Arduino boards, additional libraries, and a serial monitor for communicating with</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board. </a:t>
            </a:r>
          </a:p>
          <a:p>
            <a:r>
              <a:rPr lang="en-US" sz="2000" dirty="0">
                <a:effectLst/>
                <a:latin typeface="Times New Roman" panose="02020603050405020304" pitchFamily="18" charset="0"/>
                <a:ea typeface="Times New Roman" panose="02020603050405020304" pitchFamily="18" charset="0"/>
              </a:rPr>
              <a:t>Arduino libraries are usually expressed as dot CPP files based on software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abstraction called wiring Arduino uses the bits of C and C++,but the general flow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structure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code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heavily</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around C</a:t>
            </a:r>
            <a:endParaRPr lang="en-IN" sz="2000" dirty="0"/>
          </a:p>
        </p:txBody>
      </p:sp>
    </p:spTree>
    <p:extLst>
      <p:ext uri="{BB962C8B-B14F-4D97-AF65-F5344CB8AC3E}">
        <p14:creationId xmlns:p14="http://schemas.microsoft.com/office/powerpoint/2010/main" val="994730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1594</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Bahnschrift SemiBold Condensed</vt:lpstr>
      <vt:lpstr>Calibri</vt:lpstr>
      <vt:lpstr>Calibri Light</vt:lpstr>
      <vt:lpstr>Times New Roman</vt:lpstr>
      <vt:lpstr>Wingdings</vt:lpstr>
      <vt:lpstr>Office Theme</vt:lpstr>
      <vt:lpstr>PowerPoint Presentation</vt:lpstr>
      <vt:lpstr>INTRODUCTION</vt:lpstr>
      <vt:lpstr>ABSTRACT</vt:lpstr>
      <vt:lpstr>BLOCK DIAGRAM</vt:lpstr>
      <vt:lpstr>WORKING</vt:lpstr>
      <vt:lpstr>WORKING</vt:lpstr>
      <vt:lpstr>WORKING</vt:lpstr>
      <vt:lpstr>SOFTWARE</vt:lpstr>
      <vt:lpstr>SOFTWARE</vt:lpstr>
      <vt:lpstr>CIRCUIT DIAGRAM</vt:lpstr>
      <vt:lpstr>CIRCUIT AND OPERATION</vt:lpstr>
      <vt:lpstr>CIRCUIT AND OPERATION</vt:lpstr>
      <vt:lpstr>ARDUINO UNO </vt:lpstr>
      <vt:lpstr>SOIL MOISTURE SENSOR</vt:lpstr>
      <vt:lpstr>DHT11 SENSOR</vt:lpstr>
      <vt:lpstr>RESULT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Monisha Monisha</cp:lastModifiedBy>
  <cp:revision>7</cp:revision>
  <dcterms:modified xsi:type="dcterms:W3CDTF">2023-10-02T11:40:04Z</dcterms:modified>
</cp:coreProperties>
</file>