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2" r:id="rId1"/>
  </p:sldMasterIdLst>
  <p:notesMasterIdLst>
    <p:notesMasterId r:id="rId21"/>
  </p:notesMasterIdLst>
  <p:sldIdLst>
    <p:sldId id="256" r:id="rId2"/>
    <p:sldId id="258" r:id="rId3"/>
    <p:sldId id="257" r:id="rId4"/>
    <p:sldId id="261" r:id="rId5"/>
    <p:sldId id="262" r:id="rId6"/>
    <p:sldId id="259" r:id="rId7"/>
    <p:sldId id="265" r:id="rId8"/>
    <p:sldId id="266" r:id="rId9"/>
    <p:sldId id="267" r:id="rId10"/>
    <p:sldId id="268" r:id="rId11"/>
    <p:sldId id="269" r:id="rId12"/>
    <p:sldId id="270" r:id="rId13"/>
    <p:sldId id="271" r:id="rId14"/>
    <p:sldId id="272" r:id="rId15"/>
    <p:sldId id="273" r:id="rId16"/>
    <p:sldId id="274" r:id="rId17"/>
    <p:sldId id="276" r:id="rId18"/>
    <p:sldId id="260"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9" d="100"/>
          <a:sy n="79" d="100"/>
        </p:scale>
        <p:origin x="11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B125B-56E5-4EBE-84DB-4C2524BBAC12}"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EDC75-2EB3-4C9B-9258-01FC75F0CA5D}" type="slidenum">
              <a:rPr lang="en-US" smtClean="0"/>
              <a:t>‹#›</a:t>
            </a:fld>
            <a:endParaRPr lang="en-US"/>
          </a:p>
        </p:txBody>
      </p:sp>
    </p:spTree>
    <p:extLst>
      <p:ext uri="{BB962C8B-B14F-4D97-AF65-F5344CB8AC3E}">
        <p14:creationId xmlns:p14="http://schemas.microsoft.com/office/powerpoint/2010/main" val="3146014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p:spPr>
        <p:txBody>
          <a:bodyPr/>
          <a:lstStyle/>
          <a:p>
            <a:endParaRPr lang="en-US" altLang="en-US">
              <a:latin typeface="Arial" panose="020B0604020202020204" pitchFamily="34" charset="0"/>
            </a:endParaRPr>
          </a:p>
        </p:txBody>
      </p:sp>
      <p:sp>
        <p:nvSpPr>
          <p:cNvPr id="23556"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3AA3C99-2C15-47B7-8F6E-8FCCD7727AA0}" type="slidenum">
              <a:rPr lang="en-GB" altLang="en-US"/>
              <a:pPr>
                <a:spcBef>
                  <a:spcPct val="0"/>
                </a:spcBef>
              </a:pPr>
              <a:t>5</a:t>
            </a:fld>
            <a:endParaRPr lang="en-GB" altLang="en-US"/>
          </a:p>
        </p:txBody>
      </p:sp>
    </p:spTree>
    <p:extLst>
      <p:ext uri="{BB962C8B-B14F-4D97-AF65-F5344CB8AC3E}">
        <p14:creationId xmlns:p14="http://schemas.microsoft.com/office/powerpoint/2010/main" val="933512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r>
              <a:rPr lang="en-US" altLang="en-US">
                <a:latin typeface="Arial" panose="020B0604020202020204" pitchFamily="34" charset="0"/>
              </a:rPr>
              <a:t>http://www.cdc.gov/diabetes/home/</a:t>
            </a:r>
          </a:p>
        </p:txBody>
      </p:sp>
      <p:sp>
        <p:nvSpPr>
          <p:cNvPr id="30724"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80E4959-C166-470D-8EF3-9457C2BA9A32}" type="slidenum">
              <a:rPr lang="en-GB" altLang="en-US"/>
              <a:pPr>
                <a:spcBef>
                  <a:spcPct val="0"/>
                </a:spcBef>
              </a:pPr>
              <a:t>7</a:t>
            </a:fld>
            <a:endParaRPr lang="en-GB" altLang="en-US"/>
          </a:p>
        </p:txBody>
      </p:sp>
    </p:spTree>
    <p:extLst>
      <p:ext uri="{BB962C8B-B14F-4D97-AF65-F5344CB8AC3E}">
        <p14:creationId xmlns:p14="http://schemas.microsoft.com/office/powerpoint/2010/main" val="3725118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r>
              <a:rPr lang="en-US" altLang="en-US">
                <a:latin typeface="Arial" panose="020B0604020202020204" pitchFamily="34" charset="0"/>
              </a:rPr>
              <a:t>http://www.cdc.gov/diabetes/home/</a:t>
            </a:r>
          </a:p>
        </p:txBody>
      </p:sp>
      <p:sp>
        <p:nvSpPr>
          <p:cNvPr id="32772"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9C8C95C-05CE-44ED-9BA6-F4B70C7690CE}" type="slidenum">
              <a:rPr lang="en-GB" altLang="en-US"/>
              <a:pPr>
                <a:spcBef>
                  <a:spcPct val="0"/>
                </a:spcBef>
              </a:pPr>
              <a:t>8</a:t>
            </a:fld>
            <a:endParaRPr lang="en-GB" altLang="en-US"/>
          </a:p>
        </p:txBody>
      </p:sp>
    </p:spTree>
    <p:extLst>
      <p:ext uri="{BB962C8B-B14F-4D97-AF65-F5344CB8AC3E}">
        <p14:creationId xmlns:p14="http://schemas.microsoft.com/office/powerpoint/2010/main" val="2271803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p:spPr>
        <p:txBody>
          <a:bodyPr/>
          <a:lstStyle/>
          <a:p>
            <a:endParaRPr lang="en-US" altLang="en-US">
              <a:latin typeface="Arial" panose="020B0604020202020204" pitchFamily="34" charset="0"/>
            </a:endParaRPr>
          </a:p>
        </p:txBody>
      </p:sp>
      <p:sp>
        <p:nvSpPr>
          <p:cNvPr id="35844"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63D3D39-F000-495E-A904-3C61F68A4EEE}" type="slidenum">
              <a:rPr lang="en-GB" altLang="en-US"/>
              <a:pPr>
                <a:spcBef>
                  <a:spcPct val="0"/>
                </a:spcBef>
              </a:pPr>
              <a:t>10</a:t>
            </a:fld>
            <a:endParaRPr lang="en-GB" altLang="en-US"/>
          </a:p>
        </p:txBody>
      </p:sp>
    </p:spTree>
    <p:extLst>
      <p:ext uri="{BB962C8B-B14F-4D97-AF65-F5344CB8AC3E}">
        <p14:creationId xmlns:p14="http://schemas.microsoft.com/office/powerpoint/2010/main" val="1536498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p:spPr>
        <p:txBody>
          <a:bodyPr/>
          <a:lstStyle/>
          <a:p>
            <a:r>
              <a:rPr lang="en-US" altLang="en-US">
                <a:latin typeface="Arial" panose="020B0604020202020204" pitchFamily="34" charset="0"/>
              </a:rPr>
              <a:t>Where do we begin to educate?</a:t>
            </a:r>
          </a:p>
        </p:txBody>
      </p:sp>
      <p:sp>
        <p:nvSpPr>
          <p:cNvPr id="37892"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5CEDEF5-C0E0-4742-81E5-78B30E0811C5}" type="slidenum">
              <a:rPr lang="en-GB" altLang="en-US"/>
              <a:pPr>
                <a:spcBef>
                  <a:spcPct val="0"/>
                </a:spcBef>
              </a:pPr>
              <a:t>11</a:t>
            </a:fld>
            <a:endParaRPr lang="en-GB" altLang="en-US"/>
          </a:p>
        </p:txBody>
      </p:sp>
    </p:spTree>
    <p:extLst>
      <p:ext uri="{BB962C8B-B14F-4D97-AF65-F5344CB8AC3E}">
        <p14:creationId xmlns:p14="http://schemas.microsoft.com/office/powerpoint/2010/main" val="2598004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r>
              <a:rPr lang="en-US" altLang="en-US">
                <a:latin typeface="Arial" panose="020B0604020202020204" pitchFamily="34" charset="0"/>
              </a:rPr>
              <a:t>Strong correlation, but not necessarily the cause of type II. </a:t>
            </a:r>
          </a:p>
        </p:txBody>
      </p:sp>
      <p:sp>
        <p:nvSpPr>
          <p:cNvPr id="3994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46DF155-93FB-4D64-A746-7EBD6CD66012}" type="slidenum">
              <a:rPr lang="en-GB" altLang="en-US"/>
              <a:pPr>
                <a:spcBef>
                  <a:spcPct val="0"/>
                </a:spcBef>
              </a:pPr>
              <a:t>12</a:t>
            </a:fld>
            <a:endParaRPr lang="en-GB" altLang="en-US"/>
          </a:p>
        </p:txBody>
      </p:sp>
    </p:spTree>
    <p:extLst>
      <p:ext uri="{BB962C8B-B14F-4D97-AF65-F5344CB8AC3E}">
        <p14:creationId xmlns:p14="http://schemas.microsoft.com/office/powerpoint/2010/main" val="4051130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3E5E282-20FA-4E7C-B659-87C390164A4B}" type="slidenum">
              <a:rPr lang="en-GB" altLang="en-US"/>
              <a:pPr>
                <a:spcBef>
                  <a:spcPct val="0"/>
                </a:spcBef>
              </a:pPr>
              <a:t>13</a:t>
            </a:fld>
            <a:endParaRPr lang="en-GB" altLang="en-US"/>
          </a:p>
        </p:txBody>
      </p:sp>
      <p:sp>
        <p:nvSpPr>
          <p:cNvPr id="41987"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latin typeface="Arial" panose="020B0604020202020204" pitchFamily="34" charset="0"/>
              </a:rPr>
              <a:t>84, 941 subjects with no CVD, diabetes or cancer – case study over 6 years </a:t>
            </a:r>
          </a:p>
          <a:p>
            <a:pPr eaLnBrk="1" hangingPunct="1">
              <a:defRPr/>
            </a:pPr>
            <a:r>
              <a:rPr lang="en-US" altLang="en-US">
                <a:latin typeface="Arial" panose="020B0604020202020204" pitchFamily="34" charset="0"/>
              </a:rPr>
              <a:t>  overall healthy subjects </a:t>
            </a:r>
          </a:p>
          <a:p>
            <a:pPr eaLnBrk="1" hangingPunct="1">
              <a:defRPr/>
            </a:pPr>
            <a:r>
              <a:rPr lang="en-US" altLang="en-US">
                <a:latin typeface="Arial" panose="020B0604020202020204" pitchFamily="34" charset="0"/>
              </a:rPr>
              <a:t>  overall finding: * overweight/obesity was the single most important predictor of type 2 diabetes and those who adopted a healthy lifestyle did not develop diabetes.</a:t>
            </a:r>
          </a:p>
        </p:txBody>
      </p:sp>
    </p:spTree>
    <p:extLst>
      <p:ext uri="{BB962C8B-B14F-4D97-AF65-F5344CB8AC3E}">
        <p14:creationId xmlns:p14="http://schemas.microsoft.com/office/powerpoint/2010/main" val="311734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endParaRPr lang="en-US" altLang="en-US">
              <a:latin typeface="Arial" panose="020B0604020202020204" pitchFamily="34" charset="0"/>
            </a:endParaRPr>
          </a:p>
        </p:txBody>
      </p:sp>
      <p:sp>
        <p:nvSpPr>
          <p:cNvPr id="44036"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DB7C379-D29B-4CF1-B6DD-F27767C3DB56}" type="slidenum">
              <a:rPr lang="en-GB" altLang="en-US"/>
              <a:pPr>
                <a:spcBef>
                  <a:spcPct val="0"/>
                </a:spcBef>
              </a:pPr>
              <a:t>14</a:t>
            </a:fld>
            <a:endParaRPr lang="en-GB" altLang="en-US"/>
          </a:p>
        </p:txBody>
      </p:sp>
    </p:spTree>
    <p:extLst>
      <p:ext uri="{BB962C8B-B14F-4D97-AF65-F5344CB8AC3E}">
        <p14:creationId xmlns:p14="http://schemas.microsoft.com/office/powerpoint/2010/main" val="229938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038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63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623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8553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2581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6475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8882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501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5247BE1A-6260-460E-893A-EEA7583EBF91}" type="slidenum">
              <a:rPr lang="en-GB" altLang="en-US"/>
              <a:pPr>
                <a:defRPr/>
              </a:pPr>
              <a:t>‹#›</a:t>
            </a:fld>
            <a:endParaRPr lang="en-GB" altLang="en-US"/>
          </a:p>
        </p:txBody>
      </p:sp>
    </p:spTree>
    <p:extLst>
      <p:ext uri="{BB962C8B-B14F-4D97-AF65-F5344CB8AC3E}">
        <p14:creationId xmlns:p14="http://schemas.microsoft.com/office/powerpoint/2010/main" val="1298354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49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11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7137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5241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772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21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3236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304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27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27973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1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19.png" /></Relationships>
</file>

<file path=ppt/slides/_rels/slide13.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21.png" /></Relationships>
</file>

<file path=ppt/slides/_rels/slide14.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23.png" /></Relationships>
</file>

<file path=ppt/slides/_rels/slide15.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xml" /><Relationship Id="rId5" Type="http://schemas.openxmlformats.org/officeDocument/2006/relationships/image" Target="../media/image28.png" /><Relationship Id="rId4" Type="http://schemas.openxmlformats.org/officeDocument/2006/relationships/image" Target="../media/image27.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xml" /><Relationship Id="rId1" Type="http://schemas.openxmlformats.org/officeDocument/2006/relationships/slideLayout" Target="../slideLayouts/slideLayout17.xml"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3.xml" /><Relationship Id="rId1" Type="http://schemas.openxmlformats.org/officeDocument/2006/relationships/slideLayout" Target="../slideLayouts/slideLayout17.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5" Type="http://schemas.openxmlformats.org/officeDocument/2006/relationships/image" Target="../media/image13.png" /><Relationship Id="rId4"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830" y="0"/>
            <a:ext cx="12013659" cy="1527243"/>
          </a:xfrm>
        </p:spPr>
        <p:txBody>
          <a:bodyPr>
            <a:normAutofit fontScale="90000"/>
          </a:bodyPr>
          <a:lstStyle/>
          <a:p>
            <a:r>
              <a:rPr lang="en-US" b="1" i="1" dirty="0">
                <a:solidFill>
                  <a:srgbClr val="00B050"/>
                </a:solidFill>
              </a:rPr>
              <a:t>AI-BASED DIABETES PREDICTION SYSTEM</a:t>
            </a:r>
          </a:p>
        </p:txBody>
      </p:sp>
      <p:sp>
        <p:nvSpPr>
          <p:cNvPr id="3" name="Subtitle 2"/>
          <p:cNvSpPr>
            <a:spLocks noGrp="1"/>
          </p:cNvSpPr>
          <p:nvPr>
            <p:ph type="subTitle" idx="1"/>
          </p:nvPr>
        </p:nvSpPr>
        <p:spPr>
          <a:xfrm>
            <a:off x="2589213" y="3667329"/>
            <a:ext cx="8915399" cy="3190672"/>
          </a:xfrm>
        </p:spPr>
        <p:txBody>
          <a:bodyPr>
            <a:normAutofit/>
          </a:bodyPr>
          <a:lstStyle/>
          <a:p>
            <a:pPr algn="l"/>
            <a:r>
              <a:rPr lang="en-US" sz="2400" dirty="0">
                <a:latin typeface="Calibri" panose="020F0502020204030204" pitchFamily="34" charset="0"/>
                <a:cs typeface="Calibri" panose="020F0502020204030204" pitchFamily="34" charset="0"/>
              </a:rPr>
              <a:t>NAME       : K.MONISHA</a:t>
            </a:r>
          </a:p>
          <a:p>
            <a:pPr algn="l"/>
            <a:r>
              <a:rPr lang="en-US" sz="2400" dirty="0">
                <a:latin typeface="Calibri" panose="020F0502020204030204" pitchFamily="34" charset="0"/>
                <a:cs typeface="Calibri" panose="020F0502020204030204" pitchFamily="34" charset="0"/>
              </a:rPr>
              <a:t>EMAIL ID   : kmonisha560@gmail.com</a:t>
            </a:r>
          </a:p>
          <a:p>
            <a:pPr algn="l"/>
            <a:r>
              <a:rPr lang="en-US" sz="2400" dirty="0">
                <a:latin typeface="Calibri" panose="020F0502020204030204" pitchFamily="34" charset="0"/>
                <a:cs typeface="Calibri" panose="020F0502020204030204" pitchFamily="34" charset="0"/>
              </a:rPr>
              <a:t>NM ID        :au513521104027</a:t>
            </a:r>
          </a:p>
          <a:p>
            <a:pPr algn="l"/>
            <a:r>
              <a:rPr lang="en-US" sz="2400" dirty="0">
                <a:latin typeface="Calibri" panose="020F0502020204030204" pitchFamily="34" charset="0"/>
                <a:cs typeface="Calibri" panose="020F0502020204030204" pitchFamily="34" charset="0"/>
              </a:rPr>
              <a:t>DEPT          : BE(CSE) III YEAR</a:t>
            </a:r>
          </a:p>
          <a:p>
            <a:pPr algn="l"/>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779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descr="Screen Shot 2015-02-15 at 10.06.4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301" y="1438790"/>
            <a:ext cx="6414040" cy="474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 descr="Screen Shot 2015-02-15 at 10.06.51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6300" y="411163"/>
            <a:ext cx="76962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35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descr="Screen Shot 2015-02-15 at 10.03.14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8063" y="1697038"/>
            <a:ext cx="72136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4" descr="Screen Shot 2015-02-15 at 10.03.24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66938" y="350838"/>
            <a:ext cx="65405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16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b="1" dirty="0"/>
              <a:t>Diabetes and Obesity:</a:t>
            </a:r>
          </a:p>
        </p:txBody>
      </p:sp>
      <p:pic>
        <p:nvPicPr>
          <p:cNvPr id="38915" name="Picture 3" descr="Screen Shot 2015-02-15 at 2.42.35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5338" y="1339851"/>
            <a:ext cx="5295900"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6" descr="Screen Shot 2015-02-15 at 9.38.29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57363" y="5408613"/>
            <a:ext cx="7516639"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5679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304800"/>
            <a:ext cx="8229600" cy="1143000"/>
          </a:xfrm>
        </p:spPr>
        <p:txBody>
          <a:bodyPr/>
          <a:lstStyle/>
          <a:p>
            <a:pPr eaLnBrk="1" hangingPunct="1"/>
            <a:r>
              <a:rPr lang="en-US" altLang="en-US" b="1" dirty="0"/>
              <a:t>Research:</a:t>
            </a:r>
          </a:p>
        </p:txBody>
      </p:sp>
      <p:pic>
        <p:nvPicPr>
          <p:cNvPr id="40963" name="Picture 2" descr="Screen Shot 2015-02-15 at 9.44.52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123" y="1541463"/>
            <a:ext cx="7830766" cy="516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6" descr="Screen Shot 2015-02-16 at 8.17.40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51622" y="2342340"/>
            <a:ext cx="12319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64170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ctr"/>
            <a:r>
              <a:rPr lang="en-US" altLang="en-US" b="1" dirty="0"/>
              <a:t>Cost of Diabetes (US):</a:t>
            </a:r>
          </a:p>
        </p:txBody>
      </p:sp>
      <p:pic>
        <p:nvPicPr>
          <p:cNvPr id="43011" name="Picture 6" descr="Screen Shot 2015-02-15 at 8.57.48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6825" y="1223964"/>
            <a:ext cx="7080250"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7" descr="Screen Shot 2015-02-15 at 8.56.39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6230" y="4495800"/>
            <a:ext cx="9075906" cy="23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172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Content Placeholder 3" descr="Screen Shot 2015-02-14 at 3.11.59 PM.png"/>
          <p:cNvPicPr>
            <a:picLocks noGrp="1" noChangeAspect="1"/>
          </p:cNvPicPr>
          <p:nvPr>
            <p:ph idx="1"/>
          </p:nvPr>
        </p:nvPicPr>
        <p:blipFill>
          <a:blip r:embed="rId2">
            <a:extLst>
              <a:ext uri="{28A0092B-C50C-407E-A947-70E740481C1C}">
                <a14:useLocalDpi xmlns:a14="http://schemas.microsoft.com/office/drawing/2010/main" val="0"/>
              </a:ext>
            </a:extLst>
          </a:blip>
          <a:srcRect l="2612" r="2612"/>
          <a:stretch>
            <a:fillRect/>
          </a:stretch>
        </p:blipFill>
        <p:spPr>
          <a:xfrm>
            <a:off x="860868" y="486383"/>
            <a:ext cx="8229600" cy="6162237"/>
          </a:xfrm>
        </p:spPr>
      </p:pic>
    </p:spTree>
    <p:extLst>
      <p:ext uri="{BB962C8B-B14F-4D97-AF65-F5344CB8AC3E}">
        <p14:creationId xmlns:p14="http://schemas.microsoft.com/office/powerpoint/2010/main" val="47622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822"/>
            <a:ext cx="9274002" cy="758757"/>
          </a:xfrm>
        </p:spPr>
        <p:txBody>
          <a:bodyPr>
            <a:normAutofit/>
          </a:bodyPr>
          <a:lstStyle/>
          <a:p>
            <a:r>
              <a:rPr lang="en-US" dirty="0"/>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1131"/>
            <a:ext cx="4646066" cy="20737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004" y="1031131"/>
            <a:ext cx="4114800" cy="212727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769" y="3299471"/>
            <a:ext cx="4124528" cy="288911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4004" y="3424136"/>
            <a:ext cx="4114801" cy="2645924"/>
          </a:xfrm>
          <a:prstGeom prst="rect">
            <a:avLst/>
          </a:prstGeom>
        </p:spPr>
      </p:pic>
    </p:spTree>
    <p:extLst>
      <p:ext uri="{BB962C8B-B14F-4D97-AF65-F5344CB8AC3E}">
        <p14:creationId xmlns:p14="http://schemas.microsoft.com/office/powerpoint/2010/main" val="3611963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4926" y="135744"/>
            <a:ext cx="5965372" cy="400110"/>
          </a:xfrm>
          <a:prstGeom prst="rect">
            <a:avLst/>
          </a:prstGeom>
          <a:noFill/>
        </p:spPr>
        <p:txBody>
          <a:bodyPr wrap="square" rtlCol="0">
            <a:spAutoFit/>
          </a:bodyPr>
          <a:lstStyle/>
          <a:p>
            <a:pPr algn="ctr"/>
            <a:r>
              <a:rPr lang="en-US" sz="2000" dirty="0"/>
              <a:t>Diabetes prediction</a:t>
            </a:r>
          </a:p>
        </p:txBody>
      </p:sp>
      <p:sp>
        <p:nvSpPr>
          <p:cNvPr id="5" name="TextBox 4"/>
          <p:cNvSpPr txBox="1"/>
          <p:nvPr/>
        </p:nvSpPr>
        <p:spPr>
          <a:xfrm>
            <a:off x="1854926" y="460828"/>
            <a:ext cx="2595154" cy="369332"/>
          </a:xfrm>
          <a:prstGeom prst="rect">
            <a:avLst/>
          </a:prstGeom>
          <a:noFill/>
        </p:spPr>
        <p:txBody>
          <a:bodyPr wrap="square" rtlCol="0">
            <a:spAutoFit/>
          </a:bodyPr>
          <a:lstStyle/>
          <a:p>
            <a:r>
              <a:rPr lang="en-US" dirty="0"/>
              <a:t>Prediction model</a:t>
            </a:r>
          </a:p>
        </p:txBody>
      </p:sp>
      <p:sp>
        <p:nvSpPr>
          <p:cNvPr id="6" name="TextBox 5"/>
          <p:cNvSpPr txBox="1"/>
          <p:nvPr/>
        </p:nvSpPr>
        <p:spPr>
          <a:xfrm>
            <a:off x="1733006" y="860938"/>
            <a:ext cx="3831771" cy="369332"/>
          </a:xfrm>
          <a:prstGeom prst="rect">
            <a:avLst/>
          </a:prstGeom>
          <a:noFill/>
        </p:spPr>
        <p:txBody>
          <a:bodyPr wrap="square" rtlCol="0">
            <a:spAutoFit/>
          </a:bodyPr>
          <a:lstStyle/>
          <a:p>
            <a:r>
              <a:rPr lang="en-US" dirty="0"/>
              <a:t>Enter body mass index</a:t>
            </a:r>
          </a:p>
        </p:txBody>
      </p:sp>
      <p:sp>
        <p:nvSpPr>
          <p:cNvPr id="7" name="Rectangle 6"/>
          <p:cNvSpPr/>
          <p:nvPr/>
        </p:nvSpPr>
        <p:spPr>
          <a:xfrm>
            <a:off x="1767839" y="1288480"/>
            <a:ext cx="5704115" cy="5312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28.10</a:t>
            </a:r>
          </a:p>
        </p:txBody>
      </p:sp>
      <p:sp>
        <p:nvSpPr>
          <p:cNvPr id="8" name="TextBox 7"/>
          <p:cNvSpPr txBox="1"/>
          <p:nvPr/>
        </p:nvSpPr>
        <p:spPr>
          <a:xfrm>
            <a:off x="1733006" y="1882320"/>
            <a:ext cx="2821577" cy="369332"/>
          </a:xfrm>
          <a:prstGeom prst="rect">
            <a:avLst/>
          </a:prstGeom>
          <a:noFill/>
        </p:spPr>
        <p:txBody>
          <a:bodyPr wrap="square" rtlCol="0">
            <a:spAutoFit/>
          </a:bodyPr>
          <a:lstStyle/>
          <a:p>
            <a:r>
              <a:rPr lang="en-US" dirty="0"/>
              <a:t>Enter insulin</a:t>
            </a:r>
          </a:p>
        </p:txBody>
      </p:sp>
      <p:sp>
        <p:nvSpPr>
          <p:cNvPr id="9" name="Rectangle 8"/>
          <p:cNvSpPr/>
          <p:nvPr/>
        </p:nvSpPr>
        <p:spPr>
          <a:xfrm>
            <a:off x="1767838" y="2340467"/>
            <a:ext cx="5704115" cy="4807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94</a:t>
            </a:r>
          </a:p>
        </p:txBody>
      </p:sp>
      <p:sp>
        <p:nvSpPr>
          <p:cNvPr id="10" name="TextBox 9"/>
          <p:cNvSpPr txBox="1"/>
          <p:nvPr/>
        </p:nvSpPr>
        <p:spPr>
          <a:xfrm>
            <a:off x="1767839" y="3014434"/>
            <a:ext cx="2098766" cy="369332"/>
          </a:xfrm>
          <a:prstGeom prst="rect">
            <a:avLst/>
          </a:prstGeom>
          <a:noFill/>
        </p:spPr>
        <p:txBody>
          <a:bodyPr wrap="square" rtlCol="0">
            <a:spAutoFit/>
          </a:bodyPr>
          <a:lstStyle/>
          <a:p>
            <a:r>
              <a:rPr lang="en-US" dirty="0"/>
              <a:t>Enter glucose</a:t>
            </a:r>
          </a:p>
        </p:txBody>
      </p:sp>
      <p:sp>
        <p:nvSpPr>
          <p:cNvPr id="11" name="Rectangle 10"/>
          <p:cNvSpPr/>
          <p:nvPr/>
        </p:nvSpPr>
        <p:spPr>
          <a:xfrm>
            <a:off x="1733006" y="3519115"/>
            <a:ext cx="5738947" cy="49387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89</a:t>
            </a:r>
          </a:p>
        </p:txBody>
      </p:sp>
      <p:sp>
        <p:nvSpPr>
          <p:cNvPr id="12" name="TextBox 11"/>
          <p:cNvSpPr txBox="1"/>
          <p:nvPr/>
        </p:nvSpPr>
        <p:spPr>
          <a:xfrm>
            <a:off x="1733006" y="4155258"/>
            <a:ext cx="1767840" cy="369332"/>
          </a:xfrm>
          <a:prstGeom prst="rect">
            <a:avLst/>
          </a:prstGeom>
          <a:noFill/>
        </p:spPr>
        <p:txBody>
          <a:bodyPr wrap="square" rtlCol="0">
            <a:spAutoFit/>
          </a:bodyPr>
          <a:lstStyle/>
          <a:p>
            <a:r>
              <a:rPr lang="en-US" dirty="0"/>
              <a:t>Enter your age</a:t>
            </a:r>
          </a:p>
        </p:txBody>
      </p:sp>
      <p:sp>
        <p:nvSpPr>
          <p:cNvPr id="13" name="Rectangle 12"/>
          <p:cNvSpPr/>
          <p:nvPr/>
        </p:nvSpPr>
        <p:spPr>
          <a:xfrm>
            <a:off x="1733005" y="4710920"/>
            <a:ext cx="5738948" cy="4318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21</a:t>
            </a:r>
          </a:p>
        </p:txBody>
      </p:sp>
      <p:sp>
        <p:nvSpPr>
          <p:cNvPr id="14" name="Flowchart: Terminator 13"/>
          <p:cNvSpPr/>
          <p:nvPr/>
        </p:nvSpPr>
        <p:spPr>
          <a:xfrm>
            <a:off x="1733005" y="5448817"/>
            <a:ext cx="1558834" cy="391885"/>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predict</a:t>
            </a:r>
          </a:p>
        </p:txBody>
      </p:sp>
      <p:sp>
        <p:nvSpPr>
          <p:cNvPr id="15" name="Rectangle 14"/>
          <p:cNvSpPr/>
          <p:nvPr/>
        </p:nvSpPr>
        <p:spPr>
          <a:xfrm>
            <a:off x="2351314" y="6061166"/>
            <a:ext cx="4737463" cy="7968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 person has diabetes</a:t>
            </a:r>
          </a:p>
        </p:txBody>
      </p:sp>
    </p:spTree>
    <p:extLst>
      <p:ext uri="{BB962C8B-B14F-4D97-AF65-F5344CB8AC3E}">
        <p14:creationId xmlns:p14="http://schemas.microsoft.com/office/powerpoint/2010/main" val="4140294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a:t>
            </a:r>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1215957" y="3105835"/>
            <a:ext cx="7928043" cy="369332"/>
          </a:xfrm>
          <a:prstGeom prst="rect">
            <a:avLst/>
          </a:prstGeom>
        </p:spPr>
        <p:txBody>
          <a:bodyPr wrap="square">
            <a:spAutoFit/>
          </a:bodyPr>
          <a:lstStyle/>
          <a:p>
            <a:r>
              <a:rPr lang="en-US" dirty="0"/>
              <a:t>https://www.kaggle.com/code/dsandhiya/d-sandhiya/edit</a:t>
            </a:r>
          </a:p>
        </p:txBody>
      </p:sp>
    </p:spTree>
    <p:extLst>
      <p:ext uri="{BB962C8B-B14F-4D97-AF65-F5344CB8AC3E}">
        <p14:creationId xmlns:p14="http://schemas.microsoft.com/office/powerpoint/2010/main" val="417669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8AE8-D7DA-8328-CDCF-E6C63C63E29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1EC719D-E116-D487-5634-9F10DE7D151B}"/>
              </a:ext>
            </a:extLst>
          </p:cNvPr>
          <p:cNvPicPr>
            <a:picLocks noGrp="1" noChangeAspect="1"/>
          </p:cNvPicPr>
          <p:nvPr>
            <p:ph idx="1"/>
          </p:nvPr>
        </p:nvPicPr>
        <p:blipFill>
          <a:blip r:embed="rId2"/>
          <a:stretch>
            <a:fillRect/>
          </a:stretch>
        </p:blipFill>
        <p:spPr>
          <a:xfrm>
            <a:off x="526856" y="355322"/>
            <a:ext cx="8417429" cy="6249304"/>
          </a:xfrm>
        </p:spPr>
      </p:pic>
    </p:spTree>
    <p:extLst>
      <p:ext uri="{BB962C8B-B14F-4D97-AF65-F5344CB8AC3E}">
        <p14:creationId xmlns:p14="http://schemas.microsoft.com/office/powerpoint/2010/main" val="247475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00783"/>
            <a:ext cx="10071730" cy="4640579"/>
          </a:xfrm>
        </p:spPr>
        <p:txBody>
          <a:bodyPr/>
          <a:lstStyle/>
          <a:p>
            <a:pPr>
              <a:buFont typeface="Wingdings" panose="05000000000000000000" pitchFamily="2" charset="2"/>
              <a:buChar char="Ø"/>
            </a:pPr>
            <a:r>
              <a:rPr lang="en-US" dirty="0"/>
              <a:t>Diabetes is a  disease that directly affects the pancreas and the body is incapable of producing insulin. Insulin is mainly responsible for maintaining the blood glucose level.</a:t>
            </a:r>
          </a:p>
          <a:p>
            <a:pPr>
              <a:buFont typeface="Wingdings" panose="05000000000000000000" pitchFamily="2" charset="2"/>
              <a:buChar char="Ø"/>
            </a:pPr>
            <a:r>
              <a:rPr lang="en-US" dirty="0"/>
              <a:t>Many factors such as excessive body weight, physical inactivity, high blood pressure, and abnormal cholesterol level can cause a person get affected by diabetes.</a:t>
            </a:r>
          </a:p>
          <a:p>
            <a:pPr>
              <a:buFont typeface="Wingdings" panose="05000000000000000000" pitchFamily="2" charset="2"/>
              <a:buChar char="Ø"/>
            </a:pPr>
            <a:r>
              <a:rPr lang="en-US" dirty="0"/>
              <a:t>According to IDF(International Diabetes Federation) statistics, 537 million people had diabetes around the world in 2021.In Bangladesh, approximately 7.10 million people had suffered from this disease, according to 2019 statistics.</a:t>
            </a:r>
          </a:p>
          <a:p>
            <a:pPr>
              <a:buFont typeface="Wingdings" panose="05000000000000000000" pitchFamily="2" charset="2"/>
              <a:buChar char="Ø"/>
            </a:pPr>
            <a:r>
              <a:rPr lang="en-US" dirty="0"/>
              <a:t>This work used four types of kernels, linear, polynomial, RBF and sigmoid to predict diabetes in the machine learning platform. The authors obtained diverse accuracies in different kernels, ranging between 0.69 and 0.82.  </a:t>
            </a:r>
          </a:p>
          <a:p>
            <a:pPr>
              <a:buFont typeface="Wingdings" panose="05000000000000000000" pitchFamily="2" charset="2"/>
              <a:buChar char="Ø"/>
            </a:pPr>
            <a:r>
              <a:rPr lang="en-US" dirty="0"/>
              <a:t>The SVM technique with radial basis kernel function obtained the highest accuracy of 0.82. </a:t>
            </a:r>
          </a:p>
        </p:txBody>
      </p:sp>
    </p:spTree>
    <p:extLst>
      <p:ext uri="{BB962C8B-B14F-4D97-AF65-F5344CB8AC3E}">
        <p14:creationId xmlns:p14="http://schemas.microsoft.com/office/powerpoint/2010/main" val="16951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739" y="0"/>
            <a:ext cx="11173873" cy="690664"/>
          </a:xfrm>
        </p:spPr>
        <p:txBody>
          <a:bodyPr>
            <a:normAutofit/>
          </a:bodyPr>
          <a:lstStyle/>
          <a:p>
            <a:r>
              <a:rPr lang="en-US" dirty="0"/>
              <a:t>Highlight:</a:t>
            </a:r>
          </a:p>
        </p:txBody>
      </p:sp>
      <p:sp>
        <p:nvSpPr>
          <p:cNvPr id="3" name="Content Placeholder 2"/>
          <p:cNvSpPr>
            <a:spLocks noGrp="1"/>
          </p:cNvSpPr>
          <p:nvPr>
            <p:ph idx="1"/>
          </p:nvPr>
        </p:nvSpPr>
        <p:spPr>
          <a:xfrm>
            <a:off x="457200" y="690665"/>
            <a:ext cx="9095362" cy="6167336"/>
          </a:xfrm>
        </p:spPr>
        <p:txBody>
          <a:bodyPr>
            <a:normAutofit/>
          </a:bodyPr>
          <a:lstStyle/>
          <a:p>
            <a:pPr>
              <a:buFont typeface="Wingdings" panose="05000000000000000000" pitchFamily="2" charset="2"/>
              <a:buChar char="Ø"/>
            </a:pPr>
            <a:r>
              <a:rPr lang="en-US" dirty="0"/>
              <a:t> The goal of this work is to find effective machine learning based classifier models for detecting diabetes in individuals utilizing clinical data.</a:t>
            </a:r>
          </a:p>
          <a:p>
            <a:pPr>
              <a:buFont typeface="Wingdings" panose="05000000000000000000" pitchFamily="2" charset="2"/>
              <a:buChar char="Ø"/>
            </a:pPr>
            <a:r>
              <a:rPr lang="en-US" dirty="0"/>
              <a:t> The results of this study suggest that an appropriate preprocessing pipeline on clinical data and applying ML-based classification may predict diabetes accurately and efficiently.</a:t>
            </a:r>
          </a:p>
          <a:p>
            <a:pPr>
              <a:buFont typeface="Wingdings" panose="05000000000000000000" pitchFamily="2" charset="2"/>
              <a:buChar char="Ø"/>
            </a:pPr>
            <a:r>
              <a:rPr lang="en-US" dirty="0"/>
              <a:t>Based on the observed results, a smart web application is developed for predicting the diabetes accordingly.</a:t>
            </a:r>
          </a:p>
          <a:p>
            <a:pPr marL="0" indent="0">
              <a:buNone/>
            </a:pPr>
            <a:r>
              <a:rPr lang="en-US" sz="3600" dirty="0"/>
              <a:t>  Abstract:</a:t>
            </a:r>
          </a:p>
          <a:p>
            <a:pPr>
              <a:buFont typeface="Wingdings" panose="05000000000000000000" pitchFamily="2" charset="2"/>
              <a:buChar char="Ø"/>
            </a:pPr>
            <a:r>
              <a:rPr lang="en-US" dirty="0"/>
              <a:t> Diabetes is very common disease affecting individuals worldwide. Diabetes increases the risk of long term </a:t>
            </a:r>
            <a:r>
              <a:rPr lang="en-US" dirty="0" err="1"/>
              <a:t>compilcations</a:t>
            </a:r>
            <a:r>
              <a:rPr lang="en-US" dirty="0"/>
              <a:t> including  heart disease and kidney failure among others. People might live longer and lead healthier lives if this disease is detected early. </a:t>
            </a:r>
          </a:p>
          <a:p>
            <a:pPr>
              <a:buFont typeface="Wingdings" panose="05000000000000000000" pitchFamily="2" charset="2"/>
              <a:buChar char="Ø"/>
            </a:pPr>
            <a:r>
              <a:rPr lang="en-US" dirty="0"/>
              <a:t>Different supervised machine learning models trained with appropriate datasets can aid in diagnosing the  diabetes at the primary stage.</a:t>
            </a:r>
          </a:p>
          <a:p>
            <a:pPr>
              <a:buFont typeface="Wingdings" panose="05000000000000000000" pitchFamily="2" charset="2"/>
              <a:buChar char="Ø"/>
            </a:pPr>
            <a:r>
              <a:rPr lang="en-US" dirty="0"/>
              <a:t>The results of this study suggest that an appropriate preprocessing pipeline on clinical data and applying ML-based classification may predict diabetes accurately and efficiently.</a:t>
            </a:r>
          </a:p>
          <a:p>
            <a:pPr marL="0" indent="0">
              <a:buNone/>
            </a:pPr>
            <a:endParaRPr lang="en-US" sz="3600" dirty="0"/>
          </a:p>
        </p:txBody>
      </p:sp>
      <p:pic>
        <p:nvPicPr>
          <p:cNvPr id="4" name="Picture 3" descr="Desarrollan software para mejorar el control de diabet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6217" y="1913164"/>
            <a:ext cx="2725783" cy="2857500"/>
          </a:xfrm>
          <a:prstGeom prst="rect">
            <a:avLst/>
          </a:prstGeom>
        </p:spPr>
      </p:pic>
    </p:spTree>
    <p:extLst>
      <p:ext uri="{BB962C8B-B14F-4D97-AF65-F5344CB8AC3E}">
        <p14:creationId xmlns:p14="http://schemas.microsoft.com/office/powerpoint/2010/main" val="22676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en-US" altLang="en-US" b="1" dirty="0"/>
              <a:t>Symptoms of </a:t>
            </a:r>
            <a:br>
              <a:rPr lang="en-US" altLang="en-US" b="1" dirty="0"/>
            </a:br>
            <a:r>
              <a:rPr lang="en-US" altLang="en-US" b="1" dirty="0"/>
              <a:t>Diabetes:</a:t>
            </a:r>
          </a:p>
        </p:txBody>
      </p:sp>
      <p:pic>
        <p:nvPicPr>
          <p:cNvPr id="14339" name="Picture 5" descr="Screen Shot 2015-02-11 at 11.08.43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7038" y="2390776"/>
            <a:ext cx="4691062"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6" descr="Screen Shot 2015-02-15 at 8.19.1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9976" y="215900"/>
            <a:ext cx="4791075" cy="634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85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algn="ctr"/>
            <a:r>
              <a:rPr lang="en-US" altLang="en-US" b="1" i="1" dirty="0"/>
              <a:t>How to monitor your diabetes:</a:t>
            </a:r>
          </a:p>
        </p:txBody>
      </p:sp>
      <p:pic>
        <p:nvPicPr>
          <p:cNvPr id="22531" name="Picture 3" descr="Screen Shot 2015-02-15 at 8.06.16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2464" y="2081214"/>
            <a:ext cx="461962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descr="Screen Shot 2015-02-15 at 8.09.30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38963" y="2566988"/>
            <a:ext cx="33909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74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339" y="1"/>
            <a:ext cx="8596668" cy="593386"/>
          </a:xfrm>
        </p:spPr>
        <p:txBody>
          <a:bodyPr>
            <a:normAutofit fontScale="90000"/>
          </a:bodyPr>
          <a:lstStyle/>
          <a:p>
            <a:r>
              <a:rPr lang="en-US" dirty="0"/>
              <a:t>Proposed system:</a:t>
            </a:r>
          </a:p>
        </p:txBody>
      </p:sp>
      <p:pic>
        <p:nvPicPr>
          <p:cNvPr id="21" name="Content Placeholder 20"/>
          <p:cNvPicPr>
            <a:picLocks noGrp="1" noChangeAspect="1"/>
          </p:cNvPicPr>
          <p:nvPr>
            <p:ph idx="1"/>
          </p:nvPr>
        </p:nvPicPr>
        <p:blipFill>
          <a:blip r:embed="rId2"/>
          <a:stretch>
            <a:fillRect/>
          </a:stretch>
        </p:blipFill>
        <p:spPr>
          <a:xfrm>
            <a:off x="4348263" y="1284051"/>
            <a:ext cx="5428035" cy="5573949"/>
          </a:xfrm>
          <a:prstGeom prst="rect">
            <a:avLst/>
          </a:prstGeom>
        </p:spPr>
      </p:pic>
    </p:spTree>
    <p:extLst>
      <p:ext uri="{BB962C8B-B14F-4D97-AF65-F5344CB8AC3E}">
        <p14:creationId xmlns:p14="http://schemas.microsoft.com/office/powerpoint/2010/main" val="138748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b="1" dirty="0"/>
              <a:t>U.S. Prevalence:</a:t>
            </a:r>
          </a:p>
        </p:txBody>
      </p:sp>
      <p:pic>
        <p:nvPicPr>
          <p:cNvPr id="29699" name="Picture 4" descr="Screen Shot 2015-02-14 at 3.1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3288" y="1279525"/>
            <a:ext cx="7605712"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59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981200" y="247650"/>
            <a:ext cx="8229600" cy="1143000"/>
          </a:xfrm>
        </p:spPr>
        <p:txBody>
          <a:bodyPr/>
          <a:lstStyle/>
          <a:p>
            <a:r>
              <a:rPr lang="en-US" altLang="en-US" b="1">
                <a:solidFill>
                  <a:schemeClr val="accent1"/>
                </a:solidFill>
              </a:rPr>
              <a:t>U.S. Prevalence:</a:t>
            </a:r>
          </a:p>
        </p:txBody>
      </p:sp>
      <p:pic>
        <p:nvPicPr>
          <p:cNvPr id="31747" name="Picture 4" descr="Screen Shot 2015-02-15 at 8.56.04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382" y="1021404"/>
            <a:ext cx="8326877" cy="583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11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descr="Screen Shot 2015-02-15 at 7.58.54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0925" y="1241426"/>
            <a:ext cx="5348288"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4" descr="Screen Shot 2015-02-15 at 7.59.12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3725" y="5310188"/>
            <a:ext cx="8574088"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descr="Screen Shot 2015-02-15 at 8.01.06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7745" y="576264"/>
            <a:ext cx="9915931"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6" descr="Screen Shot 2015-02-15 at 8.00.57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664076"/>
            <a:ext cx="91440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70126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224</TotalTime>
  <Words>474</Words>
  <Application>Microsoft Office PowerPoint</Application>
  <PresentationFormat>Widescreen</PresentationFormat>
  <Paragraphs>58</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AI-BASED DIABETES PREDICTION SYSTEM</vt:lpstr>
      <vt:lpstr>Introduction:</vt:lpstr>
      <vt:lpstr>Highlight:</vt:lpstr>
      <vt:lpstr>Symptoms of  Diabetes:</vt:lpstr>
      <vt:lpstr>How to monitor your diabetes:</vt:lpstr>
      <vt:lpstr>Proposed system:</vt:lpstr>
      <vt:lpstr>U.S. Prevalence:</vt:lpstr>
      <vt:lpstr>U.S. Prevalence:</vt:lpstr>
      <vt:lpstr>PowerPoint Presentation</vt:lpstr>
      <vt:lpstr>PowerPoint Presentation</vt:lpstr>
      <vt:lpstr>PowerPoint Presentation</vt:lpstr>
      <vt:lpstr>Diabetes and Obesity:</vt:lpstr>
      <vt:lpstr>Research:</vt:lpstr>
      <vt:lpstr>Cost of Diabetes (US):</vt:lpstr>
      <vt:lpstr>PowerPoint Presentation</vt:lpstr>
      <vt:lpstr>output</vt:lpstr>
      <vt:lpstr>PowerPoint Presentation</vt:lpstr>
      <vt:lpstr>The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AI-BASED DIABETES PREDICTION SYSTEM</dc:title>
  <dc:creator>Admin</dc:creator>
  <cp:lastModifiedBy>Monisha kumaresan</cp:lastModifiedBy>
  <cp:revision>21</cp:revision>
  <dcterms:created xsi:type="dcterms:W3CDTF">2023-10-23T07:17:21Z</dcterms:created>
  <dcterms:modified xsi:type="dcterms:W3CDTF">2023-10-26T14:33:48Z</dcterms:modified>
</cp:coreProperties>
</file>