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QRjZKa1kSgadsYpSdqh5lr_r444P3aXu/view" TargetMode="Externa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6275" y="142182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856271" y="111651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494321" y="44196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70669"/>
          </a:xfrm>
          <a:prstGeom prst="rect">
            <a:avLst/>
          </a:prstGeom>
        </p:spPr>
        <p:txBody>
          <a:bodyPr vert="horz" wrap="square" lIns="0" tIns="16510" rIns="0" bIns="0" rtlCol="0">
            <a:spAutoFit/>
          </a:bodyPr>
          <a:lstStyle/>
          <a:p>
            <a:pPr marL="12700">
              <a:lnSpc>
                <a:spcPct val="100000"/>
              </a:lnSpc>
              <a:spcBef>
                <a:spcPts val="130"/>
              </a:spcBef>
            </a:pPr>
            <a:r>
              <a:rPr lang="en-IN" sz="3600" dirty="0" err="1">
                <a:latin typeface="Sitka Subheading Semibold" pitchFamily="2" charset="0"/>
                <a:cs typeface="Trebuchet MS"/>
              </a:rPr>
              <a:t>Monisha.H</a:t>
            </a:r>
            <a:endParaRPr sz="3600" dirty="0">
              <a:latin typeface="Sitka Subheading Semibold" pitchFamily="2" charset="0"/>
              <a:cs typeface="Trebuchet MS"/>
            </a:endParaRPr>
          </a:p>
        </p:txBody>
      </p:sp>
      <p:sp>
        <p:nvSpPr>
          <p:cNvPr id="8" name="object 8"/>
          <p:cNvSpPr txBox="1"/>
          <p:nvPr/>
        </p:nvSpPr>
        <p:spPr>
          <a:xfrm>
            <a:off x="3390900" y="2821622"/>
            <a:ext cx="6667500" cy="505267"/>
          </a:xfrm>
          <a:prstGeom prst="rect">
            <a:avLst/>
          </a:prstGeom>
        </p:spPr>
        <p:txBody>
          <a:bodyPr vert="horz" wrap="square" lIns="0" tIns="12700" rIns="0" bIns="0" rtlCol="0">
            <a:spAutoFit/>
          </a:bodyPr>
          <a:lstStyle/>
          <a:p>
            <a:pPr marL="12700">
              <a:lnSpc>
                <a:spcPct val="100000"/>
              </a:lnSpc>
              <a:spcBef>
                <a:spcPts val="100"/>
              </a:spcBef>
            </a:pPr>
            <a:r>
              <a:rPr lang="en-IN" sz="3200" b="1" dirty="0">
                <a:solidFill>
                  <a:srgbClr val="2D936B"/>
                </a:solidFill>
                <a:latin typeface="Sitka Subheading Semibold" pitchFamily="2" charset="0"/>
                <a:cs typeface="Trebuchet MS"/>
              </a:rPr>
              <a:t>Personality Prediction Through CV</a:t>
            </a:r>
            <a:endParaRPr sz="3200" dirty="0">
              <a:latin typeface="Sitka Subheading Semibold" pitchFamily="2"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1" y="212725"/>
            <a:ext cx="9941560" cy="690574"/>
          </a:xfrm>
          <a:prstGeom prst="rect">
            <a:avLst/>
          </a:prstGeom>
        </p:spPr>
        <p:txBody>
          <a:bodyPr vert="horz" wrap="square" lIns="0" tIns="13335" rIns="0" bIns="0" rtlCol="0">
            <a:spAutoFit/>
          </a:bodyPr>
          <a:lstStyle/>
          <a:p>
            <a:pPr marL="209550" algn="just">
              <a:lnSpc>
                <a:spcPct val="100000"/>
              </a:lnSpc>
              <a:spcBef>
                <a:spcPts val="105"/>
              </a:spcBef>
            </a:pPr>
            <a:r>
              <a:rPr sz="4400" spc="-60" dirty="0">
                <a:latin typeface="Sitka Subheading Semibold" pitchFamily="2" charset="0"/>
              </a:rPr>
              <a:t>RESULTS</a:t>
            </a:r>
          </a:p>
        </p:txBody>
      </p:sp>
      <p:sp>
        <p:nvSpPr>
          <p:cNvPr id="9" name="object 9"/>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38100" algn="just">
              <a:lnSpc>
                <a:spcPct val="100000"/>
              </a:lnSpc>
              <a:spcBef>
                <a:spcPts val="55"/>
              </a:spcBef>
            </a:pPr>
            <a:fld id="{81D60167-4931-47E6-BA6A-407CBD079E47}" type="slidenum">
              <a:rPr spc="-25" dirty="0"/>
              <a:pPr marL="38100" algn="just">
                <a:lnSpc>
                  <a:spcPct val="100000"/>
                </a:lnSpc>
                <a:spcBef>
                  <a:spcPts val="55"/>
                </a:spcBef>
              </a:pPr>
              <a:t>10</a:t>
            </a:fld>
            <a:endParaRPr spc="-25" dirty="0"/>
          </a:p>
        </p:txBody>
      </p:sp>
      <p:sp>
        <p:nvSpPr>
          <p:cNvPr id="8" name="object 8">
            <a:hlinkClick r:id="rId3"/>
          </p:cNvPr>
          <p:cNvSpPr txBox="1"/>
          <p:nvPr/>
        </p:nvSpPr>
        <p:spPr>
          <a:xfrm>
            <a:off x="683258" y="6111875"/>
            <a:ext cx="1831341" cy="324448"/>
          </a:xfrm>
          <a:prstGeom prst="rect">
            <a:avLst/>
          </a:prstGeom>
        </p:spPr>
        <p:txBody>
          <a:bodyPr vert="horz" wrap="square" lIns="0" tIns="16510" rIns="0" bIns="0" rtlCol="0">
            <a:spAutoFit/>
          </a:bodyPr>
          <a:lstStyle/>
          <a:p>
            <a:pPr marL="12700" algn="just">
              <a:lnSpc>
                <a:spcPct val="100000"/>
              </a:lnSpc>
              <a:spcBef>
                <a:spcPts val="130"/>
              </a:spcBef>
            </a:pPr>
            <a:r>
              <a:rPr sz="2000" u="sng" spc="10" dirty="0">
                <a:solidFill>
                  <a:srgbClr val="006FC0"/>
                </a:solidFill>
                <a:uFill>
                  <a:solidFill>
                    <a:srgbClr val="006FC0"/>
                  </a:solidFill>
                </a:uFill>
                <a:latin typeface="Trebuchet MS"/>
                <a:cs typeface="Trebuchet MS"/>
              </a:rPr>
              <a:t> </a:t>
            </a:r>
            <a:r>
              <a:rPr lang="en-IN" sz="2000" u="sng" spc="-20" dirty="0">
                <a:solidFill>
                  <a:srgbClr val="006FC0"/>
                </a:solidFill>
                <a:uFill>
                  <a:solidFill>
                    <a:srgbClr val="006FC0"/>
                  </a:solidFill>
                </a:uFill>
                <a:latin typeface="Trebuchet MS"/>
                <a:cs typeface="Trebuchet MS"/>
                <a:hlinkClick r:id="rId3"/>
              </a:rPr>
              <a:t>Demo Link</a:t>
            </a:r>
            <a:endParaRPr sz="2000" dirty="0">
              <a:latin typeface="Trebuchet MS"/>
              <a:cs typeface="Trebuchet MS"/>
            </a:endParaRPr>
          </a:p>
        </p:txBody>
      </p:sp>
      <p:pic>
        <p:nvPicPr>
          <p:cNvPr id="5" name="Picture 4">
            <a:extLst>
              <a:ext uri="{FF2B5EF4-FFF2-40B4-BE49-F238E27FC236}">
                <a16:creationId xmlns:a16="http://schemas.microsoft.com/office/drawing/2014/main" id="{D7EEF618-2207-ED26-C224-7E79E4BD6969}"/>
              </a:ext>
            </a:extLst>
          </p:cNvPr>
          <p:cNvPicPr>
            <a:picLocks noChangeAspect="1"/>
          </p:cNvPicPr>
          <p:nvPr/>
        </p:nvPicPr>
        <p:blipFill>
          <a:blip r:embed="rId4"/>
          <a:stretch>
            <a:fillRect/>
          </a:stretch>
        </p:blipFill>
        <p:spPr>
          <a:xfrm>
            <a:off x="436593" y="903299"/>
            <a:ext cx="8344623" cy="1501270"/>
          </a:xfrm>
          <a:prstGeom prst="rect">
            <a:avLst/>
          </a:prstGeom>
        </p:spPr>
      </p:pic>
      <p:pic>
        <p:nvPicPr>
          <p:cNvPr id="11" name="Picture 10">
            <a:extLst>
              <a:ext uri="{FF2B5EF4-FFF2-40B4-BE49-F238E27FC236}">
                <a16:creationId xmlns:a16="http://schemas.microsoft.com/office/drawing/2014/main" id="{8586C87C-BFDD-6CD2-1794-D198E0FF64F7}"/>
              </a:ext>
            </a:extLst>
          </p:cNvPr>
          <p:cNvPicPr>
            <a:picLocks noChangeAspect="1"/>
          </p:cNvPicPr>
          <p:nvPr/>
        </p:nvPicPr>
        <p:blipFill>
          <a:blip r:embed="rId5"/>
          <a:stretch>
            <a:fillRect/>
          </a:stretch>
        </p:blipFill>
        <p:spPr>
          <a:xfrm>
            <a:off x="358878" y="2424889"/>
            <a:ext cx="4666349" cy="3313478"/>
          </a:xfrm>
          <a:prstGeom prst="rect">
            <a:avLst/>
          </a:prstGeom>
        </p:spPr>
      </p:pic>
      <p:pic>
        <p:nvPicPr>
          <p:cNvPr id="13" name="Picture 12">
            <a:extLst>
              <a:ext uri="{FF2B5EF4-FFF2-40B4-BE49-F238E27FC236}">
                <a16:creationId xmlns:a16="http://schemas.microsoft.com/office/drawing/2014/main" id="{C98A1D98-3BDF-9E48-61AF-92CE14DB606A}"/>
              </a:ext>
            </a:extLst>
          </p:cNvPr>
          <p:cNvPicPr>
            <a:picLocks noChangeAspect="1"/>
          </p:cNvPicPr>
          <p:nvPr/>
        </p:nvPicPr>
        <p:blipFill>
          <a:blip r:embed="rId6"/>
          <a:stretch>
            <a:fillRect/>
          </a:stretch>
        </p:blipFill>
        <p:spPr>
          <a:xfrm>
            <a:off x="5257800" y="2514600"/>
            <a:ext cx="4952999" cy="33260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just"/>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lgn="just"/>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lgn="just"/>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pPr algn="just"/>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pPr algn="just"/>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pPr algn="just"/>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pPr algn="just"/>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pPr algn="just"/>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pPr algn="just"/>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pPr algn="just"/>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pPr algn="just"/>
            <a:endParaRPr/>
          </a:p>
        </p:txBody>
      </p:sp>
      <p:sp>
        <p:nvSpPr>
          <p:cNvPr id="17" name="object 17"/>
          <p:cNvSpPr txBox="1">
            <a:spLocks noGrp="1"/>
          </p:cNvSpPr>
          <p:nvPr>
            <p:ph type="title"/>
          </p:nvPr>
        </p:nvSpPr>
        <p:spPr>
          <a:xfrm>
            <a:off x="533399" y="533400"/>
            <a:ext cx="9220199" cy="1031660"/>
          </a:xfrm>
          <a:prstGeom prst="rect">
            <a:avLst/>
          </a:prstGeom>
        </p:spPr>
        <p:txBody>
          <a:bodyPr vert="horz" wrap="square" lIns="0" tIns="460692" rIns="0" bIns="0" rtlCol="0">
            <a:spAutoFit/>
          </a:bodyPr>
          <a:lstStyle/>
          <a:p>
            <a:pPr marL="193675" algn="just">
              <a:lnSpc>
                <a:spcPct val="100000"/>
              </a:lnSpc>
              <a:spcBef>
                <a:spcPts val="130"/>
              </a:spcBef>
            </a:pPr>
            <a:r>
              <a:rPr lang="en-US" sz="3600" b="0" i="0" dirty="0">
                <a:solidFill>
                  <a:srgbClr val="13343B"/>
                </a:solidFill>
                <a:effectLst/>
                <a:latin typeface="Sitka Subheading Semibold" pitchFamily="2" charset="0"/>
              </a:rPr>
              <a:t>PERSONALITY PREDICTION THROUGH CV</a:t>
            </a:r>
            <a:endParaRPr sz="4400" dirty="0">
              <a:latin typeface="Sitka Subheading Semibold" pitchFamily="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gn="just">
              <a:lnSpc>
                <a:spcPct val="100000"/>
              </a:lnSpc>
              <a:spcBef>
                <a:spcPts val="55"/>
              </a:spcBef>
            </a:pPr>
            <a:fld id="{81D60167-4931-47E6-BA6A-407CBD079E47}" type="slidenum">
              <a:rPr spc="-50" dirty="0"/>
              <a:pPr marL="114300" algn="just">
                <a:lnSpc>
                  <a:spcPct val="100000"/>
                </a:lnSpc>
                <a:spcBef>
                  <a:spcPts val="55"/>
                </a:spcBef>
              </a:pPr>
              <a:t>2</a:t>
            </a:fld>
            <a:endParaRPr spc="-50" dirty="0"/>
          </a:p>
        </p:txBody>
      </p:sp>
      <p:sp>
        <p:nvSpPr>
          <p:cNvPr id="23" name="TextBox 22">
            <a:extLst>
              <a:ext uri="{FF2B5EF4-FFF2-40B4-BE49-F238E27FC236}">
                <a16:creationId xmlns:a16="http://schemas.microsoft.com/office/drawing/2014/main" id="{41FA7898-CCFA-3DE1-70A0-46C9B78618E1}"/>
              </a:ext>
            </a:extLst>
          </p:cNvPr>
          <p:cNvSpPr txBox="1"/>
          <p:nvPr/>
        </p:nvSpPr>
        <p:spPr>
          <a:xfrm>
            <a:off x="643001" y="1828801"/>
            <a:ext cx="8538753" cy="461305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0" i="0" dirty="0">
                <a:solidFill>
                  <a:srgbClr val="13343B"/>
                </a:solidFill>
                <a:effectLst/>
                <a:latin typeface="Times New Roman" panose="02020603050405020304" pitchFamily="18" charset="0"/>
                <a:cs typeface="Times New Roman" panose="02020603050405020304" pitchFamily="18" charset="0"/>
              </a:rPr>
              <a:t>The "Personality Prediction through CV" project is centered around creating a platform that forecasts </a:t>
            </a:r>
            <a:r>
              <a:rPr lang="en-US" b="1" i="0" dirty="0">
                <a:solidFill>
                  <a:srgbClr val="13343B"/>
                </a:solidFill>
                <a:effectLst/>
                <a:latin typeface="Times New Roman" panose="02020603050405020304" pitchFamily="18" charset="0"/>
                <a:cs typeface="Times New Roman" panose="02020603050405020304" pitchFamily="18" charset="0"/>
              </a:rPr>
              <a:t>personality characteristics </a:t>
            </a:r>
            <a:r>
              <a:rPr lang="en-US" b="0" i="0" dirty="0">
                <a:solidFill>
                  <a:srgbClr val="13343B"/>
                </a:solidFill>
                <a:effectLst/>
                <a:latin typeface="Times New Roman" panose="02020603050405020304" pitchFamily="18" charset="0"/>
                <a:cs typeface="Times New Roman" panose="02020603050405020304" pitchFamily="18" charset="0"/>
              </a:rPr>
              <a:t>by leveraging the </a:t>
            </a:r>
            <a:r>
              <a:rPr lang="en-US" b="1" i="0" dirty="0">
                <a:solidFill>
                  <a:srgbClr val="13343B"/>
                </a:solidFill>
                <a:effectLst/>
                <a:latin typeface="Times New Roman" panose="02020603050405020304" pitchFamily="18" charset="0"/>
                <a:cs typeface="Times New Roman" panose="02020603050405020304" pitchFamily="18" charset="0"/>
              </a:rPr>
              <a:t>Big Five model </a:t>
            </a:r>
            <a:r>
              <a:rPr lang="en-US" b="0" i="0" dirty="0">
                <a:solidFill>
                  <a:srgbClr val="13343B"/>
                </a:solidFill>
                <a:effectLst/>
                <a:latin typeface="Times New Roman" panose="02020603050405020304" pitchFamily="18" charset="0"/>
                <a:cs typeface="Times New Roman" panose="02020603050405020304" pitchFamily="18" charset="0"/>
              </a:rPr>
              <a:t>and data extracted from CVs. This initiative targets enhancing the assessment of candidates and easing the burden in recruitment procedures.</a:t>
            </a:r>
          </a:p>
          <a:p>
            <a:pPr marL="285750" indent="-285750" algn="just">
              <a:lnSpc>
                <a:spcPct val="150000"/>
              </a:lnSpc>
              <a:buFont typeface="Wingdings" panose="05000000000000000000" pitchFamily="2" charset="2"/>
              <a:buChar char="Ø"/>
            </a:pPr>
            <a:r>
              <a:rPr lang="en-US" b="0" i="0" dirty="0">
                <a:solidFill>
                  <a:srgbClr val="13343B"/>
                </a:solidFill>
                <a:effectLst/>
                <a:latin typeface="Times New Roman" panose="02020603050405020304" pitchFamily="18" charset="0"/>
                <a:cs typeface="Times New Roman" panose="02020603050405020304" pitchFamily="18" charset="0"/>
              </a:rPr>
              <a:t> Through the </a:t>
            </a:r>
            <a:r>
              <a:rPr lang="en-US" b="1" i="0" dirty="0">
                <a:solidFill>
                  <a:srgbClr val="13343B"/>
                </a:solidFill>
                <a:effectLst/>
                <a:latin typeface="Times New Roman" panose="02020603050405020304" pitchFamily="18" charset="0"/>
                <a:cs typeface="Times New Roman" panose="02020603050405020304" pitchFamily="18" charset="0"/>
              </a:rPr>
              <a:t>utilization of Natural Language Processing (NLP) methods for CV analysis</a:t>
            </a:r>
            <a:r>
              <a:rPr lang="en-US" b="0" i="0" dirty="0">
                <a:solidFill>
                  <a:srgbClr val="13343B"/>
                </a:solidFill>
                <a:effectLst/>
                <a:latin typeface="Times New Roman" panose="02020603050405020304" pitchFamily="18" charset="0"/>
                <a:cs typeface="Times New Roman" panose="02020603050405020304" pitchFamily="18" charset="0"/>
              </a:rPr>
              <a:t> and logistic regression for model development, the system offers a holistic approach to evaluating candidates based on their personality traits. </a:t>
            </a:r>
          </a:p>
          <a:p>
            <a:pPr marL="285750" indent="-285750" algn="just">
              <a:lnSpc>
                <a:spcPct val="150000"/>
              </a:lnSpc>
              <a:buFont typeface="Wingdings" panose="05000000000000000000" pitchFamily="2" charset="2"/>
              <a:buChar char="Ø"/>
            </a:pPr>
            <a:r>
              <a:rPr lang="en-US" b="0" i="0" dirty="0">
                <a:solidFill>
                  <a:srgbClr val="13343B"/>
                </a:solidFill>
                <a:effectLst/>
                <a:latin typeface="Times New Roman" panose="02020603050405020304" pitchFamily="18" charset="0"/>
                <a:cs typeface="Times New Roman" panose="02020603050405020304" pitchFamily="18" charset="0"/>
              </a:rPr>
              <a:t>Its main components include effective CV analysis, precise model training, and a user-friendly interface for </a:t>
            </a:r>
            <a:r>
              <a:rPr lang="en-US" b="1" i="0" dirty="0">
                <a:solidFill>
                  <a:srgbClr val="13343B"/>
                </a:solidFill>
                <a:effectLst/>
                <a:latin typeface="Times New Roman" panose="02020603050405020304" pitchFamily="18" charset="0"/>
                <a:cs typeface="Times New Roman" panose="02020603050405020304" pitchFamily="18" charset="0"/>
              </a:rPr>
              <a:t>simplified candidate selection</a:t>
            </a:r>
            <a:r>
              <a:rPr lang="en-US" b="0" i="0" dirty="0">
                <a:solidFill>
                  <a:srgbClr val="13343B"/>
                </a:solidFill>
                <a:effectLst/>
                <a:latin typeface="Times New Roman" panose="02020603050405020304" pitchFamily="18" charset="0"/>
                <a:cs typeface="Times New Roman" panose="02020603050405020304" pitchFamily="18" charset="0"/>
              </a:rPr>
              <a:t>. </a:t>
            </a:r>
          </a:p>
          <a:p>
            <a:pPr marL="285750" indent="-285750" algn="just">
              <a:lnSpc>
                <a:spcPct val="150000"/>
              </a:lnSpc>
              <a:buFont typeface="Wingdings" panose="05000000000000000000" pitchFamily="2" charset="2"/>
              <a:buChar char="Ø"/>
            </a:pPr>
            <a:r>
              <a:rPr lang="en-US" b="0" i="0" dirty="0">
                <a:solidFill>
                  <a:srgbClr val="13343B"/>
                </a:solidFill>
                <a:effectLst/>
                <a:latin typeface="Times New Roman" panose="02020603050405020304" pitchFamily="18" charset="0"/>
                <a:cs typeface="Times New Roman" panose="02020603050405020304" pitchFamily="18" charset="0"/>
              </a:rPr>
              <a:t>Moreover, the system allows for data storage in Excel format to facilitate further examination and comparison of candidate profiles.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just"/>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lgn="just"/>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lgn="just"/>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pPr algn="just"/>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pPr algn="just"/>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pPr algn="just"/>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pPr algn="just"/>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pPr algn="just"/>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pPr algn="just"/>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pPr algn="just"/>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pPr algn="just"/>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gn="just">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lgn="just"/>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lgn="just"/>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781175" y="385444"/>
            <a:ext cx="8541385" cy="780563"/>
          </a:xfrm>
          <a:prstGeom prst="rect">
            <a:avLst/>
          </a:prstGeom>
        </p:spPr>
        <p:txBody>
          <a:bodyPr vert="horz" wrap="square" lIns="0" tIns="73279" rIns="0" bIns="0" rtlCol="0">
            <a:spAutoFit/>
          </a:bodyPr>
          <a:lstStyle/>
          <a:p>
            <a:pPr marL="193675" algn="just">
              <a:lnSpc>
                <a:spcPct val="100000"/>
              </a:lnSpc>
              <a:spcBef>
                <a:spcPts val="105"/>
              </a:spcBef>
            </a:pPr>
            <a:r>
              <a:rPr sz="4400" spc="-10" dirty="0">
                <a:latin typeface="Sitka Subheading Semibold" pitchFamily="2" charset="0"/>
              </a:rPr>
              <a:t>AGENDA</a:t>
            </a:r>
          </a:p>
        </p:txBody>
      </p:sp>
      <p:sp>
        <p:nvSpPr>
          <p:cNvPr id="22" name="object 22"/>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gn="just">
              <a:lnSpc>
                <a:spcPct val="100000"/>
              </a:lnSpc>
              <a:spcBef>
                <a:spcPts val="55"/>
              </a:spcBef>
            </a:pPr>
            <a:fld id="{81D60167-4931-47E6-BA6A-407CBD079E47}" type="slidenum">
              <a:rPr spc="-50" dirty="0"/>
              <a:pPr marL="114300" algn="just">
                <a:lnSpc>
                  <a:spcPct val="100000"/>
                </a:lnSpc>
                <a:spcBef>
                  <a:spcPts val="55"/>
                </a:spcBef>
              </a:pPr>
              <a:t>3</a:t>
            </a:fld>
            <a:endParaRPr spc="-50" dirty="0"/>
          </a:p>
        </p:txBody>
      </p:sp>
      <p:sp>
        <p:nvSpPr>
          <p:cNvPr id="23" name="TextBox 22">
            <a:extLst>
              <a:ext uri="{FF2B5EF4-FFF2-40B4-BE49-F238E27FC236}">
                <a16:creationId xmlns:a16="http://schemas.microsoft.com/office/drawing/2014/main" id="{C8811EE0-2AF7-3D08-707C-85A88B9D1119}"/>
              </a:ext>
            </a:extLst>
          </p:cNvPr>
          <p:cNvSpPr txBox="1"/>
          <p:nvPr/>
        </p:nvSpPr>
        <p:spPr>
          <a:xfrm>
            <a:off x="1741397" y="1219200"/>
            <a:ext cx="7100448" cy="390395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PROBLEM STATEMENT</a:t>
            </a:r>
          </a:p>
          <a:p>
            <a:pPr marL="457200" indent="-457200" algn="just">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PROJECT OVERVIEW</a:t>
            </a:r>
          </a:p>
          <a:p>
            <a:pPr marL="457200" indent="-457200" algn="just">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END USERS </a:t>
            </a:r>
          </a:p>
          <a:p>
            <a:pPr marL="457200" indent="-457200" algn="just">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SOLUTION AND ITS VALUE PROPOSITION</a:t>
            </a:r>
          </a:p>
          <a:p>
            <a:pPr marL="457200" indent="-457200" algn="just">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WOW IN A SOLUTION</a:t>
            </a:r>
          </a:p>
          <a:p>
            <a:pPr marL="457200" indent="-457200" algn="just">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MODELLING</a:t>
            </a:r>
          </a:p>
          <a:p>
            <a:pPr marL="457200" indent="-457200" algn="just">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RESULTS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lgn="just"/>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lgn="just"/>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1" y="553735"/>
            <a:ext cx="7696199" cy="1624804"/>
          </a:xfrm>
          <a:prstGeom prst="rect">
            <a:avLst/>
          </a:prstGeom>
        </p:spPr>
        <p:txBody>
          <a:bodyPr vert="horz" wrap="square" lIns="0" tIns="16510" rIns="0" bIns="0" rtlCol="0">
            <a:spAutoFit/>
          </a:bodyPr>
          <a:lstStyle/>
          <a:p>
            <a:pPr marL="12700" algn="just">
              <a:lnSpc>
                <a:spcPct val="100000"/>
              </a:lnSpc>
              <a:spcBef>
                <a:spcPts val="130"/>
              </a:spcBef>
              <a:tabLst>
                <a:tab pos="2727960" algn="l"/>
              </a:tabLst>
            </a:pPr>
            <a:r>
              <a:rPr sz="4400" spc="-10" dirty="0">
                <a:latin typeface="Sitka Subheading Semibold" pitchFamily="2" charset="0"/>
              </a:rPr>
              <a:t>PROBLEM</a:t>
            </a:r>
            <a:r>
              <a:rPr sz="4400" dirty="0">
                <a:latin typeface="Sitka Subheading Semibold" pitchFamily="2" charset="0"/>
              </a:rPr>
              <a:t>	</a:t>
            </a:r>
            <a:r>
              <a:rPr sz="4400" spc="-75" dirty="0">
                <a:latin typeface="Sitka Subheading Semibold" pitchFamily="2" charset="0"/>
              </a:rPr>
              <a:t>STATEMENT</a:t>
            </a:r>
            <a:br>
              <a:rPr lang="en-IN" sz="4250" spc="-75" dirty="0"/>
            </a:br>
            <a:br>
              <a:rPr lang="en-IN" sz="4250" spc="-75" dirty="0"/>
            </a:br>
            <a:endParaRPr sz="18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gn="just">
              <a:lnSpc>
                <a:spcPct val="100000"/>
              </a:lnSpc>
              <a:spcBef>
                <a:spcPts val="55"/>
              </a:spcBef>
            </a:pPr>
            <a:fld id="{81D60167-4931-47E6-BA6A-407CBD079E47}" type="slidenum">
              <a:rPr spc="-50" dirty="0"/>
              <a:pPr marL="114300" algn="just">
                <a:lnSpc>
                  <a:spcPct val="100000"/>
                </a:lnSpc>
                <a:spcBef>
                  <a:spcPts val="55"/>
                </a:spcBef>
              </a:pPr>
              <a:t>4</a:t>
            </a:fld>
            <a:endParaRPr spc="-50" dirty="0"/>
          </a:p>
        </p:txBody>
      </p:sp>
      <p:sp>
        <p:nvSpPr>
          <p:cNvPr id="12" name="TextBox 11">
            <a:extLst>
              <a:ext uri="{FF2B5EF4-FFF2-40B4-BE49-F238E27FC236}">
                <a16:creationId xmlns:a16="http://schemas.microsoft.com/office/drawing/2014/main" id="{408F4E77-CB7A-1D48-5695-68E9EF90985A}"/>
              </a:ext>
            </a:extLst>
          </p:cNvPr>
          <p:cNvSpPr txBox="1"/>
          <p:nvPr/>
        </p:nvSpPr>
        <p:spPr>
          <a:xfrm>
            <a:off x="533401" y="1371600"/>
            <a:ext cx="7543800" cy="4197239"/>
          </a:xfrm>
          <a:prstGeom prst="rect">
            <a:avLst/>
          </a:prstGeom>
          <a:noFill/>
        </p:spPr>
        <p:txBody>
          <a:bodyPr wrap="square" rtlCol="0">
            <a:spAutoFit/>
          </a:bodyPr>
          <a:lstStyle/>
          <a:p>
            <a:pPr algn="just">
              <a:lnSpc>
                <a:spcPct val="150000"/>
              </a:lnSpc>
            </a:pPr>
            <a:r>
              <a:rPr lang="en-US" sz="1800" b="0" i="0" dirty="0">
                <a:solidFill>
                  <a:srgbClr val="0D0D0D"/>
                </a:solidFill>
                <a:effectLst/>
                <a:latin typeface="Times New Roman" panose="02020603050405020304" pitchFamily="18" charset="0"/>
                <a:cs typeface="Times New Roman" panose="02020603050405020304" pitchFamily="18" charset="0"/>
              </a:rPr>
              <a:t>We aim to develop a system that predicts personality traits </a:t>
            </a:r>
            <a:r>
              <a:rPr lang="en-US" sz="1800" b="0" i="1" dirty="0">
                <a:solidFill>
                  <a:srgbClr val="0D0D0D"/>
                </a:solidFill>
                <a:effectLst/>
                <a:latin typeface="Times New Roman" panose="02020603050405020304" pitchFamily="18" charset="0"/>
                <a:cs typeface="Times New Roman" panose="02020603050405020304" pitchFamily="18" charset="0"/>
              </a:rPr>
              <a:t>OCEAN</a:t>
            </a:r>
            <a:r>
              <a:rPr lang="en-US" sz="1800" b="0" i="0" dirty="0">
                <a:solidFill>
                  <a:srgbClr val="0D0D0D"/>
                </a:solidFill>
                <a:effectLst/>
                <a:latin typeface="Times New Roman" panose="02020603050405020304" pitchFamily="18" charset="0"/>
                <a:cs typeface="Times New Roman" panose="02020603050405020304" pitchFamily="18" charset="0"/>
              </a:rPr>
              <a:t> </a:t>
            </a:r>
            <a:r>
              <a:rPr lang="en-US" sz="1800" b="1" i="0" dirty="0">
                <a:solidFill>
                  <a:srgbClr val="0D0D0D"/>
                </a:solidFill>
                <a:effectLst/>
                <a:latin typeface="Times New Roman" panose="02020603050405020304" pitchFamily="18" charset="0"/>
                <a:cs typeface="Times New Roman" panose="02020603050405020304" pitchFamily="18" charset="0"/>
              </a:rPr>
              <a:t>(Openness, Conscientiousness, Extraversion, Agreeableness, Neuroticism)</a:t>
            </a:r>
            <a:r>
              <a:rPr lang="en-US" sz="1800" i="0" dirty="0">
                <a:solidFill>
                  <a:srgbClr val="0D0D0D"/>
                </a:solidFill>
                <a:effectLst/>
                <a:latin typeface="Times New Roman" panose="02020603050405020304" pitchFamily="18" charset="0"/>
                <a:cs typeface="Times New Roman" panose="02020603050405020304" pitchFamily="18" charset="0"/>
              </a:rPr>
              <a:t> </a:t>
            </a:r>
            <a:r>
              <a:rPr lang="en-US" sz="1800" b="0" i="0" dirty="0">
                <a:solidFill>
                  <a:srgbClr val="0D0D0D"/>
                </a:solidFill>
                <a:effectLst/>
                <a:latin typeface="Times New Roman" panose="02020603050405020304" pitchFamily="18" charset="0"/>
                <a:cs typeface="Times New Roman" panose="02020603050405020304" pitchFamily="18" charset="0"/>
              </a:rPr>
              <a:t>based on resumes and additional data. This system will significantly reduce the workload in the hiring process by providing a comprehensive candidate evaluation. By leveraging </a:t>
            </a:r>
            <a:r>
              <a:rPr lang="en-US" sz="1800" b="1" i="0" dirty="0">
                <a:solidFill>
                  <a:srgbClr val="0D0D0D"/>
                </a:solidFill>
                <a:effectLst/>
                <a:latin typeface="Times New Roman" panose="02020603050405020304" pitchFamily="18" charset="0"/>
                <a:cs typeface="Times New Roman" panose="02020603050405020304" pitchFamily="18" charset="0"/>
              </a:rPr>
              <a:t>Natural Language Processing (NLP) techniques, </a:t>
            </a:r>
            <a:r>
              <a:rPr lang="en-US" sz="1800" b="0" i="0" dirty="0">
                <a:solidFill>
                  <a:srgbClr val="0D0D0D"/>
                </a:solidFill>
                <a:effectLst/>
                <a:latin typeface="Times New Roman" panose="02020603050405020304" pitchFamily="18" charset="0"/>
                <a:cs typeface="Times New Roman" panose="02020603050405020304" pitchFamily="18" charset="0"/>
              </a:rPr>
              <a:t>the system will </a:t>
            </a:r>
            <a:r>
              <a:rPr lang="en-US" sz="1800" i="0" dirty="0">
                <a:solidFill>
                  <a:srgbClr val="0D0D0D"/>
                </a:solidFill>
                <a:effectLst/>
                <a:latin typeface="Times New Roman" panose="02020603050405020304" pitchFamily="18" charset="0"/>
                <a:cs typeface="Times New Roman" panose="02020603050405020304" pitchFamily="18" charset="0"/>
              </a:rPr>
              <a:t>parse resumes, extract relevant information, and utilize logistic regression for model training</a:t>
            </a:r>
            <a:r>
              <a:rPr lang="en-US" sz="1800" b="0" i="0" dirty="0">
                <a:solidFill>
                  <a:srgbClr val="0D0D0D"/>
                </a:solidFill>
                <a:effectLst/>
                <a:latin typeface="Times New Roman" panose="02020603050405020304" pitchFamily="18" charset="0"/>
                <a:cs typeface="Times New Roman" panose="02020603050405020304" pitchFamily="18" charset="0"/>
              </a:rPr>
              <a:t>. The system will be implemented in Python, utilizing libraries such as pandas, </a:t>
            </a:r>
            <a:r>
              <a:rPr lang="en-US" sz="1800" b="0" i="0" dirty="0" err="1">
                <a:solidFill>
                  <a:srgbClr val="0D0D0D"/>
                </a:solidFill>
                <a:effectLst/>
                <a:latin typeface="Times New Roman" panose="02020603050405020304" pitchFamily="18" charset="0"/>
                <a:cs typeface="Times New Roman" panose="02020603050405020304" pitchFamily="18" charset="0"/>
              </a:rPr>
              <a:t>numpy</a:t>
            </a:r>
            <a:r>
              <a:rPr lang="en-US" sz="1800" b="0" i="0" dirty="0">
                <a:solidFill>
                  <a:srgbClr val="0D0D0D"/>
                </a:solidFill>
                <a:effectLst/>
                <a:latin typeface="Times New Roman" panose="02020603050405020304" pitchFamily="18" charset="0"/>
                <a:cs typeface="Times New Roman" panose="02020603050405020304" pitchFamily="18" charset="0"/>
              </a:rPr>
              <a:t>, </a:t>
            </a:r>
            <a:r>
              <a:rPr lang="en-US" sz="1800" b="0" i="0" dirty="0" err="1">
                <a:solidFill>
                  <a:srgbClr val="0D0D0D"/>
                </a:solidFill>
                <a:effectLst/>
                <a:latin typeface="Times New Roman" panose="02020603050405020304" pitchFamily="18" charset="0"/>
                <a:cs typeface="Times New Roman" panose="02020603050405020304" pitchFamily="18" charset="0"/>
              </a:rPr>
              <a:t>tkinter</a:t>
            </a:r>
            <a:r>
              <a:rPr lang="en-US" sz="1800" b="0" i="0" dirty="0">
                <a:solidFill>
                  <a:srgbClr val="0D0D0D"/>
                </a:solidFill>
                <a:effectLst/>
                <a:latin typeface="Times New Roman" panose="02020603050405020304" pitchFamily="18" charset="0"/>
                <a:cs typeface="Times New Roman" panose="02020603050405020304" pitchFamily="18" charset="0"/>
              </a:rPr>
              <a:t>, and </a:t>
            </a:r>
            <a:r>
              <a:rPr lang="en-US" sz="1800" b="0" i="0" dirty="0" err="1">
                <a:solidFill>
                  <a:srgbClr val="0D0D0D"/>
                </a:solidFill>
                <a:effectLst/>
                <a:latin typeface="Times New Roman" panose="02020603050405020304" pitchFamily="18" charset="0"/>
                <a:cs typeface="Times New Roman" panose="02020603050405020304" pitchFamily="18" charset="0"/>
              </a:rPr>
              <a:t>pyresparser</a:t>
            </a:r>
            <a:r>
              <a:rPr lang="en-US" sz="1800" b="0" i="0" dirty="0">
                <a:solidFill>
                  <a:srgbClr val="0D0D0D"/>
                </a:solidFill>
                <a:effectLst/>
                <a:latin typeface="Times New Roman" panose="02020603050405020304" pitchFamily="18" charset="0"/>
                <a:cs typeface="Times New Roman" panose="02020603050405020304" pitchFamily="18" charset="0"/>
              </a:rPr>
              <a:t>. Key features include resume parsing, model training, and a user-friendly interface. Additionally, the system will store data in </a:t>
            </a:r>
            <a:r>
              <a:rPr lang="en-US" sz="1800" b="1" i="0" dirty="0">
                <a:solidFill>
                  <a:srgbClr val="0D0D0D"/>
                </a:solidFill>
                <a:effectLst/>
                <a:latin typeface="Times New Roman" panose="02020603050405020304" pitchFamily="18" charset="0"/>
                <a:cs typeface="Times New Roman" panose="02020603050405020304" pitchFamily="18" charset="0"/>
              </a:rPr>
              <a:t>Excel for further analysis</a:t>
            </a:r>
            <a:r>
              <a:rPr lang="en-US" sz="1800" b="0" i="0" dirty="0">
                <a:solidFill>
                  <a:srgbClr val="0D0D0D"/>
                </a:solidFill>
                <a:effectLst/>
                <a:latin typeface="Times New Roman" panose="02020603050405020304" pitchFamily="18" charset="0"/>
                <a:cs typeface="Times New Roman" panose="02020603050405020304" pitchFamily="18" charset="0"/>
              </a:rPr>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915400" y="2971800"/>
            <a:ext cx="3533775" cy="3810000"/>
          </a:xfrm>
          <a:prstGeom prst="rect">
            <a:avLst/>
          </a:prstGeom>
        </p:spPr>
      </p:pic>
      <p:sp>
        <p:nvSpPr>
          <p:cNvPr id="7" name="object 7"/>
          <p:cNvSpPr txBox="1">
            <a:spLocks noGrp="1"/>
          </p:cNvSpPr>
          <p:nvPr>
            <p:ph type="title"/>
          </p:nvPr>
        </p:nvSpPr>
        <p:spPr>
          <a:xfrm>
            <a:off x="533401" y="190501"/>
            <a:ext cx="8534399" cy="1347805"/>
          </a:xfrm>
          <a:prstGeom prst="rect">
            <a:avLst/>
          </a:prstGeom>
        </p:spPr>
        <p:txBody>
          <a:bodyPr vert="horz" wrap="square" lIns="0" tIns="16510" rIns="0" bIns="0" rtlCol="0">
            <a:spAutoFit/>
          </a:bodyPr>
          <a:lstStyle/>
          <a:p>
            <a:pPr marL="12700" algn="just">
              <a:lnSpc>
                <a:spcPct val="100000"/>
              </a:lnSpc>
              <a:spcBef>
                <a:spcPts val="130"/>
              </a:spcBef>
              <a:tabLst>
                <a:tab pos="2643505" algn="l"/>
              </a:tabLst>
            </a:pPr>
            <a:r>
              <a:rPr lang="en-IN" sz="4400" spc="-10" dirty="0">
                <a:latin typeface="Sitka Subheading Semibold" pitchFamily="2" charset="0"/>
              </a:rPr>
              <a:t>PROJECT</a:t>
            </a:r>
            <a:r>
              <a:rPr lang="en-IN" sz="4400" dirty="0">
                <a:latin typeface="Sitka Subheading Semibold" pitchFamily="2" charset="0"/>
              </a:rPr>
              <a:t>	</a:t>
            </a:r>
            <a:r>
              <a:rPr lang="en-IN" sz="4400" spc="-10" dirty="0">
                <a:latin typeface="Sitka Subheading Semibold" pitchFamily="2" charset="0"/>
              </a:rPr>
              <a:t>OVERVIEW</a:t>
            </a:r>
            <a:br>
              <a:rPr lang="en-IN" sz="4250" spc="-10" dirty="0"/>
            </a:br>
            <a:r>
              <a:rPr lang="en-IN" sz="4250" spc="-10" dirty="0"/>
              <a:t>    </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gn="just">
              <a:lnSpc>
                <a:spcPct val="100000"/>
              </a:lnSpc>
              <a:spcBef>
                <a:spcPts val="55"/>
              </a:spcBef>
            </a:pPr>
            <a:fld id="{81D60167-4931-47E6-BA6A-407CBD079E47}" type="slidenum">
              <a:rPr spc="-50" dirty="0"/>
              <a:pPr marL="114300" algn="just">
                <a:lnSpc>
                  <a:spcPct val="100000"/>
                </a:lnSpc>
                <a:spcBef>
                  <a:spcPts val="55"/>
                </a:spcBef>
              </a:pPr>
              <a:t>5</a:t>
            </a:fld>
            <a:endParaRPr spc="-50" dirty="0"/>
          </a:p>
        </p:txBody>
      </p:sp>
      <p:sp>
        <p:nvSpPr>
          <p:cNvPr id="12" name="TextBox 11">
            <a:extLst>
              <a:ext uri="{FF2B5EF4-FFF2-40B4-BE49-F238E27FC236}">
                <a16:creationId xmlns:a16="http://schemas.microsoft.com/office/drawing/2014/main" id="{26E3D23A-2446-8918-8001-5AA1E5F35B29}"/>
              </a:ext>
            </a:extLst>
          </p:cNvPr>
          <p:cNvSpPr txBox="1"/>
          <p:nvPr/>
        </p:nvSpPr>
        <p:spPr>
          <a:xfrm>
            <a:off x="533400" y="990599"/>
            <a:ext cx="8762999" cy="5444054"/>
          </a:xfrm>
          <a:prstGeom prst="rect">
            <a:avLst/>
          </a:prstGeom>
          <a:noFill/>
        </p:spPr>
        <p:txBody>
          <a:bodyPr wrap="square" rtlCol="0">
            <a:spAutoFit/>
          </a:bodyPr>
          <a:lstStyle/>
          <a:p>
            <a:pPr marL="285750" lvl="1" indent="-285750" algn="just">
              <a:lnSpc>
                <a:spcPct val="150000"/>
              </a:lnSpc>
              <a:buFont typeface="Wingdings" panose="05000000000000000000" pitchFamily="2" charset="2"/>
              <a:buChar char="Ø"/>
            </a:pPr>
            <a:r>
              <a:rPr lang="en-US" b="0" i="0" dirty="0">
                <a:solidFill>
                  <a:srgbClr val="0D0D0D"/>
                </a:solidFill>
                <a:latin typeface="Times New Roman" panose="02020603050405020304" pitchFamily="18" charset="0"/>
                <a:cs typeface="Times New Roman" panose="02020603050405020304" pitchFamily="18" charset="0"/>
              </a:rPr>
              <a:t>The project aims to develop a system that predicts an individual's personality traits based on </a:t>
            </a:r>
            <a:r>
              <a:rPr lang="en-US" i="0" dirty="0">
                <a:solidFill>
                  <a:srgbClr val="0D0D0D"/>
                </a:solidFill>
                <a:latin typeface="Times New Roman" panose="02020603050405020304" pitchFamily="18" charset="0"/>
                <a:cs typeface="Times New Roman" panose="02020603050405020304" pitchFamily="18" charset="0"/>
              </a:rPr>
              <a:t>the </a:t>
            </a:r>
            <a:r>
              <a:rPr lang="en-US" b="1" i="0" dirty="0">
                <a:solidFill>
                  <a:srgbClr val="0D0D0D"/>
                </a:solidFill>
                <a:latin typeface="Times New Roman" panose="02020603050405020304" pitchFamily="18" charset="0"/>
                <a:cs typeface="Times New Roman" panose="02020603050405020304" pitchFamily="18" charset="0"/>
              </a:rPr>
              <a:t>Big Five Personality Traits model (Openness, Conscientiousness, Extraversion, Agreeableness, Neuroticism) </a:t>
            </a:r>
            <a:r>
              <a:rPr lang="en-US" b="0" i="0" dirty="0">
                <a:solidFill>
                  <a:srgbClr val="0D0D0D"/>
                </a:solidFill>
                <a:latin typeface="Times New Roman" panose="02020603050405020304" pitchFamily="18" charset="0"/>
                <a:cs typeface="Times New Roman" panose="02020603050405020304" pitchFamily="18" charset="0"/>
              </a:rPr>
              <a:t>using their resume and additional data. </a:t>
            </a:r>
            <a:endParaRPr lang="en-US" dirty="0">
              <a:solidFill>
                <a:srgbClr val="0D0D0D"/>
              </a:solidFill>
              <a:latin typeface="Times New Roman" panose="02020603050405020304" pitchFamily="18" charset="0"/>
              <a:cs typeface="Times New Roman" panose="02020603050405020304" pitchFamily="18" charset="0"/>
            </a:endParaRPr>
          </a:p>
          <a:p>
            <a:pPr marL="285750" lvl="1" indent="-285750" algn="just">
              <a:lnSpc>
                <a:spcPct val="150000"/>
              </a:lnSpc>
              <a:buFont typeface="Wingdings" panose="05000000000000000000" pitchFamily="2" charset="2"/>
              <a:buChar char="Ø"/>
            </a:pPr>
            <a:r>
              <a:rPr lang="en-US" b="0" i="0" dirty="0">
                <a:solidFill>
                  <a:srgbClr val="0D0D0D"/>
                </a:solidFill>
                <a:latin typeface="Times New Roman" panose="02020603050405020304" pitchFamily="18" charset="0"/>
                <a:cs typeface="Times New Roman" panose="02020603050405020304" pitchFamily="18" charset="0"/>
              </a:rPr>
              <a:t>This system targets various business areas requiring expert candidates, aiming </a:t>
            </a:r>
            <a:r>
              <a:rPr lang="en-US" b="1" i="0" dirty="0">
                <a:solidFill>
                  <a:srgbClr val="0D0D0D"/>
                </a:solidFill>
                <a:latin typeface="Times New Roman" panose="02020603050405020304" pitchFamily="18" charset="0"/>
                <a:cs typeface="Times New Roman" panose="02020603050405020304" pitchFamily="18" charset="0"/>
              </a:rPr>
              <a:t>to reduce the workload of hiring, training, and firing departments. </a:t>
            </a:r>
          </a:p>
          <a:p>
            <a:pPr marL="285750" lvl="1" indent="-285750" algn="just">
              <a:lnSpc>
                <a:spcPct val="150000"/>
              </a:lnSpc>
              <a:buFont typeface="Wingdings" panose="05000000000000000000" pitchFamily="2" charset="2"/>
              <a:buChar char="Ø"/>
            </a:pPr>
            <a:r>
              <a:rPr lang="en-US" b="0" i="0" dirty="0">
                <a:solidFill>
                  <a:srgbClr val="0D0D0D"/>
                </a:solidFill>
                <a:latin typeface="Times New Roman" panose="02020603050405020304" pitchFamily="18" charset="0"/>
                <a:cs typeface="Times New Roman" panose="02020603050405020304" pitchFamily="18" charset="0"/>
              </a:rPr>
              <a:t> By employing </a:t>
            </a:r>
            <a:r>
              <a:rPr lang="en-US" b="1" i="0" dirty="0">
                <a:solidFill>
                  <a:srgbClr val="0D0D0D"/>
                </a:solidFill>
                <a:latin typeface="Times New Roman" panose="02020603050405020304" pitchFamily="18" charset="0"/>
                <a:cs typeface="Times New Roman" panose="02020603050405020304" pitchFamily="18" charset="0"/>
              </a:rPr>
              <a:t>Natural Language Processing (NLP) techniques</a:t>
            </a:r>
            <a:r>
              <a:rPr lang="en-US" b="0" i="0" dirty="0">
                <a:solidFill>
                  <a:srgbClr val="0D0D0D"/>
                </a:solidFill>
                <a:latin typeface="Times New Roman" panose="02020603050405020304" pitchFamily="18" charset="0"/>
                <a:cs typeface="Times New Roman" panose="02020603050405020304" pitchFamily="18" charset="0"/>
              </a:rPr>
              <a:t>, </a:t>
            </a:r>
            <a:r>
              <a:rPr lang="en-US" i="0" dirty="0">
                <a:solidFill>
                  <a:srgbClr val="0D0D0D"/>
                </a:solidFill>
                <a:latin typeface="Times New Roman" panose="02020603050405020304" pitchFamily="18" charset="0"/>
                <a:cs typeface="Times New Roman" panose="02020603050405020304" pitchFamily="18" charset="0"/>
              </a:rPr>
              <a:t>the system will parse resumes, extract relevant information</a:t>
            </a:r>
            <a:r>
              <a:rPr lang="en-US" b="0" i="0" dirty="0">
                <a:solidFill>
                  <a:srgbClr val="0D0D0D"/>
                </a:solidFill>
                <a:latin typeface="Times New Roman" panose="02020603050405020304" pitchFamily="18" charset="0"/>
                <a:cs typeface="Times New Roman" panose="02020603050405020304" pitchFamily="18" charset="0"/>
              </a:rPr>
              <a:t>, and use logistic regression for model training. </a:t>
            </a:r>
            <a:endParaRPr lang="en-US" b="0" dirty="0">
              <a:solidFill>
                <a:srgbClr val="0D0D0D"/>
              </a:solidFill>
              <a:latin typeface="Times New Roman" panose="02020603050405020304" pitchFamily="18" charset="0"/>
              <a:cs typeface="Times New Roman" panose="02020603050405020304" pitchFamily="18" charset="0"/>
            </a:endParaRPr>
          </a:p>
          <a:p>
            <a:pPr marL="285750" lvl="1" indent="-285750" algn="just">
              <a:lnSpc>
                <a:spcPct val="150000"/>
              </a:lnSpc>
              <a:buFont typeface="Wingdings" panose="05000000000000000000" pitchFamily="2" charset="2"/>
              <a:buChar char="Ø"/>
            </a:pPr>
            <a:r>
              <a:rPr lang="en-US" b="0" i="0" dirty="0">
                <a:solidFill>
                  <a:srgbClr val="0D0D0D"/>
                </a:solidFill>
                <a:latin typeface="Times New Roman" panose="02020603050405020304" pitchFamily="18" charset="0"/>
                <a:cs typeface="Times New Roman" panose="02020603050405020304" pitchFamily="18" charset="0"/>
              </a:rPr>
              <a:t>Implemented in Python, utilizing libraries such as pandas, </a:t>
            </a:r>
            <a:r>
              <a:rPr lang="en-US" b="0" i="0" dirty="0" err="1">
                <a:solidFill>
                  <a:srgbClr val="0D0D0D"/>
                </a:solidFill>
                <a:latin typeface="Times New Roman" panose="02020603050405020304" pitchFamily="18" charset="0"/>
                <a:cs typeface="Times New Roman" panose="02020603050405020304" pitchFamily="18" charset="0"/>
              </a:rPr>
              <a:t>numpy</a:t>
            </a:r>
            <a:r>
              <a:rPr lang="en-US" b="0" i="0" dirty="0">
                <a:solidFill>
                  <a:srgbClr val="0D0D0D"/>
                </a:solidFill>
                <a:latin typeface="Times New Roman" panose="02020603050405020304" pitchFamily="18" charset="0"/>
                <a:cs typeface="Times New Roman" panose="02020603050405020304" pitchFamily="18" charset="0"/>
              </a:rPr>
              <a:t>, </a:t>
            </a:r>
            <a:r>
              <a:rPr lang="en-US" b="0" i="0" dirty="0" err="1">
                <a:solidFill>
                  <a:srgbClr val="0D0D0D"/>
                </a:solidFill>
                <a:latin typeface="Times New Roman" panose="02020603050405020304" pitchFamily="18" charset="0"/>
                <a:cs typeface="Times New Roman" panose="02020603050405020304" pitchFamily="18" charset="0"/>
              </a:rPr>
              <a:t>tkinter</a:t>
            </a:r>
            <a:r>
              <a:rPr lang="en-US" b="0" i="0" dirty="0">
                <a:solidFill>
                  <a:srgbClr val="0D0D0D"/>
                </a:solidFill>
                <a:latin typeface="Times New Roman" panose="02020603050405020304" pitchFamily="18" charset="0"/>
                <a:cs typeface="Times New Roman" panose="02020603050405020304" pitchFamily="18" charset="0"/>
              </a:rPr>
              <a:t>, and </a:t>
            </a:r>
            <a:r>
              <a:rPr lang="en-US" b="0" i="0" dirty="0" err="1">
                <a:solidFill>
                  <a:srgbClr val="0D0D0D"/>
                </a:solidFill>
                <a:latin typeface="Times New Roman" panose="02020603050405020304" pitchFamily="18" charset="0"/>
                <a:cs typeface="Times New Roman" panose="02020603050405020304" pitchFamily="18" charset="0"/>
              </a:rPr>
              <a:t>pyresparser</a:t>
            </a:r>
            <a:r>
              <a:rPr lang="en-US" b="0" i="0" dirty="0">
                <a:solidFill>
                  <a:srgbClr val="0D0D0D"/>
                </a:solidFill>
                <a:latin typeface="Times New Roman" panose="02020603050405020304" pitchFamily="18" charset="0"/>
                <a:cs typeface="Times New Roman" panose="02020603050405020304" pitchFamily="18" charset="0"/>
              </a:rPr>
              <a:t>, key features include parsing resumes, model training, and providing a user-friendly interface. </a:t>
            </a:r>
          </a:p>
          <a:p>
            <a:pPr marL="285750" lvl="1" indent="-285750" algn="just">
              <a:lnSpc>
                <a:spcPct val="150000"/>
              </a:lnSpc>
              <a:buFont typeface="Wingdings" panose="05000000000000000000" pitchFamily="2" charset="2"/>
              <a:buChar char="Ø"/>
            </a:pPr>
            <a:r>
              <a:rPr lang="en-US" b="0" i="0" dirty="0">
                <a:solidFill>
                  <a:srgbClr val="0D0D0D"/>
                </a:solidFill>
                <a:latin typeface="Times New Roman" panose="02020603050405020304" pitchFamily="18" charset="0"/>
                <a:cs typeface="Times New Roman" panose="02020603050405020304" pitchFamily="18" charset="0"/>
              </a:rPr>
              <a:t>The system will also allow administrators </a:t>
            </a:r>
            <a:r>
              <a:rPr lang="en-US" i="0" dirty="0">
                <a:solidFill>
                  <a:srgbClr val="0D0D0D"/>
                </a:solidFill>
                <a:latin typeface="Times New Roman" panose="02020603050405020304" pitchFamily="18" charset="0"/>
                <a:cs typeface="Times New Roman" panose="02020603050405020304" pitchFamily="18" charset="0"/>
              </a:rPr>
              <a:t>to </a:t>
            </a:r>
            <a:r>
              <a:rPr lang="en-US" b="1" i="0" dirty="0">
                <a:solidFill>
                  <a:srgbClr val="0D0D0D"/>
                </a:solidFill>
                <a:latin typeface="Times New Roman" panose="02020603050405020304" pitchFamily="18" charset="0"/>
                <a:cs typeface="Times New Roman" panose="02020603050405020304" pitchFamily="18" charset="0"/>
              </a:rPr>
              <a:t>easily shortlist candidates based on their personality scores</a:t>
            </a:r>
            <a:r>
              <a:rPr lang="en-US" b="0" i="0" dirty="0">
                <a:solidFill>
                  <a:srgbClr val="0D0D0D"/>
                </a:solidFill>
                <a:latin typeface="Times New Roman" panose="02020603050405020304" pitchFamily="18" charset="0"/>
                <a:cs typeface="Times New Roman" panose="02020603050405020304" pitchFamily="18" charset="0"/>
              </a:rPr>
              <a:t>, aiding in the selection of suitable candidates for specific job profiles, with data stored in Excel for further comparison and sorting</a:t>
            </a:r>
            <a:r>
              <a:rPr lang="en-US" sz="1600" b="0" i="0" dirty="0">
                <a:solidFill>
                  <a:srgbClr val="0D0D0D"/>
                </a:solidFill>
                <a:latin typeface="Söhne"/>
              </a:rPr>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09600" y="0"/>
            <a:ext cx="8738234" cy="2189957"/>
          </a:xfrm>
          <a:prstGeom prst="rect">
            <a:avLst/>
          </a:prstGeom>
        </p:spPr>
        <p:txBody>
          <a:bodyPr vert="horz" wrap="square" lIns="0" tIns="522858" rIns="0" bIns="0" rtlCol="0">
            <a:spAutoFit/>
          </a:bodyPr>
          <a:lstStyle/>
          <a:p>
            <a:pPr marL="153670" algn="just">
              <a:lnSpc>
                <a:spcPct val="100000"/>
              </a:lnSpc>
              <a:spcBef>
                <a:spcPts val="130"/>
              </a:spcBef>
            </a:pPr>
            <a:r>
              <a:rPr sz="4400" dirty="0">
                <a:latin typeface="Sitka Subheading Semibold" pitchFamily="2" charset="0"/>
              </a:rPr>
              <a:t>WHO</a:t>
            </a:r>
            <a:r>
              <a:rPr sz="4400" spc="-245" dirty="0">
                <a:latin typeface="Sitka Subheading Semibold" pitchFamily="2" charset="0"/>
              </a:rPr>
              <a:t> </a:t>
            </a:r>
            <a:r>
              <a:rPr sz="4400" dirty="0">
                <a:latin typeface="Sitka Subheading Semibold" pitchFamily="2" charset="0"/>
              </a:rPr>
              <a:t>ARE</a:t>
            </a:r>
            <a:r>
              <a:rPr sz="4400" spc="-70" dirty="0">
                <a:latin typeface="Sitka Subheading Semibold" pitchFamily="2" charset="0"/>
              </a:rPr>
              <a:t> </a:t>
            </a:r>
            <a:r>
              <a:rPr sz="4400" dirty="0">
                <a:latin typeface="Sitka Subheading Semibold" pitchFamily="2" charset="0"/>
              </a:rPr>
              <a:t>THE</a:t>
            </a:r>
            <a:r>
              <a:rPr sz="4400" spc="-55" dirty="0">
                <a:latin typeface="Sitka Subheading Semibold" pitchFamily="2" charset="0"/>
              </a:rPr>
              <a:t> </a:t>
            </a:r>
            <a:r>
              <a:rPr sz="4400" dirty="0">
                <a:latin typeface="Sitka Subheading Semibold" pitchFamily="2" charset="0"/>
              </a:rPr>
              <a:t>END</a:t>
            </a:r>
            <a:r>
              <a:rPr sz="4400" spc="-70" dirty="0">
                <a:latin typeface="Sitka Subheading Semibold" pitchFamily="2" charset="0"/>
              </a:rPr>
              <a:t> </a:t>
            </a:r>
            <a:r>
              <a:rPr sz="4400" spc="-10" dirty="0">
                <a:latin typeface="Sitka Subheading Semibold" pitchFamily="2" charset="0"/>
              </a:rPr>
              <a:t>USERS?</a:t>
            </a:r>
            <a:br>
              <a:rPr lang="en-IN" sz="4400" spc="-10" dirty="0">
                <a:latin typeface="Sitka Subheading Semibold" pitchFamily="2" charset="0"/>
              </a:rPr>
            </a:br>
            <a:br>
              <a:rPr lang="en-IN" sz="3200" spc="-10" dirty="0">
                <a:latin typeface="Sitka Subheading Semibold" pitchFamily="2" charset="0"/>
              </a:rPr>
            </a:br>
            <a:endParaRPr sz="3200" b="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gn="just">
              <a:lnSpc>
                <a:spcPct val="100000"/>
              </a:lnSpc>
              <a:spcBef>
                <a:spcPts val="55"/>
              </a:spcBef>
            </a:pPr>
            <a:fld id="{81D60167-4931-47E6-BA6A-407CBD079E47}" type="slidenum">
              <a:rPr spc="-50" dirty="0"/>
              <a:pPr marL="114300" algn="just">
                <a:lnSpc>
                  <a:spcPct val="100000"/>
                </a:lnSpc>
                <a:spcBef>
                  <a:spcPts val="55"/>
                </a:spcBef>
              </a:pPr>
              <a:t>6</a:t>
            </a:fld>
            <a:endParaRPr spc="-50" dirty="0"/>
          </a:p>
        </p:txBody>
      </p:sp>
      <p:sp>
        <p:nvSpPr>
          <p:cNvPr id="9" name="TextBox 8">
            <a:extLst>
              <a:ext uri="{FF2B5EF4-FFF2-40B4-BE49-F238E27FC236}">
                <a16:creationId xmlns:a16="http://schemas.microsoft.com/office/drawing/2014/main" id="{9FF986E7-AB89-CE3A-99CF-14053F25BB05}"/>
              </a:ext>
            </a:extLst>
          </p:cNvPr>
          <p:cNvSpPr txBox="1"/>
          <p:nvPr/>
        </p:nvSpPr>
        <p:spPr>
          <a:xfrm>
            <a:off x="739775" y="1676400"/>
            <a:ext cx="8738234" cy="4612738"/>
          </a:xfrm>
          <a:prstGeom prst="rect">
            <a:avLst/>
          </a:prstGeom>
          <a:noFill/>
        </p:spPr>
        <p:txBody>
          <a:bodyPr wrap="square" rtlCol="0">
            <a:spAutoFit/>
          </a:bodyPr>
          <a:lstStyle/>
          <a:p>
            <a:pPr lvl="1" algn="just">
              <a:lnSpc>
                <a:spcPct val="150000"/>
              </a:lnSpc>
            </a:pPr>
            <a:r>
              <a:rPr lang="en-US" b="1" spc="-10" dirty="0">
                <a:latin typeface="Times New Roman" panose="02020603050405020304" pitchFamily="18" charset="0"/>
                <a:cs typeface="Times New Roman" panose="02020603050405020304" pitchFamily="18" charset="0"/>
              </a:rPr>
              <a:t>The end users of this system </a:t>
            </a:r>
            <a:r>
              <a:rPr lang="en-US" b="0" spc="-10" dirty="0">
                <a:latin typeface="Times New Roman" panose="02020603050405020304" pitchFamily="18" charset="0"/>
                <a:cs typeface="Times New Roman" panose="02020603050405020304" pitchFamily="18" charset="0"/>
              </a:rPr>
              <a:t>are professionals involved in </a:t>
            </a:r>
            <a:r>
              <a:rPr lang="en-US" spc="-10" dirty="0">
                <a:latin typeface="Times New Roman" panose="02020603050405020304" pitchFamily="18" charset="0"/>
                <a:cs typeface="Times New Roman" panose="02020603050405020304" pitchFamily="18" charset="0"/>
              </a:rPr>
              <a:t>the </a:t>
            </a:r>
            <a:r>
              <a:rPr lang="en-US" b="1" spc="-10" dirty="0">
                <a:latin typeface="Times New Roman" panose="02020603050405020304" pitchFamily="18" charset="0"/>
                <a:cs typeface="Times New Roman" panose="02020603050405020304" pitchFamily="18" charset="0"/>
              </a:rPr>
              <a:t>hiring process </a:t>
            </a:r>
            <a:r>
              <a:rPr lang="en-US" spc="-10" dirty="0">
                <a:latin typeface="Times New Roman" panose="02020603050405020304" pitchFamily="18" charset="0"/>
                <a:cs typeface="Times New Roman" panose="02020603050405020304" pitchFamily="18" charset="0"/>
              </a:rPr>
              <a:t>within organizations including ,</a:t>
            </a:r>
          </a:p>
          <a:p>
            <a:pPr marL="285750" lvl="1" indent="-285750" algn="just">
              <a:lnSpc>
                <a:spcPct val="150000"/>
              </a:lnSpc>
              <a:buFont typeface="Wingdings" panose="05000000000000000000" pitchFamily="2" charset="2"/>
              <a:buChar char="Ø"/>
            </a:pPr>
            <a:r>
              <a:rPr lang="en-US" spc="-10" dirty="0">
                <a:latin typeface="Times New Roman" panose="02020603050405020304" pitchFamily="18" charset="0"/>
                <a:cs typeface="Times New Roman" panose="02020603050405020304" pitchFamily="18" charset="0"/>
              </a:rPr>
              <a:t> HR departments, </a:t>
            </a:r>
          </a:p>
          <a:p>
            <a:pPr marL="285750" lvl="1" indent="-285750" algn="just">
              <a:lnSpc>
                <a:spcPct val="150000"/>
              </a:lnSpc>
              <a:buFont typeface="Wingdings" panose="05000000000000000000" pitchFamily="2" charset="2"/>
              <a:buChar char="Ø"/>
            </a:pPr>
            <a:r>
              <a:rPr lang="en-US" spc="-10" dirty="0">
                <a:latin typeface="Times New Roman" panose="02020603050405020304" pitchFamily="18" charset="0"/>
                <a:cs typeface="Times New Roman" panose="02020603050405020304" pitchFamily="18" charset="0"/>
              </a:rPr>
              <a:t> Hiring managers, and </a:t>
            </a:r>
          </a:p>
          <a:p>
            <a:pPr marL="285750" lvl="1" indent="-285750" algn="just">
              <a:lnSpc>
                <a:spcPct val="150000"/>
              </a:lnSpc>
              <a:buFont typeface="Wingdings" panose="05000000000000000000" pitchFamily="2" charset="2"/>
              <a:buChar char="Ø"/>
            </a:pPr>
            <a:r>
              <a:rPr lang="en-US" spc="-10" dirty="0">
                <a:latin typeface="Times New Roman" panose="02020603050405020304" pitchFamily="18" charset="0"/>
                <a:cs typeface="Times New Roman" panose="02020603050405020304" pitchFamily="18" charset="0"/>
              </a:rPr>
              <a:t> Recruitment teams                   </a:t>
            </a:r>
            <a:r>
              <a:rPr lang="en-US" b="0" spc="-10" dirty="0">
                <a:latin typeface="Times New Roman" panose="02020603050405020304" pitchFamily="18" charset="0"/>
                <a:cs typeface="Times New Roman" panose="02020603050405020304" pitchFamily="18" charset="0"/>
              </a:rPr>
              <a:t> </a:t>
            </a:r>
          </a:p>
          <a:p>
            <a:pPr lvl="1" algn="just">
              <a:lnSpc>
                <a:spcPct val="150000"/>
              </a:lnSpc>
            </a:pPr>
            <a:r>
              <a:rPr lang="en-US" b="0" spc="-10" dirty="0">
                <a:latin typeface="Times New Roman" panose="02020603050405020304" pitchFamily="18" charset="0"/>
                <a:cs typeface="Times New Roman" panose="02020603050405020304" pitchFamily="18" charset="0"/>
              </a:rPr>
              <a:t>They will benefit from the system's ability to predict personality traits based on resumes and additional data, aiding in the selection of candidates who are the </a:t>
            </a:r>
            <a:r>
              <a:rPr lang="en-US" b="1" spc="-10" dirty="0">
                <a:latin typeface="Times New Roman" panose="02020603050405020304" pitchFamily="18" charset="0"/>
                <a:cs typeface="Times New Roman" panose="02020603050405020304" pitchFamily="18" charset="0"/>
              </a:rPr>
              <a:t>best fit for specific job profiles. </a:t>
            </a:r>
          </a:p>
          <a:p>
            <a:pPr lvl="1" algn="just">
              <a:lnSpc>
                <a:spcPct val="150000"/>
              </a:lnSpc>
            </a:pPr>
            <a:r>
              <a:rPr lang="en-US" b="0" spc="-10" dirty="0">
                <a:latin typeface="Times New Roman" panose="02020603050405020304" pitchFamily="18" charset="0"/>
                <a:cs typeface="Times New Roman" panose="02020603050405020304" pitchFamily="18" charset="0"/>
              </a:rPr>
              <a:t>They are the individuals who will interact with the system to use its features and functionalities for the purpose of </a:t>
            </a:r>
            <a:r>
              <a:rPr lang="en-US" b="1" spc="-10" dirty="0">
                <a:latin typeface="Times New Roman" panose="02020603050405020304" pitchFamily="18" charset="0"/>
                <a:cs typeface="Times New Roman" panose="02020603050405020304" pitchFamily="18" charset="0"/>
              </a:rPr>
              <a:t>selecting candidates for job roles based on predicted personality traits.</a:t>
            </a:r>
            <a:endParaRPr lang="en-I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152400"/>
            <a:ext cx="10262235" cy="1044517"/>
          </a:xfrm>
          <a:prstGeom prst="rect">
            <a:avLst/>
          </a:prstGeom>
        </p:spPr>
        <p:txBody>
          <a:bodyPr vert="horz" wrap="square" lIns="0" tIns="485775" rIns="0" bIns="0" rtlCol="0">
            <a:spAutoFit/>
          </a:bodyPr>
          <a:lstStyle/>
          <a:p>
            <a:pPr marL="12700" algn="just">
              <a:lnSpc>
                <a:spcPct val="100000"/>
              </a:lnSpc>
              <a:spcBef>
                <a:spcPts val="105"/>
              </a:spcBef>
            </a:pPr>
            <a:r>
              <a:rPr lang="en-IN" sz="3600" spc="-95" dirty="0">
                <a:latin typeface="Sitka Subheading Semibold" pitchFamily="2" charset="0"/>
              </a:rPr>
              <a:t>MY</a:t>
            </a:r>
            <a:r>
              <a:rPr sz="3600" spc="-95" dirty="0">
                <a:latin typeface="Sitka Subheading Semibold" pitchFamily="2" charset="0"/>
              </a:rPr>
              <a:t> </a:t>
            </a:r>
            <a:r>
              <a:rPr sz="3600" spc="-10" dirty="0">
                <a:latin typeface="Sitka Subheading Semibold" pitchFamily="2" charset="0"/>
              </a:rPr>
              <a:t>SOLUTION</a:t>
            </a:r>
            <a:r>
              <a:rPr sz="3600" spc="-345" dirty="0">
                <a:latin typeface="Sitka Subheading Semibold" pitchFamily="2" charset="0"/>
              </a:rPr>
              <a:t> </a:t>
            </a:r>
            <a:r>
              <a:rPr sz="3600" dirty="0">
                <a:latin typeface="Sitka Subheading Semibold" pitchFamily="2" charset="0"/>
              </a:rPr>
              <a:t>AND</a:t>
            </a:r>
            <a:r>
              <a:rPr sz="3600" spc="-20" dirty="0">
                <a:latin typeface="Sitka Subheading Semibold" pitchFamily="2" charset="0"/>
              </a:rPr>
              <a:t> </a:t>
            </a:r>
            <a:r>
              <a:rPr sz="3600" dirty="0">
                <a:latin typeface="Sitka Subheading Semibold" pitchFamily="2" charset="0"/>
              </a:rPr>
              <a:t>ITS </a:t>
            </a:r>
            <a:r>
              <a:rPr sz="3600" spc="-20" dirty="0">
                <a:latin typeface="Sitka Subheading Semibold" pitchFamily="2" charset="0"/>
              </a:rPr>
              <a:t>VALUE</a:t>
            </a:r>
            <a:r>
              <a:rPr sz="3600" spc="-120" dirty="0">
                <a:latin typeface="Sitka Subheading Semibold" pitchFamily="2" charset="0"/>
              </a:rPr>
              <a:t> </a:t>
            </a:r>
            <a:r>
              <a:rPr sz="3600" spc="-10" dirty="0">
                <a:latin typeface="Sitka Subheading Semibold" pitchFamily="2" charset="0"/>
              </a:rPr>
              <a:t>PROPOSITION</a:t>
            </a:r>
            <a:endParaRPr sz="3600" dirty="0">
              <a:latin typeface="Sitka Subheading Semibold" pitchFamily="2"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gn="just">
              <a:lnSpc>
                <a:spcPct val="100000"/>
              </a:lnSpc>
              <a:spcBef>
                <a:spcPts val="55"/>
              </a:spcBef>
            </a:pPr>
            <a:fld id="{81D60167-4931-47E6-BA6A-407CBD079E47}" type="slidenum">
              <a:rPr spc="-50" dirty="0"/>
              <a:pPr marL="114300" algn="just">
                <a:lnSpc>
                  <a:spcPct val="100000"/>
                </a:lnSpc>
                <a:spcBef>
                  <a:spcPts val="55"/>
                </a:spcBef>
              </a:pPr>
              <a:t>7</a:t>
            </a:fld>
            <a:endParaRPr spc="-50" dirty="0"/>
          </a:p>
        </p:txBody>
      </p:sp>
      <p:sp>
        <p:nvSpPr>
          <p:cNvPr id="10" name="TextBox 9">
            <a:extLst>
              <a:ext uri="{FF2B5EF4-FFF2-40B4-BE49-F238E27FC236}">
                <a16:creationId xmlns:a16="http://schemas.microsoft.com/office/drawing/2014/main" id="{02F44F66-63AA-5FD6-43D5-C1BDE931AF15}"/>
              </a:ext>
            </a:extLst>
          </p:cNvPr>
          <p:cNvSpPr txBox="1"/>
          <p:nvPr/>
        </p:nvSpPr>
        <p:spPr>
          <a:xfrm>
            <a:off x="2819400" y="1143000"/>
            <a:ext cx="7696200" cy="4939814"/>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SOLUTION:</a:t>
            </a:r>
          </a:p>
          <a:p>
            <a:pPr algn="just"/>
            <a:endParaRPr lang="en-IN" b="1" dirty="0">
              <a:latin typeface="Times New Roman" panose="02020603050405020304" pitchFamily="18" charset="0"/>
              <a:cs typeface="Times New Roman" panose="02020603050405020304" pitchFamily="18" charset="0"/>
            </a:endParaRPr>
          </a:p>
          <a:p>
            <a:pPr algn="just"/>
            <a:r>
              <a:rPr lang="en-US" b="0" i="0" dirty="0">
                <a:solidFill>
                  <a:srgbClr val="0D0D0D"/>
                </a:solidFill>
                <a:effectLst/>
                <a:latin typeface="Times New Roman" panose="02020603050405020304" pitchFamily="18" charset="0"/>
                <a:cs typeface="Times New Roman" panose="02020603050405020304" pitchFamily="18" charset="0"/>
              </a:rPr>
              <a:t>Our solution is a comprehensive system that predicts an individual's personality traits (Openness, Conscientiousness, Extraversion, Agreeableness, Neuroticism) based on their resume and additional data. It leverages NLP to parse resumes, extract information, and train a model using logistic regression. By focusing on personality traits, our system provides a holistic approach to candidate selection, aiding in identifying the right candidate for the job.</a:t>
            </a:r>
          </a:p>
          <a:p>
            <a:pPr algn="just">
              <a:lnSpc>
                <a:spcPct val="150000"/>
              </a:lnSpc>
            </a:pPr>
            <a:endParaRPr lang="en-US" b="0" i="0" dirty="0">
              <a:solidFill>
                <a:srgbClr val="0D0D0D"/>
              </a:solidFill>
              <a:effectLst/>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VALUE PROPOSITION:</a:t>
            </a:r>
          </a:p>
          <a:p>
            <a:pPr algn="just"/>
            <a:endParaRPr lang="en-US" b="1" dirty="0">
              <a:latin typeface="Times New Roman" panose="02020603050405020304" pitchFamily="18" charset="0"/>
              <a:cs typeface="Times New Roman" panose="02020603050405020304" pitchFamily="18" charset="0"/>
            </a:endParaRPr>
          </a:p>
          <a:p>
            <a:pPr algn="just"/>
            <a:r>
              <a:rPr lang="en-US" i="1" dirty="0">
                <a:latin typeface="Times New Roman" panose="02020603050405020304" pitchFamily="18" charset="0"/>
                <a:cs typeface="Times New Roman" panose="02020603050405020304" pitchFamily="18" charset="0"/>
              </a:rPr>
              <a:t>Efficiency</a:t>
            </a:r>
            <a:r>
              <a:rPr lang="en-US" dirty="0">
                <a:latin typeface="Times New Roman" panose="02020603050405020304" pitchFamily="18" charset="0"/>
                <a:cs typeface="Times New Roman" panose="02020603050405020304" pitchFamily="18" charset="0"/>
              </a:rPr>
              <a:t>: Reduces hiring workload by automating personality assessment.</a:t>
            </a:r>
          </a:p>
          <a:p>
            <a:pPr algn="just"/>
            <a:r>
              <a:rPr lang="en-US" i="1"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Utilizes the Big Five Personality Traits model for reliable predictions.</a:t>
            </a:r>
          </a:p>
          <a:p>
            <a:pPr algn="just"/>
            <a:r>
              <a:rPr lang="en-US" i="1" dirty="0">
                <a:latin typeface="Times New Roman" panose="02020603050405020304" pitchFamily="18" charset="0"/>
                <a:cs typeface="Times New Roman" panose="02020603050405020304" pitchFamily="18" charset="0"/>
              </a:rPr>
              <a:t>Comprehensive Evaluation</a:t>
            </a:r>
            <a:r>
              <a:rPr lang="en-US" dirty="0">
                <a:latin typeface="Times New Roman" panose="02020603050405020304" pitchFamily="18" charset="0"/>
                <a:cs typeface="Times New Roman" panose="02020603050405020304" pitchFamily="18" charset="0"/>
              </a:rPr>
              <a:t>: Considers both qualifications and personality for candidate selection.</a:t>
            </a:r>
          </a:p>
          <a:p>
            <a:pPr algn="just"/>
            <a:r>
              <a:rPr lang="en-US" i="1" dirty="0">
                <a:latin typeface="Times New Roman" panose="02020603050405020304" pitchFamily="18" charset="0"/>
                <a:cs typeface="Times New Roman" panose="02020603050405020304" pitchFamily="18" charset="0"/>
              </a:rPr>
              <a:t>User-Friendly</a:t>
            </a:r>
            <a:r>
              <a:rPr lang="en-US" dirty="0">
                <a:latin typeface="Times New Roman" panose="02020603050405020304" pitchFamily="18" charset="0"/>
                <a:cs typeface="Times New Roman" panose="02020603050405020304" pitchFamily="18" charset="0"/>
              </a:rPr>
              <a:t>: Easy-to-use interface for administrators to shortlist candidates.</a:t>
            </a:r>
          </a:p>
          <a:p>
            <a:pPr algn="just"/>
            <a:r>
              <a:rPr lang="en-US" i="1" dirty="0">
                <a:latin typeface="Times New Roman" panose="02020603050405020304" pitchFamily="18" charset="0"/>
                <a:cs typeface="Times New Roman" panose="02020603050405020304" pitchFamily="18" charset="0"/>
              </a:rPr>
              <a:t>Cost-Effective</a:t>
            </a:r>
            <a:r>
              <a:rPr lang="en-US" dirty="0">
                <a:latin typeface="Times New Roman" panose="02020603050405020304" pitchFamily="18" charset="0"/>
                <a:cs typeface="Times New Roman" panose="02020603050405020304" pitchFamily="18" charset="0"/>
              </a:rPr>
              <a:t>: Saves time and resources in the candidate selection process.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gn="just">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65905"/>
          </a:xfrm>
          <a:prstGeom prst="rect">
            <a:avLst/>
          </a:prstGeom>
        </p:spPr>
        <p:txBody>
          <a:bodyPr vert="horz" wrap="square" lIns="0" tIns="286004" rIns="0" bIns="0" rtlCol="0">
            <a:spAutoFit/>
          </a:bodyPr>
          <a:lstStyle/>
          <a:p>
            <a:pPr marL="193675" algn="just">
              <a:lnSpc>
                <a:spcPct val="100000"/>
              </a:lnSpc>
              <a:spcBef>
                <a:spcPts val="130"/>
              </a:spcBef>
            </a:pPr>
            <a:r>
              <a:rPr sz="4400" dirty="0">
                <a:latin typeface="Sitka Subheading Semibold" pitchFamily="2" charset="0"/>
              </a:rPr>
              <a:t>THE</a:t>
            </a:r>
            <a:r>
              <a:rPr sz="4400" spc="20" dirty="0">
                <a:latin typeface="Sitka Subheading Semibold" pitchFamily="2" charset="0"/>
              </a:rPr>
              <a:t> </a:t>
            </a:r>
            <a:r>
              <a:rPr sz="4400" dirty="0">
                <a:latin typeface="Sitka Subheading Semibold" pitchFamily="2" charset="0"/>
              </a:rPr>
              <a:t>WOW</a:t>
            </a:r>
            <a:r>
              <a:rPr sz="4400" spc="90" dirty="0">
                <a:latin typeface="Sitka Subheading Semibold" pitchFamily="2" charset="0"/>
              </a:rPr>
              <a:t> </a:t>
            </a:r>
            <a:r>
              <a:rPr sz="4400" dirty="0">
                <a:latin typeface="Sitka Subheading Semibold" pitchFamily="2" charset="0"/>
              </a:rPr>
              <a:t>IN </a:t>
            </a:r>
            <a:r>
              <a:rPr lang="en-IN" sz="4400" dirty="0">
                <a:latin typeface="Sitka Subheading Semibold" pitchFamily="2" charset="0"/>
              </a:rPr>
              <a:t>MY</a:t>
            </a:r>
            <a:r>
              <a:rPr sz="4400" dirty="0">
                <a:latin typeface="Sitka Subheading Semibold" pitchFamily="2" charset="0"/>
              </a:rPr>
              <a:t> </a:t>
            </a:r>
            <a:r>
              <a:rPr sz="4400" spc="-10" dirty="0">
                <a:latin typeface="Sitka Subheading Semibold" pitchFamily="2" charset="0"/>
              </a:rPr>
              <a:t>SOLUTION</a:t>
            </a:r>
            <a:endParaRPr sz="4400" dirty="0">
              <a:latin typeface="Sitka Subheading Semibold" pitchFamily="2" charset="0"/>
            </a:endParaRPr>
          </a:p>
        </p:txBody>
      </p:sp>
      <p:sp>
        <p:nvSpPr>
          <p:cNvPr id="8" name="object 8"/>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38100" algn="just">
              <a:lnSpc>
                <a:spcPct val="100000"/>
              </a:lnSpc>
              <a:spcBef>
                <a:spcPts val="55"/>
              </a:spcBef>
            </a:pPr>
            <a:fld id="{81D60167-4931-47E6-BA6A-407CBD079E47}" type="slidenum">
              <a:rPr spc="-25" dirty="0"/>
              <a:pPr marL="38100" algn="just">
                <a:lnSpc>
                  <a:spcPct val="100000"/>
                </a:lnSpc>
                <a:spcBef>
                  <a:spcPts val="55"/>
                </a:spcBef>
              </a:pPr>
              <a:t>8</a:t>
            </a:fld>
            <a:endParaRPr spc="-25" dirty="0"/>
          </a:p>
        </p:txBody>
      </p:sp>
      <p:sp>
        <p:nvSpPr>
          <p:cNvPr id="9" name="TextBox 8">
            <a:extLst>
              <a:ext uri="{FF2B5EF4-FFF2-40B4-BE49-F238E27FC236}">
                <a16:creationId xmlns:a16="http://schemas.microsoft.com/office/drawing/2014/main" id="{981B8E63-2862-A7DA-C639-D8E031D821E2}"/>
              </a:ext>
            </a:extLst>
          </p:cNvPr>
          <p:cNvSpPr txBox="1"/>
          <p:nvPr/>
        </p:nvSpPr>
        <p:spPr>
          <a:xfrm>
            <a:off x="2286000" y="1752600"/>
            <a:ext cx="7391400" cy="4197239"/>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wow factor in this solution lies in its integration of Natural Language Processing (NLP) techniques to parse resumes and extract relevant information. By combining NLP with the Big Five Personality Traits model and logistic regression, the system provides </a:t>
            </a:r>
            <a:r>
              <a:rPr lang="en-US" b="1" dirty="0">
                <a:latin typeface="Times New Roman" panose="02020603050405020304" pitchFamily="18" charset="0"/>
                <a:cs typeface="Times New Roman" panose="02020603050405020304" pitchFamily="18" charset="0"/>
              </a:rPr>
              <a:t>a comprehensive and automated way to assess candidates' personalities</a:t>
            </a: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This not only reduces the workload of hiring departments but </a:t>
            </a:r>
            <a:r>
              <a:rPr lang="en-US" b="1" dirty="0">
                <a:latin typeface="Times New Roman" panose="02020603050405020304" pitchFamily="18" charset="0"/>
                <a:cs typeface="Times New Roman" panose="02020603050405020304" pitchFamily="18" charset="0"/>
              </a:rPr>
              <a:t>also enhances the selection process by considering key personality traits alongside qualifications.</a:t>
            </a:r>
            <a:r>
              <a:rPr lang="en-US" dirty="0">
                <a:latin typeface="Times New Roman" panose="02020603050405020304" pitchFamily="18" charset="0"/>
                <a:cs typeface="Times New Roman" panose="02020603050405020304" pitchFamily="18" charset="0"/>
              </a:rPr>
              <a:t> The user-friendly interface and data storage capabilities further enhance its value proposition, making it a valuable tool for businesses seeking to optimize their recruitment processes</a:t>
            </a:r>
            <a:r>
              <a:rPr lang="en-US" dirty="0"/>
              <a: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38100" algn="just">
              <a:lnSpc>
                <a:spcPct val="100000"/>
              </a:lnSpc>
              <a:spcBef>
                <a:spcPts val="55"/>
              </a:spcBef>
            </a:pPr>
            <a:fld id="{81D60167-4931-47E6-BA6A-407CBD079E47}" type="slidenum">
              <a:rPr spc="-25" dirty="0"/>
              <a:pPr marL="38100" algn="just">
                <a:lnSpc>
                  <a:spcPct val="100000"/>
                </a:lnSpc>
                <a:spcBef>
                  <a:spcPts val="55"/>
                </a:spcBef>
              </a:pPr>
              <a:t>9</a:t>
            </a:fld>
            <a:endParaRPr spc="-25" dirty="0"/>
          </a:p>
        </p:txBody>
      </p:sp>
      <p:sp>
        <p:nvSpPr>
          <p:cNvPr id="8" name="object 8"/>
          <p:cNvSpPr txBox="1">
            <a:spLocks noGrp="1"/>
          </p:cNvSpPr>
          <p:nvPr>
            <p:ph type="ctrTitle"/>
          </p:nvPr>
        </p:nvSpPr>
        <p:spPr>
          <a:xfrm>
            <a:off x="739775" y="291147"/>
            <a:ext cx="3304540" cy="690574"/>
          </a:xfrm>
          <a:prstGeom prst="rect">
            <a:avLst/>
          </a:prstGeom>
        </p:spPr>
        <p:txBody>
          <a:bodyPr vert="horz" wrap="square" lIns="0" tIns="13335" rIns="0" bIns="0" rtlCol="0">
            <a:spAutoFit/>
          </a:bodyPr>
          <a:lstStyle/>
          <a:p>
            <a:pPr marL="12700" algn="just">
              <a:lnSpc>
                <a:spcPct val="100000"/>
              </a:lnSpc>
              <a:spcBef>
                <a:spcPts val="105"/>
              </a:spcBef>
            </a:pPr>
            <a:r>
              <a:rPr sz="4400" spc="-10" dirty="0">
                <a:latin typeface="Sitka Subheading Semibold" pitchFamily="2" charset="0"/>
              </a:rPr>
              <a:t>MODELLING</a:t>
            </a:r>
          </a:p>
        </p:txBody>
      </p:sp>
      <p:sp>
        <p:nvSpPr>
          <p:cNvPr id="10" name="TextBox 9">
            <a:extLst>
              <a:ext uri="{FF2B5EF4-FFF2-40B4-BE49-F238E27FC236}">
                <a16:creationId xmlns:a16="http://schemas.microsoft.com/office/drawing/2014/main" id="{E7D03ED9-0822-231F-E730-19F39EA017FA}"/>
              </a:ext>
            </a:extLst>
          </p:cNvPr>
          <p:cNvSpPr txBox="1"/>
          <p:nvPr/>
        </p:nvSpPr>
        <p:spPr>
          <a:xfrm>
            <a:off x="663575" y="1447800"/>
            <a:ext cx="7642225" cy="5028556"/>
          </a:xfrm>
          <a:prstGeom prst="rect">
            <a:avLst/>
          </a:prstGeom>
          <a:noFill/>
        </p:spPr>
        <p:txBody>
          <a:bodyPr wrap="square" rtlCol="0">
            <a:spAutoFit/>
          </a:bodyPr>
          <a:lstStyle/>
          <a:p>
            <a:pPr marL="285750" lvl="2" indent="-285750" algn="just">
              <a:lnSpc>
                <a:spcPct val="150000"/>
              </a:lnSpc>
              <a:buFont typeface="Wingdings" panose="05000000000000000000" pitchFamily="2" charset="2"/>
              <a:buChar char="Ø"/>
            </a:pPr>
            <a:r>
              <a:rPr lang="en-US" dirty="0">
                <a:solidFill>
                  <a:srgbClr val="0D0D0D"/>
                </a:solidFill>
                <a:latin typeface="Times New Roman" panose="02020603050405020304" pitchFamily="18" charset="0"/>
                <a:cs typeface="Times New Roman" panose="02020603050405020304" pitchFamily="18" charset="0"/>
              </a:rPr>
              <a:t>T</a:t>
            </a:r>
            <a:r>
              <a:rPr lang="en-US" b="0" i="0" dirty="0">
                <a:solidFill>
                  <a:srgbClr val="0D0D0D"/>
                </a:solidFill>
                <a:effectLst/>
                <a:latin typeface="Times New Roman" panose="02020603050405020304" pitchFamily="18" charset="0"/>
                <a:cs typeface="Times New Roman" panose="02020603050405020304" pitchFamily="18" charset="0"/>
              </a:rPr>
              <a:t>he modeling involves using logistic regression to predict personality traits based on </a:t>
            </a:r>
            <a:r>
              <a:rPr lang="en-US" b="1" i="0" dirty="0">
                <a:solidFill>
                  <a:srgbClr val="0D0D0D"/>
                </a:solidFill>
                <a:effectLst/>
                <a:latin typeface="Times New Roman" panose="02020603050405020304" pitchFamily="18" charset="0"/>
                <a:cs typeface="Times New Roman" panose="02020603050405020304" pitchFamily="18" charset="0"/>
              </a:rPr>
              <a:t>the OCEAN values </a:t>
            </a:r>
            <a:r>
              <a:rPr lang="en-US" b="0" i="0" dirty="0">
                <a:solidFill>
                  <a:srgbClr val="0D0D0D"/>
                </a:solidFill>
                <a:effectLst/>
                <a:latin typeface="Times New Roman" panose="02020603050405020304" pitchFamily="18" charset="0"/>
                <a:cs typeface="Times New Roman" panose="02020603050405020304" pitchFamily="18" charset="0"/>
              </a:rPr>
              <a:t>and additional data extracted from resumes.</a:t>
            </a:r>
          </a:p>
          <a:p>
            <a:pPr marL="285750" lvl="2" indent="-285750" algn="just">
              <a:lnSpc>
                <a:spcPct val="150000"/>
              </a:lnSpc>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 The system utilizes the Big Five Personality Traits model, which measures key dimensions of personalities.</a:t>
            </a:r>
          </a:p>
          <a:p>
            <a:pPr marL="285750" lvl="2" indent="-285750" algn="just">
              <a:lnSpc>
                <a:spcPct val="150000"/>
              </a:lnSpc>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 Using the extracted data, the system trains a model to predict the personality traits of individuals. </a:t>
            </a:r>
          </a:p>
          <a:p>
            <a:pPr marL="285750" lvl="2" indent="-285750" algn="just">
              <a:lnSpc>
                <a:spcPct val="150000"/>
              </a:lnSpc>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The logistic regression model is trained on a dataset containing gender, age, and scores for openness, conscientiousness, extraversion, agreeableness, neuroticism, and experience.</a:t>
            </a:r>
          </a:p>
          <a:p>
            <a:pPr marL="285750" lvl="2" indent="-285750" algn="just">
              <a:lnSpc>
                <a:spcPct val="150000"/>
              </a:lnSpc>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 This modeling approach allows for the prediction of personality traits, which can be valuable in various business areas for selecting the right candidate for a job profile.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TotalTime>
  <Words>945</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Sitka Subheading Semibold</vt:lpstr>
      <vt:lpstr>Söhne</vt:lpstr>
      <vt:lpstr>Times New Roman</vt:lpstr>
      <vt:lpstr>Trebuchet MS</vt:lpstr>
      <vt:lpstr>Wingdings</vt:lpstr>
      <vt:lpstr>Office Theme</vt:lpstr>
      <vt:lpstr>PowerPoint Presentation</vt:lpstr>
      <vt:lpstr>PERSONALITY PREDICTION THROUGH CV</vt:lpstr>
      <vt:lpstr>AGENDA</vt:lpstr>
      <vt:lpstr>PROBLEM STATEMENT  </vt:lpstr>
      <vt:lpstr>PROJECT OVERVIEW     </vt:lpstr>
      <vt:lpstr>WHO ARE THE END USERS?  </vt:lpstr>
      <vt:lpstr>MY SOLUTION AND ITS VALUE PROPOSITION</vt:lpstr>
      <vt:lpstr>THE WOW IN MY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MONISHA HARI</dc:creator>
  <cp:lastModifiedBy>MONISHA HARI</cp:lastModifiedBy>
  <cp:revision>9</cp:revision>
  <dcterms:created xsi:type="dcterms:W3CDTF">2024-04-03T15:53:18Z</dcterms:created>
  <dcterms:modified xsi:type="dcterms:W3CDTF">2024-04-04T16:52:36Z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