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9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Times New Roman Bold" charset="1" panose="02030802070405020303"/>
      <p:regular r:id="rId22"/>
    </p:embeddedFont>
    <p:embeddedFont>
      <p:font typeface="Trebuchet MS" charset="1" panose="020B0603020202020204"/>
      <p:regular r:id="rId23"/>
    </p:embeddedFont>
    <p:embeddedFont>
      <p:font typeface="TT Rounds Condensed" charset="1" panose="02000506030000020003"/>
      <p:regular r:id="rId24"/>
    </p:embeddedFont>
    <p:embeddedFont>
      <p:font typeface="Trebuchet MS Bold" charset="1" panose="020B0703020202020204"/>
      <p:regular r:id="rId26"/>
    </p:embeddedFont>
    <p:embeddedFont>
      <p:font typeface="Arial Bold" charset="1" panose="020B0802020202020204"/>
      <p:regular r:id="rId27"/>
    </p:embeddedFont>
    <p:embeddedFont>
      <p:font typeface="Arial" charset="1" panose="020B0502020202020204"/>
      <p:regular r:id="rId28"/>
    </p:embeddedFont>
    <p:embeddedFont>
      <p:font typeface="Times New Roman" charset="1" panose="02030502070405020303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notesMasters/notesMaster1.xml" Type="http://schemas.openxmlformats.org/officeDocument/2006/relationships/notesMaster"/><Relationship Id="rId2" Target="presProps.xml" Type="http://schemas.openxmlformats.org/officeDocument/2006/relationships/presProps"/><Relationship Id="rId20" Target="theme/theme2.xml" Type="http://schemas.openxmlformats.org/officeDocument/2006/relationships/theme"/><Relationship Id="rId21" Target="notesSlides/notesSlide1.xml" Type="http://schemas.openxmlformats.org/officeDocument/2006/relationships/notes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notesSlides/notesSlide2.xml" Type="http://schemas.openxmlformats.org/officeDocument/2006/relationships/notes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notesSlides/notesSlide3.xml" Type="http://schemas.openxmlformats.org/officeDocument/2006/relationships/notesSlide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notesSlides/notesSlide4.xml" Type="http://schemas.openxmlformats.org/officeDocument/2006/relationships/notesSlide"/><Relationship Id="rId32" Target="notesSlides/notesSlide5.xml" Type="http://schemas.openxmlformats.org/officeDocument/2006/relationships/notesSlide"/><Relationship Id="rId33" Target="notesSlides/notesSlide6.xml" Type="http://schemas.openxmlformats.org/officeDocument/2006/relationships/notesSlide"/><Relationship Id="rId34" Target="notesSlides/notesSlide7.xml" Type="http://schemas.openxmlformats.org/officeDocument/2006/relationships/notesSlide"/><Relationship Id="rId35" Target="notesSlides/notesSlide8.xml" Type="http://schemas.openxmlformats.org/officeDocument/2006/relationships/notesSlide"/><Relationship Id="rId36" Target="notesSlides/notesSlide9.xml" Type="http://schemas.openxmlformats.org/officeDocument/2006/relationships/notesSlide"/><Relationship Id="rId37" Target="notesSlides/notesSlide10.xml" Type="http://schemas.openxmlformats.org/officeDocument/2006/relationships/notesSlide"/><Relationship Id="rId38" Target="notesSlides/notesSlide11.xml" Type="http://schemas.openxmlformats.org/officeDocument/2006/relationships/notesSlide"/><Relationship Id="rId39" Target="notesSlides/notesSlide12.xml" Type="http://schemas.openxmlformats.org/officeDocument/2006/relationships/notesSlide"/><Relationship Id="rId4" Target="theme/theme1.xml" Type="http://schemas.openxmlformats.org/officeDocument/2006/relationships/theme"/><Relationship Id="rId40" Target="notesSlides/notesSlide13.xml" Type="http://schemas.openxmlformats.org/officeDocument/2006/relationships/notesSlid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10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9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15.pn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3.xml" Type="http://schemas.openxmlformats.org/officeDocument/2006/relationships/notesSlid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3.png" Type="http://schemas.openxmlformats.org/officeDocument/2006/relationships/image"/><Relationship Id="rId6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6.png" Type="http://schemas.openxmlformats.org/officeDocument/2006/relationships/image"/><Relationship Id="rId9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1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4.jpeg" Type="http://schemas.openxmlformats.org/officeDocument/2006/relationships/image"/><Relationship Id="rId4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4" cy="10294618"/>
            <a:chOff x="0" y="0"/>
            <a:chExt cx="2456178" cy="137261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5418">
                  <a:moveTo>
                    <a:pt x="18796" y="0"/>
                  </a:moveTo>
                  <a:lnTo>
                    <a:pt x="2455418" y="13705839"/>
                  </a:lnTo>
                  <a:lnTo>
                    <a:pt x="2436622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060" cy="6341745"/>
            </a:xfrm>
            <a:custGeom>
              <a:avLst/>
              <a:gdLst/>
              <a:ahLst/>
              <a:cxnLst/>
              <a:rect r="r" b="b" t="t" l="l"/>
              <a:pathLst>
                <a:path h="6341745" w="9497060">
                  <a:moveTo>
                    <a:pt x="9497060" y="15748"/>
                  </a:moveTo>
                  <a:lnTo>
                    <a:pt x="10668" y="6341745"/>
                  </a:lnTo>
                  <a:lnTo>
                    <a:pt x="0" y="6325870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48" cy="10287000"/>
            <a:chOff x="0" y="0"/>
            <a:chExt cx="6019798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044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8044">
                  <a:moveTo>
                    <a:pt x="5178044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8044" y="13715364"/>
                  </a:lnTo>
                  <a:lnTo>
                    <a:pt x="5178044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6" cy="10287000"/>
            <a:chOff x="0" y="0"/>
            <a:chExt cx="5708648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792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67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673">
                  <a:moveTo>
                    <a:pt x="2590673" y="0"/>
                  </a:moveTo>
                  <a:lnTo>
                    <a:pt x="2044827" y="0"/>
                  </a:lnTo>
                  <a:lnTo>
                    <a:pt x="0" y="13715364"/>
                  </a:lnTo>
                  <a:lnTo>
                    <a:pt x="2590673" y="13715364"/>
                  </a:lnTo>
                  <a:lnTo>
                    <a:pt x="2590673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977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58995" y="94"/>
            <a:ext cx="1842134" cy="10294618"/>
            <a:chOff x="0" y="0"/>
            <a:chExt cx="2456178" cy="1372615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" y="7874"/>
              <a:ext cx="2455418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5418">
                  <a:moveTo>
                    <a:pt x="18796" y="0"/>
                  </a:moveTo>
                  <a:lnTo>
                    <a:pt x="2455418" y="13705839"/>
                  </a:lnTo>
                  <a:lnTo>
                    <a:pt x="2436622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191" y="1651"/>
              <a:ext cx="9497060" cy="6341745"/>
            </a:xfrm>
            <a:custGeom>
              <a:avLst/>
              <a:gdLst/>
              <a:ahLst/>
              <a:cxnLst/>
              <a:rect r="r" b="b" t="t" l="l"/>
              <a:pathLst>
                <a:path h="6341745" w="9497060">
                  <a:moveTo>
                    <a:pt x="9497060" y="15748"/>
                  </a:moveTo>
                  <a:lnTo>
                    <a:pt x="10668" y="6341745"/>
                  </a:lnTo>
                  <a:lnTo>
                    <a:pt x="0" y="6325870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773150" y="0"/>
            <a:ext cx="4514848" cy="10287000"/>
            <a:chOff x="0" y="0"/>
            <a:chExt cx="6019798" cy="13716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78044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8044">
                  <a:moveTo>
                    <a:pt x="5178044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8044" y="13715364"/>
                  </a:lnTo>
                  <a:lnTo>
                    <a:pt x="5178044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4006895" y="0"/>
            <a:ext cx="4281486" cy="10287000"/>
            <a:chOff x="0" y="0"/>
            <a:chExt cx="5708648" cy="13716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792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59067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673">
                  <a:moveTo>
                    <a:pt x="2590673" y="0"/>
                  </a:moveTo>
                  <a:lnTo>
                    <a:pt x="2044827" y="0"/>
                  </a:lnTo>
                  <a:lnTo>
                    <a:pt x="0" y="13715364"/>
                  </a:lnTo>
                  <a:lnTo>
                    <a:pt x="2590673" y="13715364"/>
                  </a:lnTo>
                  <a:lnTo>
                    <a:pt x="2590673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977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42" id="42"/>
          <p:cNvSpPr/>
          <p:nvPr/>
        </p:nvSpPr>
        <p:spPr>
          <a:xfrm flipH="false" flipV="false" rot="0">
            <a:off x="1314447" y="1485898"/>
            <a:ext cx="2614613" cy="2000250"/>
          </a:xfrm>
          <a:custGeom>
            <a:avLst/>
            <a:gdLst/>
            <a:ahLst/>
            <a:cxnLst/>
            <a:rect r="r" b="b" t="t" l="l"/>
            <a:pathLst>
              <a:path h="2000250" w="2614613">
                <a:moveTo>
                  <a:pt x="0" y="0"/>
                </a:moveTo>
                <a:lnTo>
                  <a:pt x="2614613" y="0"/>
                </a:lnTo>
                <a:lnTo>
                  <a:pt x="2614613" y="2000251"/>
                </a:lnTo>
                <a:lnTo>
                  <a:pt x="0" y="20002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3" id="43"/>
          <p:cNvGrpSpPr/>
          <p:nvPr/>
        </p:nvGrpSpPr>
        <p:grpSpPr>
          <a:xfrm rot="0">
            <a:off x="5629273" y="1785938"/>
            <a:ext cx="2500312" cy="2157412"/>
            <a:chOff x="0" y="0"/>
            <a:chExt cx="3333750" cy="287655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549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549" y="2876550"/>
                  </a:lnTo>
                  <a:lnTo>
                    <a:pt x="3333750" y="1438148"/>
                  </a:lnTo>
                  <a:lnTo>
                    <a:pt x="2614549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45" id="45"/>
          <p:cNvGrpSpPr/>
          <p:nvPr/>
        </p:nvGrpSpPr>
        <p:grpSpPr>
          <a:xfrm rot="0">
            <a:off x="5700711" y="7843838"/>
            <a:ext cx="1085850" cy="928686"/>
            <a:chOff x="0" y="0"/>
            <a:chExt cx="1447800" cy="1238248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47" id="47"/>
          <p:cNvSpPr txBox="true"/>
          <p:nvPr/>
        </p:nvSpPr>
        <p:spPr>
          <a:xfrm rot="0">
            <a:off x="-1243012" y="-49242"/>
            <a:ext cx="14973300" cy="1560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Employee Data Analysis using Excel </a:t>
            </a:r>
          </a:p>
          <a:p>
            <a:pPr algn="l">
              <a:lnSpc>
                <a:spcPts val="5759"/>
              </a:lnSpc>
            </a:pPr>
          </a:p>
        </p:txBody>
      </p:sp>
      <p:sp>
        <p:nvSpPr>
          <p:cNvPr name="Freeform 48" id="48"/>
          <p:cNvSpPr/>
          <p:nvPr/>
        </p:nvSpPr>
        <p:spPr>
          <a:xfrm flipH="false" flipV="false" rot="0">
            <a:off x="1014412" y="9701212"/>
            <a:ext cx="3214688" cy="300036"/>
          </a:xfrm>
          <a:custGeom>
            <a:avLst/>
            <a:gdLst/>
            <a:ahLst/>
            <a:cxnLst/>
            <a:rect r="r" b="b" t="t" l="l"/>
            <a:pathLst>
              <a:path h="300036" w="3214688">
                <a:moveTo>
                  <a:pt x="0" y="0"/>
                </a:moveTo>
                <a:lnTo>
                  <a:pt x="3214688" y="0"/>
                </a:lnTo>
                <a:lnTo>
                  <a:pt x="3214688" y="300036"/>
                </a:lnTo>
                <a:lnTo>
                  <a:pt x="0" y="3000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49" id="49"/>
          <p:cNvSpPr txBox="true"/>
          <p:nvPr/>
        </p:nvSpPr>
        <p:spPr>
          <a:xfrm rot="0">
            <a:off x="17030127" y="9707464"/>
            <a:ext cx="226693" cy="255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grpSp>
        <p:nvGrpSpPr>
          <p:cNvPr name="Group 50" id="50"/>
          <p:cNvGrpSpPr/>
          <p:nvPr/>
        </p:nvGrpSpPr>
        <p:grpSpPr>
          <a:xfrm rot="0">
            <a:off x="1678780" y="4050505"/>
            <a:ext cx="11444288" cy="3514344"/>
            <a:chOff x="0" y="0"/>
            <a:chExt cx="15259050" cy="4685792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9525" y="9778"/>
              <a:ext cx="15240000" cy="4666235"/>
            </a:xfrm>
            <a:custGeom>
              <a:avLst/>
              <a:gdLst/>
              <a:ahLst/>
              <a:cxnLst/>
              <a:rect r="r" b="b" t="t" l="l"/>
              <a:pathLst>
                <a:path h="4666235" w="15240000">
                  <a:moveTo>
                    <a:pt x="0" y="0"/>
                  </a:moveTo>
                  <a:lnTo>
                    <a:pt x="15240000" y="0"/>
                  </a:lnTo>
                  <a:lnTo>
                    <a:pt x="15240000" y="4666235"/>
                  </a:lnTo>
                  <a:lnTo>
                    <a:pt x="0" y="4666235"/>
                  </a:lnTo>
                  <a:close/>
                </a:path>
              </a:pathLst>
            </a:custGeom>
            <a:gradFill rotWithShape="true">
              <a:gsLst>
                <a:gs pos="0">
                  <a:srgbClr val="A1E3FF">
                    <a:alpha val="100000"/>
                  </a:srgbClr>
                </a:gs>
                <a:gs pos="35000">
                  <a:srgbClr val="BDEDFF">
                    <a:alpha val="100000"/>
                  </a:srgbClr>
                </a:gs>
                <a:gs pos="100000">
                  <a:srgbClr val="E5F9FF">
                    <a:alpha val="100000"/>
                  </a:srgbClr>
                </a:gs>
              </a:gsLst>
              <a:lin ang="16200000"/>
            </a:gradFill>
          </p:spPr>
        </p:sp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15259050" cy="4685792"/>
            </a:xfrm>
            <a:custGeom>
              <a:avLst/>
              <a:gdLst/>
              <a:ahLst/>
              <a:cxnLst/>
              <a:rect r="r" b="b" t="t" l="l"/>
              <a:pathLst>
                <a:path h="4685792" w="15259050">
                  <a:moveTo>
                    <a:pt x="9525" y="0"/>
                  </a:moveTo>
                  <a:lnTo>
                    <a:pt x="15249525" y="0"/>
                  </a:lnTo>
                  <a:cubicBezTo>
                    <a:pt x="15254732" y="0"/>
                    <a:pt x="15259050" y="4433"/>
                    <a:pt x="15259050" y="9778"/>
                  </a:cubicBezTo>
                  <a:lnTo>
                    <a:pt x="15259050" y="4676013"/>
                  </a:lnTo>
                  <a:cubicBezTo>
                    <a:pt x="15259050" y="4681359"/>
                    <a:pt x="15254732" y="4685792"/>
                    <a:pt x="15249525" y="4685792"/>
                  </a:cubicBezTo>
                  <a:lnTo>
                    <a:pt x="9525" y="4685792"/>
                  </a:lnTo>
                  <a:cubicBezTo>
                    <a:pt x="4318" y="4685792"/>
                    <a:pt x="0" y="4681359"/>
                    <a:pt x="0" y="4676013"/>
                  </a:cubicBezTo>
                  <a:lnTo>
                    <a:pt x="0" y="9778"/>
                  </a:lnTo>
                  <a:cubicBezTo>
                    <a:pt x="0" y="4433"/>
                    <a:pt x="4318" y="0"/>
                    <a:pt x="9525" y="0"/>
                  </a:cubicBezTo>
                  <a:moveTo>
                    <a:pt x="9525" y="19557"/>
                  </a:moveTo>
                  <a:lnTo>
                    <a:pt x="9525" y="9778"/>
                  </a:lnTo>
                  <a:lnTo>
                    <a:pt x="19050" y="9778"/>
                  </a:lnTo>
                  <a:lnTo>
                    <a:pt x="19050" y="4676013"/>
                  </a:lnTo>
                  <a:lnTo>
                    <a:pt x="9525" y="4676013"/>
                  </a:lnTo>
                  <a:lnTo>
                    <a:pt x="9525" y="4666235"/>
                  </a:lnTo>
                  <a:lnTo>
                    <a:pt x="15249525" y="4666235"/>
                  </a:lnTo>
                  <a:lnTo>
                    <a:pt x="15249525" y="4676013"/>
                  </a:lnTo>
                  <a:lnTo>
                    <a:pt x="15240000" y="4676013"/>
                  </a:lnTo>
                  <a:lnTo>
                    <a:pt x="15240000" y="9778"/>
                  </a:lnTo>
                  <a:lnTo>
                    <a:pt x="15249525" y="9778"/>
                  </a:lnTo>
                  <a:lnTo>
                    <a:pt x="15249525" y="19557"/>
                  </a:lnTo>
                  <a:lnTo>
                    <a:pt x="9525" y="19557"/>
                  </a:lnTo>
                  <a:close/>
                </a:path>
              </a:pathLst>
            </a:custGeom>
            <a:solidFill>
              <a:srgbClr val="46AAC5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0"/>
              <a:ext cx="15259050" cy="4685792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 marL="651510" indent="-325755" lvl="1">
                <a:lnSpc>
                  <a:spcPts val="4320"/>
                </a:lnSpc>
                <a:buFont typeface="Arial"/>
                <a:buChar char="•"/>
              </a:pPr>
              <a:r>
                <a:rPr lang="en-US" sz="3600" spc="33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STUDENT NAME:K.Monisha</a:t>
              </a:r>
            </a:p>
            <a:p>
              <a:pPr algn="l" marL="651510" indent="-325755" lvl="1">
                <a:lnSpc>
                  <a:spcPts val="4320"/>
                </a:lnSpc>
                <a:buFont typeface="Arial"/>
                <a:buChar char="•"/>
              </a:pPr>
              <a:r>
                <a:rPr lang="en-US" sz="3600" spc="33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REGISTER NO:122203599</a:t>
              </a:r>
            </a:p>
            <a:p>
              <a:pPr algn="l" marL="651510" indent="-325755" lvl="1">
                <a:lnSpc>
                  <a:spcPts val="4320"/>
                </a:lnSpc>
                <a:buFont typeface="Arial"/>
                <a:buChar char="•"/>
              </a:pPr>
              <a:r>
                <a:rPr lang="en-US" sz="3600" spc="33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DEPARTMENT:B. Com (corporate secretaryship)</a:t>
              </a:r>
            </a:p>
            <a:p>
              <a:pPr algn="l" marL="651510" indent="-325755" lvl="1">
                <a:lnSpc>
                  <a:spcPts val="4320"/>
                </a:lnSpc>
                <a:buFont typeface="Arial"/>
                <a:buChar char="•"/>
              </a:pPr>
              <a:r>
                <a:rPr lang="en-US" sz="3600" spc="33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COLLEGE:Soka ikeda college of arts and science for women</a:t>
              </a:r>
            </a:p>
            <a:p>
              <a:pPr algn="l" marL="651510" indent="-325755" lvl="1">
                <a:lnSpc>
                  <a:spcPts val="4320"/>
                </a:lnSpc>
              </a:pPr>
              <a:r>
                <a:rPr lang="en-US" sz="3600" spc="33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         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4" cy="10294618"/>
            <a:chOff x="0" y="0"/>
            <a:chExt cx="2456178" cy="137261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5418">
                  <a:moveTo>
                    <a:pt x="18796" y="0"/>
                  </a:moveTo>
                  <a:lnTo>
                    <a:pt x="2455418" y="13705839"/>
                  </a:lnTo>
                  <a:lnTo>
                    <a:pt x="2436622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060" cy="6341745"/>
            </a:xfrm>
            <a:custGeom>
              <a:avLst/>
              <a:gdLst/>
              <a:ahLst/>
              <a:cxnLst/>
              <a:rect r="r" b="b" t="t" l="l"/>
              <a:pathLst>
                <a:path h="6341745" w="9497060">
                  <a:moveTo>
                    <a:pt x="9497060" y="15748"/>
                  </a:moveTo>
                  <a:lnTo>
                    <a:pt x="10668" y="6341745"/>
                  </a:lnTo>
                  <a:lnTo>
                    <a:pt x="0" y="6325870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48" cy="10287000"/>
            <a:chOff x="0" y="0"/>
            <a:chExt cx="6019798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044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8044">
                  <a:moveTo>
                    <a:pt x="5178044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8044" y="13715364"/>
                  </a:lnTo>
                  <a:lnTo>
                    <a:pt x="5178044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6" cy="10287000"/>
            <a:chOff x="0" y="0"/>
            <a:chExt cx="5708648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792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67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673">
                  <a:moveTo>
                    <a:pt x="2590673" y="0"/>
                  </a:moveTo>
                  <a:lnTo>
                    <a:pt x="2044827" y="0"/>
                  </a:lnTo>
                  <a:lnTo>
                    <a:pt x="0" y="13715364"/>
                  </a:lnTo>
                  <a:lnTo>
                    <a:pt x="2590673" y="13715364"/>
                  </a:lnTo>
                  <a:lnTo>
                    <a:pt x="2590673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977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58995" y="94"/>
            <a:ext cx="1842134" cy="10294618"/>
            <a:chOff x="0" y="0"/>
            <a:chExt cx="2456178" cy="1372615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" y="7874"/>
              <a:ext cx="2455418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5418">
                  <a:moveTo>
                    <a:pt x="18796" y="0"/>
                  </a:moveTo>
                  <a:lnTo>
                    <a:pt x="2455418" y="13705839"/>
                  </a:lnTo>
                  <a:lnTo>
                    <a:pt x="2436622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191" y="1651"/>
              <a:ext cx="9497060" cy="6341745"/>
            </a:xfrm>
            <a:custGeom>
              <a:avLst/>
              <a:gdLst/>
              <a:ahLst/>
              <a:cxnLst/>
              <a:rect r="r" b="b" t="t" l="l"/>
              <a:pathLst>
                <a:path h="6341745" w="9497060">
                  <a:moveTo>
                    <a:pt x="9497060" y="15748"/>
                  </a:moveTo>
                  <a:lnTo>
                    <a:pt x="10668" y="6341745"/>
                  </a:lnTo>
                  <a:lnTo>
                    <a:pt x="0" y="6325870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773150" y="0"/>
            <a:ext cx="4514848" cy="10287000"/>
            <a:chOff x="0" y="0"/>
            <a:chExt cx="6019798" cy="13716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78044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8044">
                  <a:moveTo>
                    <a:pt x="5178044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8044" y="13715364"/>
                  </a:lnTo>
                  <a:lnTo>
                    <a:pt x="5178044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4006895" y="0"/>
            <a:ext cx="4281486" cy="10287000"/>
            <a:chOff x="0" y="0"/>
            <a:chExt cx="5708648" cy="13716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792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59067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673">
                  <a:moveTo>
                    <a:pt x="2590673" y="0"/>
                  </a:moveTo>
                  <a:lnTo>
                    <a:pt x="2044827" y="0"/>
                  </a:lnTo>
                  <a:lnTo>
                    <a:pt x="0" y="13715364"/>
                  </a:lnTo>
                  <a:lnTo>
                    <a:pt x="2590673" y="13715364"/>
                  </a:lnTo>
                  <a:lnTo>
                    <a:pt x="2590673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977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42" id="42"/>
          <p:cNvSpPr txBox="true"/>
          <p:nvPr/>
        </p:nvSpPr>
        <p:spPr>
          <a:xfrm rot="0">
            <a:off x="1224438" y="604836"/>
            <a:ext cx="15839123" cy="1064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Discussion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998696" y="3803153"/>
            <a:ext cx="15372200" cy="3857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Data Filtering</a:t>
            </a: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of Excel filters to isolate specific metrics (e.g., top performers, low attendance).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Highlighting</a:t>
            </a: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Conditional formatting to highlight KPIs such as highest productivity, lowest task completion time.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Pivot Charts</a:t>
            </a: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Creation of pivot tables to aggregate data and generate charts for visual trends.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Analysis Steps</a:t>
            </a: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Step-by-step process from raw data to final visualizations.</a:t>
            </a:r>
          </a:p>
          <a:p>
            <a:pPr algn="l" marL="488632" indent="-244316" lvl="1">
              <a:lnSpc>
                <a:spcPts val="324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4" cy="10294618"/>
            <a:chOff x="0" y="0"/>
            <a:chExt cx="2456178" cy="137261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5418">
                  <a:moveTo>
                    <a:pt x="18796" y="0"/>
                  </a:moveTo>
                  <a:lnTo>
                    <a:pt x="2455418" y="13705839"/>
                  </a:lnTo>
                  <a:lnTo>
                    <a:pt x="2436622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060" cy="6341745"/>
            </a:xfrm>
            <a:custGeom>
              <a:avLst/>
              <a:gdLst/>
              <a:ahLst/>
              <a:cxnLst/>
              <a:rect r="r" b="b" t="t" l="l"/>
              <a:pathLst>
                <a:path h="6341745" w="9497060">
                  <a:moveTo>
                    <a:pt x="9497060" y="15748"/>
                  </a:moveTo>
                  <a:lnTo>
                    <a:pt x="10668" y="6341745"/>
                  </a:lnTo>
                  <a:lnTo>
                    <a:pt x="0" y="6325870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48" cy="10287000"/>
            <a:chOff x="0" y="0"/>
            <a:chExt cx="6019798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044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8044">
                  <a:moveTo>
                    <a:pt x="5178044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8044" y="13715364"/>
                  </a:lnTo>
                  <a:lnTo>
                    <a:pt x="5178044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6" cy="10287000"/>
            <a:chOff x="0" y="0"/>
            <a:chExt cx="5708648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792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67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673">
                  <a:moveTo>
                    <a:pt x="2590673" y="0"/>
                  </a:moveTo>
                  <a:lnTo>
                    <a:pt x="2044827" y="0"/>
                  </a:lnTo>
                  <a:lnTo>
                    <a:pt x="0" y="13715364"/>
                  </a:lnTo>
                  <a:lnTo>
                    <a:pt x="2590673" y="13715364"/>
                  </a:lnTo>
                  <a:lnTo>
                    <a:pt x="2590673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977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58995" y="94"/>
            <a:ext cx="1842134" cy="10294618"/>
            <a:chOff x="0" y="0"/>
            <a:chExt cx="2456178" cy="1372615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" y="7874"/>
              <a:ext cx="2455418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5418">
                  <a:moveTo>
                    <a:pt x="18796" y="0"/>
                  </a:moveTo>
                  <a:lnTo>
                    <a:pt x="2455418" y="13705839"/>
                  </a:lnTo>
                  <a:lnTo>
                    <a:pt x="2436622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191" y="1651"/>
              <a:ext cx="9497060" cy="6341745"/>
            </a:xfrm>
            <a:custGeom>
              <a:avLst/>
              <a:gdLst/>
              <a:ahLst/>
              <a:cxnLst/>
              <a:rect r="r" b="b" t="t" l="l"/>
              <a:pathLst>
                <a:path h="6341745" w="9497060">
                  <a:moveTo>
                    <a:pt x="9497060" y="15748"/>
                  </a:moveTo>
                  <a:lnTo>
                    <a:pt x="10668" y="6341745"/>
                  </a:lnTo>
                  <a:lnTo>
                    <a:pt x="0" y="6325870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773150" y="0"/>
            <a:ext cx="4514848" cy="10287000"/>
            <a:chOff x="0" y="0"/>
            <a:chExt cx="6019798" cy="13716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78044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8044">
                  <a:moveTo>
                    <a:pt x="5178044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8044" y="13715364"/>
                  </a:lnTo>
                  <a:lnTo>
                    <a:pt x="5178044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4006895" y="0"/>
            <a:ext cx="4281486" cy="10287000"/>
            <a:chOff x="0" y="0"/>
            <a:chExt cx="5708648" cy="13716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792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59067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673">
                  <a:moveTo>
                    <a:pt x="2590673" y="0"/>
                  </a:moveTo>
                  <a:lnTo>
                    <a:pt x="2044827" y="0"/>
                  </a:lnTo>
                  <a:lnTo>
                    <a:pt x="0" y="13715364"/>
                  </a:lnTo>
                  <a:lnTo>
                    <a:pt x="2590673" y="13715364"/>
                  </a:lnTo>
                  <a:lnTo>
                    <a:pt x="2590673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977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4030325" y="8043862"/>
            <a:ext cx="685798" cy="685800"/>
            <a:chOff x="0" y="0"/>
            <a:chExt cx="914398" cy="9144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0044112" y="2543175"/>
            <a:ext cx="471486" cy="485775"/>
            <a:chOff x="0" y="0"/>
            <a:chExt cx="628648" cy="6477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48" id="48"/>
          <p:cNvSpPr/>
          <p:nvPr/>
        </p:nvSpPr>
        <p:spPr>
          <a:xfrm flipH="false" flipV="false" rot="0">
            <a:off x="2500311" y="9701212"/>
            <a:ext cx="114300" cy="266698"/>
          </a:xfrm>
          <a:custGeom>
            <a:avLst/>
            <a:gdLst/>
            <a:ahLst/>
            <a:cxnLst/>
            <a:rect r="r" b="b" t="t" l="l"/>
            <a:pathLst>
              <a:path h="266698" w="114300">
                <a:moveTo>
                  <a:pt x="0" y="0"/>
                </a:moveTo>
                <a:lnTo>
                  <a:pt x="114300" y="0"/>
                </a:lnTo>
                <a:lnTo>
                  <a:pt x="114300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49" id="49"/>
          <p:cNvSpPr txBox="true"/>
          <p:nvPr/>
        </p:nvSpPr>
        <p:spPr>
          <a:xfrm rot="0">
            <a:off x="1132998" y="572450"/>
            <a:ext cx="3655695" cy="1143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6915827" y="9707464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pic>
        <p:nvPicPr>
          <p:cNvPr name="Picture 51" id="5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493042" y="1164431"/>
            <a:ext cx="12087223" cy="818673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4" cy="10294618"/>
            <a:chOff x="0" y="0"/>
            <a:chExt cx="2456178" cy="137261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5418">
                  <a:moveTo>
                    <a:pt x="18796" y="0"/>
                  </a:moveTo>
                  <a:lnTo>
                    <a:pt x="2455418" y="13705839"/>
                  </a:lnTo>
                  <a:lnTo>
                    <a:pt x="2436622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060" cy="6341745"/>
            </a:xfrm>
            <a:custGeom>
              <a:avLst/>
              <a:gdLst/>
              <a:ahLst/>
              <a:cxnLst/>
              <a:rect r="r" b="b" t="t" l="l"/>
              <a:pathLst>
                <a:path h="6341745" w="9497060">
                  <a:moveTo>
                    <a:pt x="9497060" y="15748"/>
                  </a:moveTo>
                  <a:lnTo>
                    <a:pt x="10668" y="6341745"/>
                  </a:lnTo>
                  <a:lnTo>
                    <a:pt x="0" y="6325870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48" cy="10287000"/>
            <a:chOff x="0" y="0"/>
            <a:chExt cx="6019798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044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8044">
                  <a:moveTo>
                    <a:pt x="5178044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8044" y="13715364"/>
                  </a:lnTo>
                  <a:lnTo>
                    <a:pt x="5178044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6" cy="10287000"/>
            <a:chOff x="0" y="0"/>
            <a:chExt cx="5708648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792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67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673">
                  <a:moveTo>
                    <a:pt x="2590673" y="0"/>
                  </a:moveTo>
                  <a:lnTo>
                    <a:pt x="2044827" y="0"/>
                  </a:lnTo>
                  <a:lnTo>
                    <a:pt x="0" y="13715364"/>
                  </a:lnTo>
                  <a:lnTo>
                    <a:pt x="2590673" y="13715364"/>
                  </a:lnTo>
                  <a:lnTo>
                    <a:pt x="2590673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977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58995" y="94"/>
            <a:ext cx="1842134" cy="10294618"/>
            <a:chOff x="0" y="0"/>
            <a:chExt cx="2456178" cy="1372615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" y="7874"/>
              <a:ext cx="2455418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5418">
                  <a:moveTo>
                    <a:pt x="18796" y="0"/>
                  </a:moveTo>
                  <a:lnTo>
                    <a:pt x="2455418" y="13705839"/>
                  </a:lnTo>
                  <a:lnTo>
                    <a:pt x="2436622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191" y="1651"/>
              <a:ext cx="9497060" cy="6341745"/>
            </a:xfrm>
            <a:custGeom>
              <a:avLst/>
              <a:gdLst/>
              <a:ahLst/>
              <a:cxnLst/>
              <a:rect r="r" b="b" t="t" l="l"/>
              <a:pathLst>
                <a:path h="6341745" w="9497060">
                  <a:moveTo>
                    <a:pt x="9497060" y="15748"/>
                  </a:moveTo>
                  <a:lnTo>
                    <a:pt x="10668" y="6341745"/>
                  </a:lnTo>
                  <a:lnTo>
                    <a:pt x="0" y="6325870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773150" y="0"/>
            <a:ext cx="4514848" cy="10287000"/>
            <a:chOff x="0" y="0"/>
            <a:chExt cx="6019798" cy="13716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78044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8044">
                  <a:moveTo>
                    <a:pt x="5178044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8044" y="13715364"/>
                  </a:lnTo>
                  <a:lnTo>
                    <a:pt x="5178044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4006895" y="0"/>
            <a:ext cx="4281486" cy="10287000"/>
            <a:chOff x="0" y="0"/>
            <a:chExt cx="5708648" cy="13716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792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59067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673">
                  <a:moveTo>
                    <a:pt x="2590673" y="0"/>
                  </a:moveTo>
                  <a:lnTo>
                    <a:pt x="2044827" y="0"/>
                  </a:lnTo>
                  <a:lnTo>
                    <a:pt x="0" y="13715364"/>
                  </a:lnTo>
                  <a:lnTo>
                    <a:pt x="2590673" y="13715364"/>
                  </a:lnTo>
                  <a:lnTo>
                    <a:pt x="2590673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977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42" id="42"/>
          <p:cNvSpPr txBox="true"/>
          <p:nvPr/>
        </p:nvSpPr>
        <p:spPr>
          <a:xfrm rot="0">
            <a:off x="1224438" y="604836"/>
            <a:ext cx="15839123" cy="1064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4" cy="10294618"/>
            <a:chOff x="0" y="0"/>
            <a:chExt cx="2456178" cy="137261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5418">
                  <a:moveTo>
                    <a:pt x="18796" y="0"/>
                  </a:moveTo>
                  <a:lnTo>
                    <a:pt x="2455418" y="13705839"/>
                  </a:lnTo>
                  <a:lnTo>
                    <a:pt x="2436622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060" cy="6341745"/>
            </a:xfrm>
            <a:custGeom>
              <a:avLst/>
              <a:gdLst/>
              <a:ahLst/>
              <a:cxnLst/>
              <a:rect r="r" b="b" t="t" l="l"/>
              <a:pathLst>
                <a:path h="6341745" w="9497060">
                  <a:moveTo>
                    <a:pt x="9497060" y="15748"/>
                  </a:moveTo>
                  <a:lnTo>
                    <a:pt x="10668" y="6341745"/>
                  </a:lnTo>
                  <a:lnTo>
                    <a:pt x="0" y="6325870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48" cy="10287000"/>
            <a:chOff x="0" y="0"/>
            <a:chExt cx="6019798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044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8044">
                  <a:moveTo>
                    <a:pt x="5178044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8044" y="13715364"/>
                  </a:lnTo>
                  <a:lnTo>
                    <a:pt x="5178044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6" cy="10287000"/>
            <a:chOff x="0" y="0"/>
            <a:chExt cx="5708648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792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67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673">
                  <a:moveTo>
                    <a:pt x="2590673" y="0"/>
                  </a:moveTo>
                  <a:lnTo>
                    <a:pt x="2044827" y="0"/>
                  </a:lnTo>
                  <a:lnTo>
                    <a:pt x="0" y="13715364"/>
                  </a:lnTo>
                  <a:lnTo>
                    <a:pt x="2590673" y="13715364"/>
                  </a:lnTo>
                  <a:lnTo>
                    <a:pt x="2590673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977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58995" y="94"/>
            <a:ext cx="1842134" cy="10294618"/>
            <a:chOff x="0" y="0"/>
            <a:chExt cx="2456178" cy="1372615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" y="7874"/>
              <a:ext cx="2455418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5418">
                  <a:moveTo>
                    <a:pt x="18796" y="0"/>
                  </a:moveTo>
                  <a:lnTo>
                    <a:pt x="2455418" y="13705839"/>
                  </a:lnTo>
                  <a:lnTo>
                    <a:pt x="2436622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191" y="1651"/>
              <a:ext cx="9497060" cy="6341745"/>
            </a:xfrm>
            <a:custGeom>
              <a:avLst/>
              <a:gdLst/>
              <a:ahLst/>
              <a:cxnLst/>
              <a:rect r="r" b="b" t="t" l="l"/>
              <a:pathLst>
                <a:path h="6341745" w="9497060">
                  <a:moveTo>
                    <a:pt x="9497060" y="15748"/>
                  </a:moveTo>
                  <a:lnTo>
                    <a:pt x="10668" y="6341745"/>
                  </a:lnTo>
                  <a:lnTo>
                    <a:pt x="0" y="6325870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773150" y="0"/>
            <a:ext cx="4514848" cy="10287000"/>
            <a:chOff x="0" y="0"/>
            <a:chExt cx="6019798" cy="13716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78044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8044">
                  <a:moveTo>
                    <a:pt x="5178044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8044" y="13715364"/>
                  </a:lnTo>
                  <a:lnTo>
                    <a:pt x="5178044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4006895" y="0"/>
            <a:ext cx="4281486" cy="10287000"/>
            <a:chOff x="0" y="0"/>
            <a:chExt cx="5708648" cy="13716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792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59067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673">
                  <a:moveTo>
                    <a:pt x="2590673" y="0"/>
                  </a:moveTo>
                  <a:lnTo>
                    <a:pt x="2044827" y="0"/>
                  </a:lnTo>
                  <a:lnTo>
                    <a:pt x="0" y="13715364"/>
                  </a:lnTo>
                  <a:lnTo>
                    <a:pt x="2590673" y="13715364"/>
                  </a:lnTo>
                  <a:lnTo>
                    <a:pt x="2590673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977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42" id="42"/>
          <p:cNvSpPr txBox="true"/>
          <p:nvPr/>
        </p:nvSpPr>
        <p:spPr>
          <a:xfrm rot="0">
            <a:off x="1224438" y="481011"/>
            <a:ext cx="15839123" cy="1188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</a:t>
            </a:r>
          </a:p>
        </p:txBody>
      </p:sp>
      <p:grpSp>
        <p:nvGrpSpPr>
          <p:cNvPr name="Group 43" id="43"/>
          <p:cNvGrpSpPr/>
          <p:nvPr/>
        </p:nvGrpSpPr>
        <p:grpSpPr>
          <a:xfrm rot="0">
            <a:off x="1250156" y="3453511"/>
            <a:ext cx="13085910" cy="3892270"/>
            <a:chOff x="0" y="0"/>
            <a:chExt cx="17447880" cy="5189694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9525" y="9525"/>
              <a:ext cx="17428845" cy="5170678"/>
            </a:xfrm>
            <a:custGeom>
              <a:avLst/>
              <a:gdLst/>
              <a:ahLst/>
              <a:cxnLst/>
              <a:rect r="r" b="b" t="t" l="l"/>
              <a:pathLst>
                <a:path h="5170678" w="17428845">
                  <a:moveTo>
                    <a:pt x="0" y="0"/>
                  </a:moveTo>
                  <a:lnTo>
                    <a:pt x="17428845" y="0"/>
                  </a:lnTo>
                  <a:lnTo>
                    <a:pt x="17428845" y="5170678"/>
                  </a:lnTo>
                  <a:lnTo>
                    <a:pt x="0" y="5170678"/>
                  </a:lnTo>
                  <a:close/>
                </a:path>
              </a:pathLst>
            </a:custGeom>
            <a:gradFill rotWithShape="true">
              <a:gsLst>
                <a:gs pos="0">
                  <a:srgbClr val="A1E3FF">
                    <a:alpha val="100000"/>
                  </a:srgbClr>
                </a:gs>
                <a:gs pos="35000">
                  <a:srgbClr val="BDEDFF">
                    <a:alpha val="100000"/>
                  </a:srgbClr>
                </a:gs>
                <a:gs pos="100000">
                  <a:srgbClr val="E5F9FF">
                    <a:alpha val="100000"/>
                  </a:srgbClr>
                </a:gs>
              </a:gsLst>
              <a:lin ang="16200000"/>
            </a:gradFill>
          </p:spPr>
        </p:sp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7447895" cy="5189728"/>
            </a:xfrm>
            <a:custGeom>
              <a:avLst/>
              <a:gdLst/>
              <a:ahLst/>
              <a:cxnLst/>
              <a:rect r="r" b="b" t="t" l="l"/>
              <a:pathLst>
                <a:path h="5189728" w="17447895">
                  <a:moveTo>
                    <a:pt x="9525" y="0"/>
                  </a:moveTo>
                  <a:lnTo>
                    <a:pt x="17438370" y="0"/>
                  </a:lnTo>
                  <a:cubicBezTo>
                    <a:pt x="17443577" y="0"/>
                    <a:pt x="17447895" y="4318"/>
                    <a:pt x="17447895" y="9525"/>
                  </a:cubicBezTo>
                  <a:lnTo>
                    <a:pt x="17447895" y="5180203"/>
                  </a:lnTo>
                  <a:cubicBezTo>
                    <a:pt x="17447895" y="5185410"/>
                    <a:pt x="17443577" y="5189728"/>
                    <a:pt x="17438370" y="5189728"/>
                  </a:cubicBezTo>
                  <a:lnTo>
                    <a:pt x="9525" y="5189728"/>
                  </a:lnTo>
                  <a:cubicBezTo>
                    <a:pt x="4318" y="5189728"/>
                    <a:pt x="0" y="5185410"/>
                    <a:pt x="0" y="5180203"/>
                  </a:cubicBezTo>
                  <a:lnTo>
                    <a:pt x="0" y="9525"/>
                  </a:lnTo>
                  <a:cubicBezTo>
                    <a:pt x="0" y="4318"/>
                    <a:pt x="4318" y="0"/>
                    <a:pt x="9525" y="0"/>
                  </a:cubicBezTo>
                  <a:moveTo>
                    <a:pt x="9525" y="1905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19050" y="5180203"/>
                  </a:lnTo>
                  <a:lnTo>
                    <a:pt x="9525" y="5180203"/>
                  </a:lnTo>
                  <a:lnTo>
                    <a:pt x="9525" y="5170678"/>
                  </a:lnTo>
                  <a:lnTo>
                    <a:pt x="17438370" y="5170678"/>
                  </a:lnTo>
                  <a:lnTo>
                    <a:pt x="17438370" y="5180203"/>
                  </a:lnTo>
                  <a:lnTo>
                    <a:pt x="17428845" y="5180203"/>
                  </a:lnTo>
                  <a:lnTo>
                    <a:pt x="17428845" y="9525"/>
                  </a:lnTo>
                  <a:lnTo>
                    <a:pt x="17438370" y="9525"/>
                  </a:lnTo>
                  <a:lnTo>
                    <a:pt x="17438370" y="19050"/>
                  </a:lnTo>
                  <a:lnTo>
                    <a:pt x="9525" y="19050"/>
                  </a:lnTo>
                  <a:close/>
                </a:path>
              </a:pathLst>
            </a:custGeom>
            <a:solidFill>
              <a:srgbClr val="46AAC5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57150"/>
              <a:ext cx="17447880" cy="52468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b="true" sz="27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Summary</a:t>
              </a: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Recap of the methodology used for performance analysis.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Emphasize the effectiveness of Excel tools in gaining actionable insights.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b="true" sz="27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Next Steps</a:t>
              </a: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Recommendations for further analysis or implementation in regular performance reviews.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b="true" sz="27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Closing Statement</a:t>
              </a: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value of data-driven decision-making in enhancing employee performance.</a:t>
              </a:r>
            </a:p>
            <a:p>
              <a:pPr algn="l" marL="488632" indent="-244316" lvl="1">
                <a:lnSpc>
                  <a:spcPts val="3240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798" cy="685800"/>
            <a:chOff x="0" y="0"/>
            <a:chExt cx="914398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44112" y="2543175"/>
            <a:ext cx="471486" cy="485775"/>
            <a:chOff x="0" y="0"/>
            <a:chExt cx="628648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09661" y="1251424"/>
            <a:ext cx="5864542" cy="989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014412" y="9701212"/>
            <a:ext cx="3214688" cy="300036"/>
          </a:xfrm>
          <a:custGeom>
            <a:avLst/>
            <a:gdLst/>
            <a:ahLst/>
            <a:cxnLst/>
            <a:rect r="r" b="b" t="t" l="l"/>
            <a:pathLst>
              <a:path h="300036" w="3214688">
                <a:moveTo>
                  <a:pt x="0" y="0"/>
                </a:moveTo>
                <a:lnTo>
                  <a:pt x="3214688" y="0"/>
                </a:lnTo>
                <a:lnTo>
                  <a:pt x="3214688" y="300036"/>
                </a:lnTo>
                <a:lnTo>
                  <a:pt x="0" y="3000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00088" y="9615488"/>
            <a:ext cx="5557836" cy="442912"/>
          </a:xfrm>
          <a:custGeom>
            <a:avLst/>
            <a:gdLst/>
            <a:ahLst/>
            <a:cxnLst/>
            <a:rect r="r" b="b" t="t" l="l"/>
            <a:pathLst>
              <a:path h="442912" w="5557836">
                <a:moveTo>
                  <a:pt x="0" y="0"/>
                </a:moveTo>
                <a:lnTo>
                  <a:pt x="5557835" y="0"/>
                </a:lnTo>
                <a:lnTo>
                  <a:pt x="5557835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24" r="0" b="-124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7030127" y="9707464"/>
            <a:ext cx="226693" cy="255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917723" y="3097276"/>
            <a:ext cx="12706962" cy="3822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66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Employee Performance Analysis using Excel</a:t>
            </a:r>
          </a:p>
          <a:p>
            <a:pPr algn="l">
              <a:lnSpc>
                <a:spcPts val="7920"/>
              </a:lnSpc>
            </a:pPr>
          </a:p>
          <a:p>
            <a:pPr algn="l">
              <a:lnSpc>
                <a:spcPts val="7920"/>
              </a:lnSpc>
            </a:pPr>
          </a:p>
        </p:txBody>
      </p:sp>
      <p:grpSp>
        <p:nvGrpSpPr>
          <p:cNvPr name="Group 18" id="18"/>
          <p:cNvGrpSpPr/>
          <p:nvPr/>
        </p:nvGrpSpPr>
        <p:grpSpPr>
          <a:xfrm rot="0">
            <a:off x="2893124" y="6223028"/>
            <a:ext cx="9637098" cy="1765935"/>
            <a:chOff x="0" y="0"/>
            <a:chExt cx="12849464" cy="2354580"/>
          </a:xfrm>
        </p:grpSpPr>
        <p:grpSp>
          <p:nvGrpSpPr>
            <p:cNvPr name="Group 19" id="19"/>
            <p:cNvGrpSpPr/>
            <p:nvPr/>
          </p:nvGrpSpPr>
          <p:grpSpPr>
            <a:xfrm rot="-10800000">
              <a:off x="0" y="0"/>
              <a:ext cx="12849464" cy="2354580"/>
              <a:chOff x="0" y="0"/>
              <a:chExt cx="12849464" cy="235458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9525" y="9525"/>
                <a:ext cx="12830429" cy="2335530"/>
              </a:xfrm>
              <a:custGeom>
                <a:avLst/>
                <a:gdLst/>
                <a:ahLst/>
                <a:cxnLst/>
                <a:rect r="r" b="b" t="t" l="l"/>
                <a:pathLst>
                  <a:path h="2335530" w="12830429">
                    <a:moveTo>
                      <a:pt x="0" y="2335530"/>
                    </a:moveTo>
                    <a:lnTo>
                      <a:pt x="12830429" y="2335530"/>
                    </a:lnTo>
                    <a:lnTo>
                      <a:pt x="12830429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A1E3FF">
                      <a:alpha val="100000"/>
                    </a:srgbClr>
                  </a:gs>
                  <a:gs pos="35000">
                    <a:srgbClr val="BDEDFF">
                      <a:alpha val="100000"/>
                    </a:srgbClr>
                  </a:gs>
                  <a:gs pos="100000">
                    <a:srgbClr val="E5F9FF">
                      <a:alpha val="100000"/>
                    </a:srgbClr>
                  </a:gs>
                </a:gsLst>
                <a:lin ang="16200000"/>
              </a:gradFill>
            </p:spPr>
          </p:sp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12849479" cy="2354580"/>
              </a:xfrm>
              <a:custGeom>
                <a:avLst/>
                <a:gdLst/>
                <a:ahLst/>
                <a:cxnLst/>
                <a:rect r="r" b="b" t="t" l="l"/>
                <a:pathLst>
                  <a:path h="2354580" w="12849479">
                    <a:moveTo>
                      <a:pt x="9525" y="2335530"/>
                    </a:moveTo>
                    <a:lnTo>
                      <a:pt x="12839954" y="2335530"/>
                    </a:lnTo>
                    <a:lnTo>
                      <a:pt x="12839954" y="2345055"/>
                    </a:lnTo>
                    <a:lnTo>
                      <a:pt x="12830429" y="2345055"/>
                    </a:lnTo>
                    <a:lnTo>
                      <a:pt x="12830429" y="9525"/>
                    </a:lnTo>
                    <a:lnTo>
                      <a:pt x="12839954" y="9525"/>
                    </a:lnTo>
                    <a:lnTo>
                      <a:pt x="12839954" y="19050"/>
                    </a:lnTo>
                    <a:lnTo>
                      <a:pt x="9525" y="19050"/>
                    </a:lnTo>
                    <a:lnTo>
                      <a:pt x="9525" y="9525"/>
                    </a:lnTo>
                    <a:lnTo>
                      <a:pt x="19050" y="9525"/>
                    </a:lnTo>
                    <a:lnTo>
                      <a:pt x="19050" y="2345055"/>
                    </a:lnTo>
                    <a:lnTo>
                      <a:pt x="9525" y="2345055"/>
                    </a:lnTo>
                    <a:lnTo>
                      <a:pt x="9525" y="2335530"/>
                    </a:lnTo>
                    <a:moveTo>
                      <a:pt x="9525" y="2354580"/>
                    </a:moveTo>
                    <a:cubicBezTo>
                      <a:pt x="4318" y="2354580"/>
                      <a:pt x="0" y="2350262"/>
                      <a:pt x="0" y="2345055"/>
                    </a:cubicBezTo>
                    <a:lnTo>
                      <a:pt x="0" y="9525"/>
                    </a:lnTo>
                    <a:cubicBezTo>
                      <a:pt x="0" y="4318"/>
                      <a:pt x="4318" y="0"/>
                      <a:pt x="9525" y="0"/>
                    </a:cubicBezTo>
                    <a:lnTo>
                      <a:pt x="12839954" y="0"/>
                    </a:lnTo>
                    <a:cubicBezTo>
                      <a:pt x="12845161" y="0"/>
                      <a:pt x="12849479" y="4318"/>
                      <a:pt x="12849479" y="9525"/>
                    </a:cubicBezTo>
                    <a:lnTo>
                      <a:pt x="12849479" y="2345055"/>
                    </a:lnTo>
                    <a:cubicBezTo>
                      <a:pt x="12849479" y="2350262"/>
                      <a:pt x="12845161" y="2354580"/>
                      <a:pt x="12839954" y="2354580"/>
                    </a:cubicBezTo>
                    <a:lnTo>
                      <a:pt x="9525" y="2354580"/>
                    </a:lnTo>
                    <a:close/>
                  </a:path>
                </a:pathLst>
              </a:custGeom>
              <a:solidFill>
                <a:srgbClr val="46AAC5"/>
              </a:solidFill>
            </p:spPr>
          </p:sp>
        </p:grpSp>
        <p:sp>
          <p:nvSpPr>
            <p:cNvPr name="TextBox 22" id="22"/>
            <p:cNvSpPr txBox="true"/>
            <p:nvPr/>
          </p:nvSpPr>
          <p:spPr>
            <a:xfrm rot="0">
              <a:off x="121920" y="3810"/>
              <a:ext cx="12605624" cy="22898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b="true" sz="27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Subtitle</a:t>
              </a: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 Leveraging Excel Filtering, Highlighting, and Pivot Charts for Insights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b="true" sz="27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M.Saranya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b="true" sz="27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Date</a:t>
              </a: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– 30/08/2024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5364"/>
                  </a:lnTo>
                  <a:lnTo>
                    <a:pt x="24963374" y="13715364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1" y="9719531"/>
            <a:ext cx="2660333" cy="259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1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49" cy="971550"/>
          </a:xfrm>
          <a:custGeom>
            <a:avLst/>
            <a:gdLst/>
            <a:ahLst/>
            <a:cxnLst/>
            <a:rect r="r" b="b" t="t" l="l"/>
            <a:pathLst>
              <a:path h="971550" w="971549">
                <a:moveTo>
                  <a:pt x="0" y="0"/>
                </a:moveTo>
                <a:lnTo>
                  <a:pt x="971548" y="0"/>
                </a:lnTo>
                <a:lnTo>
                  <a:pt x="971548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030575" y="9201150"/>
            <a:ext cx="371474" cy="371475"/>
          </a:xfrm>
          <a:custGeom>
            <a:avLst/>
            <a:gdLst/>
            <a:ahLst/>
            <a:cxnLst/>
            <a:rect r="r" b="b" t="t" l="l"/>
            <a:pathLst>
              <a:path h="371475" w="371474">
                <a:moveTo>
                  <a:pt x="0" y="0"/>
                </a:moveTo>
                <a:lnTo>
                  <a:pt x="371474" y="0"/>
                </a:lnTo>
                <a:lnTo>
                  <a:pt x="371474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00088" y="9615488"/>
            <a:ext cx="5557836" cy="442912"/>
          </a:xfrm>
          <a:custGeom>
            <a:avLst/>
            <a:gdLst/>
            <a:ahLst/>
            <a:cxnLst/>
            <a:rect r="r" b="b" t="t" l="l"/>
            <a:pathLst>
              <a:path h="442912" w="5557836">
                <a:moveTo>
                  <a:pt x="0" y="0"/>
                </a:moveTo>
                <a:lnTo>
                  <a:pt x="5557835" y="0"/>
                </a:lnTo>
                <a:lnTo>
                  <a:pt x="5557835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124" r="0" b="-124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1438" y="5729285"/>
            <a:ext cx="2600325" cy="4514846"/>
          </a:xfrm>
          <a:custGeom>
            <a:avLst/>
            <a:gdLst/>
            <a:ahLst/>
            <a:cxnLst/>
            <a:rect r="r" b="b" t="t" l="l"/>
            <a:pathLst>
              <a:path h="4514846" w="2600325">
                <a:moveTo>
                  <a:pt x="0" y="0"/>
                </a:moveTo>
                <a:lnTo>
                  <a:pt x="2600324" y="0"/>
                </a:lnTo>
                <a:lnTo>
                  <a:pt x="2600324" y="4514845"/>
                </a:lnTo>
                <a:lnTo>
                  <a:pt x="0" y="451484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3" t="0" r="-3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09661" y="662364"/>
            <a:ext cx="3535680" cy="1111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30127" y="9707464"/>
            <a:ext cx="226693" cy="255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3115532" y="3193256"/>
            <a:ext cx="8200120" cy="6595110"/>
            <a:chOff x="0" y="0"/>
            <a:chExt cx="10933494" cy="879348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9525" y="9525"/>
              <a:ext cx="10914507" cy="8774430"/>
            </a:xfrm>
            <a:custGeom>
              <a:avLst/>
              <a:gdLst/>
              <a:ahLst/>
              <a:cxnLst/>
              <a:rect r="r" b="b" t="t" l="l"/>
              <a:pathLst>
                <a:path h="8774430" w="10914507">
                  <a:moveTo>
                    <a:pt x="0" y="0"/>
                  </a:moveTo>
                  <a:lnTo>
                    <a:pt x="10914507" y="0"/>
                  </a:lnTo>
                  <a:lnTo>
                    <a:pt x="10914507" y="8774430"/>
                  </a:lnTo>
                  <a:lnTo>
                    <a:pt x="0" y="8774430"/>
                  </a:lnTo>
                  <a:close/>
                </a:path>
              </a:pathLst>
            </a:custGeom>
            <a:gradFill rotWithShape="true">
              <a:gsLst>
                <a:gs pos="0">
                  <a:srgbClr val="A1E3FF">
                    <a:alpha val="100000"/>
                  </a:srgbClr>
                </a:gs>
                <a:gs pos="35000">
                  <a:srgbClr val="BDEDFF">
                    <a:alpha val="100000"/>
                  </a:srgbClr>
                </a:gs>
                <a:gs pos="100000">
                  <a:srgbClr val="E5F9FF">
                    <a:alpha val="100000"/>
                  </a:srgbClr>
                </a:gs>
              </a:gsLst>
              <a:lin ang="16200000"/>
            </a:gra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933557" cy="8793480"/>
            </a:xfrm>
            <a:custGeom>
              <a:avLst/>
              <a:gdLst/>
              <a:ahLst/>
              <a:cxnLst/>
              <a:rect r="r" b="b" t="t" l="l"/>
              <a:pathLst>
                <a:path h="8793480" w="10933557">
                  <a:moveTo>
                    <a:pt x="9525" y="0"/>
                  </a:moveTo>
                  <a:lnTo>
                    <a:pt x="10924032" y="0"/>
                  </a:lnTo>
                  <a:cubicBezTo>
                    <a:pt x="10929238" y="0"/>
                    <a:pt x="10933557" y="4318"/>
                    <a:pt x="10933557" y="9525"/>
                  </a:cubicBezTo>
                  <a:lnTo>
                    <a:pt x="10933557" y="8783955"/>
                  </a:lnTo>
                  <a:cubicBezTo>
                    <a:pt x="10933557" y="8789162"/>
                    <a:pt x="10929238" y="8793480"/>
                    <a:pt x="10924032" y="8793480"/>
                  </a:cubicBezTo>
                  <a:lnTo>
                    <a:pt x="9525" y="8793480"/>
                  </a:lnTo>
                  <a:cubicBezTo>
                    <a:pt x="4318" y="8793480"/>
                    <a:pt x="0" y="8789162"/>
                    <a:pt x="0" y="8783955"/>
                  </a:cubicBezTo>
                  <a:lnTo>
                    <a:pt x="0" y="9525"/>
                  </a:lnTo>
                  <a:cubicBezTo>
                    <a:pt x="0" y="4318"/>
                    <a:pt x="4318" y="0"/>
                    <a:pt x="9525" y="0"/>
                  </a:cubicBezTo>
                  <a:moveTo>
                    <a:pt x="9525" y="1905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19050" y="8783955"/>
                  </a:lnTo>
                  <a:lnTo>
                    <a:pt x="9525" y="8783955"/>
                  </a:lnTo>
                  <a:lnTo>
                    <a:pt x="9525" y="8774430"/>
                  </a:lnTo>
                  <a:lnTo>
                    <a:pt x="10924032" y="8774430"/>
                  </a:lnTo>
                  <a:lnTo>
                    <a:pt x="10924032" y="8783955"/>
                  </a:lnTo>
                  <a:lnTo>
                    <a:pt x="10914507" y="8783955"/>
                  </a:lnTo>
                  <a:lnTo>
                    <a:pt x="10914507" y="9525"/>
                  </a:lnTo>
                  <a:lnTo>
                    <a:pt x="10924032" y="9525"/>
                  </a:lnTo>
                  <a:lnTo>
                    <a:pt x="10924032" y="19050"/>
                  </a:lnTo>
                  <a:lnTo>
                    <a:pt x="9525" y="19050"/>
                  </a:lnTo>
                  <a:close/>
                </a:path>
              </a:pathLst>
            </a:custGeom>
            <a:solidFill>
              <a:srgbClr val="46AAC5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85725"/>
              <a:ext cx="10933494" cy="8879205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>
                <a:lnSpc>
                  <a:spcPts val="5040"/>
                </a:lnSpc>
              </a:pPr>
            </a:p>
            <a:p>
              <a:pPr algn="l" marL="760095" indent="-380048" lvl="1">
                <a:lnSpc>
                  <a:spcPts val="5040"/>
                </a:lnSpc>
                <a:buFont typeface="Arial"/>
                <a:buChar char="•"/>
              </a:pPr>
              <a:r>
                <a:rPr lang="en-US" sz="4200">
                  <a:solidFill>
                    <a:srgbClr val="0D0D0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Problem Statement</a:t>
              </a:r>
            </a:p>
            <a:p>
              <a:pPr algn="l" marL="760095" indent="-380048" lvl="1">
                <a:lnSpc>
                  <a:spcPts val="5040"/>
                </a:lnSpc>
                <a:buFont typeface="Arial"/>
                <a:buChar char="•"/>
              </a:pPr>
              <a:r>
                <a:rPr lang="en-US" sz="4200">
                  <a:solidFill>
                    <a:srgbClr val="0D0D0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Project Overview</a:t>
              </a:r>
            </a:p>
            <a:p>
              <a:pPr algn="l" marL="760095" indent="-380048" lvl="1">
                <a:lnSpc>
                  <a:spcPts val="5040"/>
                </a:lnSpc>
                <a:buFont typeface="Arial"/>
                <a:buChar char="•"/>
              </a:pPr>
              <a:r>
                <a:rPr lang="en-US" sz="4200">
                  <a:solidFill>
                    <a:srgbClr val="0D0D0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End Users</a:t>
              </a:r>
            </a:p>
            <a:p>
              <a:pPr algn="l" marL="760095" indent="-380048" lvl="1">
                <a:lnSpc>
                  <a:spcPts val="5040"/>
                </a:lnSpc>
                <a:buFont typeface="Arial"/>
                <a:buChar char="•"/>
              </a:pPr>
              <a:r>
                <a:rPr lang="en-US" sz="4200">
                  <a:solidFill>
                    <a:srgbClr val="0D0D0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Our Solution and Proposition</a:t>
              </a:r>
            </a:p>
            <a:p>
              <a:pPr algn="l" marL="760095" indent="-380048" lvl="1">
                <a:lnSpc>
                  <a:spcPts val="5040"/>
                </a:lnSpc>
                <a:buFont typeface="Arial"/>
                <a:buChar char="•"/>
              </a:pPr>
              <a:r>
                <a:rPr lang="en-US" sz="4200">
                  <a:solidFill>
                    <a:srgbClr val="0D0D0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Dataset Description</a:t>
              </a:r>
            </a:p>
            <a:p>
              <a:pPr algn="l" marL="760095" indent="-380048" lvl="1">
                <a:lnSpc>
                  <a:spcPts val="5040"/>
                </a:lnSpc>
                <a:buFont typeface="Arial"/>
                <a:buChar char="•"/>
              </a:pPr>
              <a:r>
                <a:rPr lang="en-US" sz="4200">
                  <a:solidFill>
                    <a:srgbClr val="0D0D0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Modelling Approach</a:t>
              </a:r>
            </a:p>
            <a:p>
              <a:pPr algn="l" marL="760095" indent="-380048" lvl="1">
                <a:lnSpc>
                  <a:spcPts val="5040"/>
                </a:lnSpc>
                <a:buFont typeface="Arial"/>
                <a:buChar char="•"/>
              </a:pPr>
              <a:r>
                <a:rPr lang="en-US" sz="4200">
                  <a:solidFill>
                    <a:srgbClr val="0D0D0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Results and Discussion</a:t>
              </a:r>
            </a:p>
            <a:p>
              <a:pPr algn="l" marL="760095" indent="-380048" lvl="1">
                <a:lnSpc>
                  <a:spcPts val="5040"/>
                </a:lnSpc>
                <a:buFont typeface="Arial"/>
                <a:buChar char="•"/>
              </a:pPr>
              <a:r>
                <a:rPr lang="en-US" sz="4200">
                  <a:solidFill>
                    <a:srgbClr val="0D0D0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</a:t>
              </a:r>
            </a:p>
            <a:p>
              <a:pPr algn="l" marL="760095" indent="-380048" lvl="1">
                <a:lnSpc>
                  <a:spcPts val="5040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4" cy="10294618"/>
            <a:chOff x="0" y="0"/>
            <a:chExt cx="2456178" cy="137261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5418">
                  <a:moveTo>
                    <a:pt x="18796" y="0"/>
                  </a:moveTo>
                  <a:lnTo>
                    <a:pt x="2455418" y="13705839"/>
                  </a:lnTo>
                  <a:lnTo>
                    <a:pt x="2436622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060" cy="6341745"/>
            </a:xfrm>
            <a:custGeom>
              <a:avLst/>
              <a:gdLst/>
              <a:ahLst/>
              <a:cxnLst/>
              <a:rect r="r" b="b" t="t" l="l"/>
              <a:pathLst>
                <a:path h="6341745" w="9497060">
                  <a:moveTo>
                    <a:pt x="9497060" y="15748"/>
                  </a:moveTo>
                  <a:lnTo>
                    <a:pt x="10668" y="6341745"/>
                  </a:lnTo>
                  <a:lnTo>
                    <a:pt x="0" y="6325870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48" cy="10287000"/>
            <a:chOff x="0" y="0"/>
            <a:chExt cx="6019798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044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8044">
                  <a:moveTo>
                    <a:pt x="5178044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8044" y="13715364"/>
                  </a:lnTo>
                  <a:lnTo>
                    <a:pt x="5178044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6" cy="10287000"/>
            <a:chOff x="0" y="0"/>
            <a:chExt cx="5708648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792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67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673">
                  <a:moveTo>
                    <a:pt x="2590673" y="0"/>
                  </a:moveTo>
                  <a:lnTo>
                    <a:pt x="2044827" y="0"/>
                  </a:lnTo>
                  <a:lnTo>
                    <a:pt x="0" y="13715364"/>
                  </a:lnTo>
                  <a:lnTo>
                    <a:pt x="2590673" y="13715364"/>
                  </a:lnTo>
                  <a:lnTo>
                    <a:pt x="2590673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977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58995" y="94"/>
            <a:ext cx="1842134" cy="10294618"/>
            <a:chOff x="0" y="0"/>
            <a:chExt cx="2456178" cy="1372615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" y="7874"/>
              <a:ext cx="2455418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5418">
                  <a:moveTo>
                    <a:pt x="18796" y="0"/>
                  </a:moveTo>
                  <a:lnTo>
                    <a:pt x="2455418" y="13705839"/>
                  </a:lnTo>
                  <a:lnTo>
                    <a:pt x="2436622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191" y="1651"/>
              <a:ext cx="9497060" cy="6341745"/>
            </a:xfrm>
            <a:custGeom>
              <a:avLst/>
              <a:gdLst/>
              <a:ahLst/>
              <a:cxnLst/>
              <a:rect r="r" b="b" t="t" l="l"/>
              <a:pathLst>
                <a:path h="6341745" w="9497060">
                  <a:moveTo>
                    <a:pt x="9497060" y="15748"/>
                  </a:moveTo>
                  <a:lnTo>
                    <a:pt x="10668" y="6341745"/>
                  </a:lnTo>
                  <a:lnTo>
                    <a:pt x="0" y="6325870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773150" y="0"/>
            <a:ext cx="4514848" cy="10287000"/>
            <a:chOff x="0" y="0"/>
            <a:chExt cx="6019798" cy="13716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78044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8044">
                  <a:moveTo>
                    <a:pt x="5178044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8044" y="13715364"/>
                  </a:lnTo>
                  <a:lnTo>
                    <a:pt x="5178044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4006895" y="0"/>
            <a:ext cx="4281486" cy="10287000"/>
            <a:chOff x="0" y="0"/>
            <a:chExt cx="5708648" cy="13716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792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59067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673">
                  <a:moveTo>
                    <a:pt x="2590673" y="0"/>
                  </a:moveTo>
                  <a:lnTo>
                    <a:pt x="2044827" y="0"/>
                  </a:lnTo>
                  <a:lnTo>
                    <a:pt x="0" y="13715364"/>
                  </a:lnTo>
                  <a:lnTo>
                    <a:pt x="2590673" y="13715364"/>
                  </a:lnTo>
                  <a:lnTo>
                    <a:pt x="2590673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977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4030325" y="8043862"/>
            <a:ext cx="685798" cy="685800"/>
            <a:chOff x="0" y="0"/>
            <a:chExt cx="914398" cy="9144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46" id="46"/>
          <p:cNvSpPr/>
          <p:nvPr/>
        </p:nvSpPr>
        <p:spPr>
          <a:xfrm flipH="false" flipV="false" rot="0">
            <a:off x="11987212" y="4400550"/>
            <a:ext cx="4143374" cy="4886325"/>
          </a:xfrm>
          <a:custGeom>
            <a:avLst/>
            <a:gdLst/>
            <a:ahLst/>
            <a:cxnLst/>
            <a:rect r="r" b="b" t="t" l="l"/>
            <a:pathLst>
              <a:path h="4886325" w="4143374">
                <a:moveTo>
                  <a:pt x="0" y="0"/>
                </a:moveTo>
                <a:lnTo>
                  <a:pt x="4143374" y="0"/>
                </a:lnTo>
                <a:lnTo>
                  <a:pt x="4143374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1" t="0" r="-21" b="0"/>
            </a:stretch>
          </a:blipFill>
        </p:spPr>
      </p:sp>
      <p:grpSp>
        <p:nvGrpSpPr>
          <p:cNvPr name="Group 47" id="47"/>
          <p:cNvGrpSpPr/>
          <p:nvPr/>
        </p:nvGrpSpPr>
        <p:grpSpPr>
          <a:xfrm rot="0">
            <a:off x="10044112" y="2543175"/>
            <a:ext cx="471486" cy="485775"/>
            <a:chOff x="0" y="0"/>
            <a:chExt cx="628648" cy="6477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49" id="49"/>
          <p:cNvSpPr txBox="true"/>
          <p:nvPr/>
        </p:nvSpPr>
        <p:spPr>
          <a:xfrm rot="0">
            <a:off x="1251106" y="869567"/>
            <a:ext cx="8455343" cy="989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sp>
        <p:nvSpPr>
          <p:cNvPr name="Freeform 50" id="50"/>
          <p:cNvSpPr/>
          <p:nvPr/>
        </p:nvSpPr>
        <p:spPr>
          <a:xfrm flipH="false" flipV="false" rot="0">
            <a:off x="1014412" y="9701212"/>
            <a:ext cx="3214688" cy="300036"/>
          </a:xfrm>
          <a:custGeom>
            <a:avLst/>
            <a:gdLst/>
            <a:ahLst/>
            <a:cxnLst/>
            <a:rect r="r" b="b" t="t" l="l"/>
            <a:pathLst>
              <a:path h="300036" w="3214688">
                <a:moveTo>
                  <a:pt x="0" y="0"/>
                </a:moveTo>
                <a:lnTo>
                  <a:pt x="3214688" y="0"/>
                </a:lnTo>
                <a:lnTo>
                  <a:pt x="3214688" y="300036"/>
                </a:lnTo>
                <a:lnTo>
                  <a:pt x="0" y="3000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sp>
        <p:nvSpPr>
          <p:cNvPr name="TextBox 51" id="51"/>
          <p:cNvSpPr txBox="true"/>
          <p:nvPr/>
        </p:nvSpPr>
        <p:spPr>
          <a:xfrm rot="0">
            <a:off x="17030127" y="9707464"/>
            <a:ext cx="226693" cy="255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grpSp>
        <p:nvGrpSpPr>
          <p:cNvPr name="Group 52" id="52"/>
          <p:cNvGrpSpPr/>
          <p:nvPr/>
        </p:nvGrpSpPr>
        <p:grpSpPr>
          <a:xfrm rot="0">
            <a:off x="1593056" y="3422440"/>
            <a:ext cx="10072688" cy="3366135"/>
            <a:chOff x="0" y="0"/>
            <a:chExt cx="13430250" cy="4488180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9525" y="9525"/>
              <a:ext cx="13411200" cy="4469130"/>
            </a:xfrm>
            <a:custGeom>
              <a:avLst/>
              <a:gdLst/>
              <a:ahLst/>
              <a:cxnLst/>
              <a:rect r="r" b="b" t="t" l="l"/>
              <a:pathLst>
                <a:path h="4469130" w="13411200">
                  <a:moveTo>
                    <a:pt x="0" y="0"/>
                  </a:moveTo>
                  <a:lnTo>
                    <a:pt x="13411200" y="0"/>
                  </a:lnTo>
                  <a:lnTo>
                    <a:pt x="13411200" y="4469130"/>
                  </a:lnTo>
                  <a:lnTo>
                    <a:pt x="0" y="4469130"/>
                  </a:lnTo>
                  <a:close/>
                </a:path>
              </a:pathLst>
            </a:custGeom>
            <a:gradFill rotWithShape="true">
              <a:gsLst>
                <a:gs pos="0">
                  <a:srgbClr val="A1E3FF">
                    <a:alpha val="100000"/>
                  </a:srgbClr>
                </a:gs>
                <a:gs pos="35000">
                  <a:srgbClr val="BDEDFF">
                    <a:alpha val="100000"/>
                  </a:srgbClr>
                </a:gs>
                <a:gs pos="100000">
                  <a:srgbClr val="E5F9FF">
                    <a:alpha val="100000"/>
                  </a:srgbClr>
                </a:gs>
              </a:gsLst>
              <a:lin ang="16200000"/>
            </a:gradFill>
          </p:spPr>
        </p:sp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13430250" cy="4488180"/>
            </a:xfrm>
            <a:custGeom>
              <a:avLst/>
              <a:gdLst/>
              <a:ahLst/>
              <a:cxnLst/>
              <a:rect r="r" b="b" t="t" l="l"/>
              <a:pathLst>
                <a:path h="4488180" w="13430250">
                  <a:moveTo>
                    <a:pt x="9525" y="0"/>
                  </a:moveTo>
                  <a:lnTo>
                    <a:pt x="13420725" y="0"/>
                  </a:lnTo>
                  <a:cubicBezTo>
                    <a:pt x="13425932" y="0"/>
                    <a:pt x="13430250" y="4318"/>
                    <a:pt x="13430250" y="9525"/>
                  </a:cubicBezTo>
                  <a:lnTo>
                    <a:pt x="13430250" y="4478655"/>
                  </a:lnTo>
                  <a:cubicBezTo>
                    <a:pt x="13430250" y="4483862"/>
                    <a:pt x="13425932" y="4488180"/>
                    <a:pt x="13420725" y="4488180"/>
                  </a:cubicBezTo>
                  <a:lnTo>
                    <a:pt x="9525" y="4488180"/>
                  </a:lnTo>
                  <a:cubicBezTo>
                    <a:pt x="4318" y="4488180"/>
                    <a:pt x="0" y="4483862"/>
                    <a:pt x="0" y="4478655"/>
                  </a:cubicBezTo>
                  <a:lnTo>
                    <a:pt x="0" y="9525"/>
                  </a:lnTo>
                  <a:cubicBezTo>
                    <a:pt x="0" y="4318"/>
                    <a:pt x="4318" y="0"/>
                    <a:pt x="9525" y="0"/>
                  </a:cubicBezTo>
                  <a:moveTo>
                    <a:pt x="9525" y="1905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19050" y="4478655"/>
                  </a:lnTo>
                  <a:lnTo>
                    <a:pt x="9525" y="4478655"/>
                  </a:lnTo>
                  <a:lnTo>
                    <a:pt x="9525" y="4469130"/>
                  </a:lnTo>
                  <a:lnTo>
                    <a:pt x="13420725" y="4469130"/>
                  </a:lnTo>
                  <a:lnTo>
                    <a:pt x="13420725" y="4478655"/>
                  </a:lnTo>
                  <a:lnTo>
                    <a:pt x="13411200" y="4478655"/>
                  </a:lnTo>
                  <a:lnTo>
                    <a:pt x="13411200" y="9525"/>
                  </a:lnTo>
                  <a:lnTo>
                    <a:pt x="13420725" y="9525"/>
                  </a:lnTo>
                  <a:lnTo>
                    <a:pt x="13420725" y="19050"/>
                  </a:lnTo>
                  <a:lnTo>
                    <a:pt x="9525" y="19050"/>
                  </a:lnTo>
                  <a:close/>
                </a:path>
              </a:pathLst>
            </a:custGeom>
            <a:solidFill>
              <a:srgbClr val="46AAC5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57150"/>
              <a:ext cx="13430250" cy="4545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b="true" sz="27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Key Issues</a:t>
              </a: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Difficulty in tracking and analyzing employee performance effectively.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Time-consuming processes to filter and interpret performance data.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Lack of visualization leading to poor decision-making.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b="true" sz="27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Objective</a:t>
              </a: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 To develop a systematic approach for analyzing employee performance using Excel’s advanced features. 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4" cy="10294618"/>
            <a:chOff x="0" y="0"/>
            <a:chExt cx="2456178" cy="137261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5418">
                  <a:moveTo>
                    <a:pt x="18796" y="0"/>
                  </a:moveTo>
                  <a:lnTo>
                    <a:pt x="2455418" y="13705839"/>
                  </a:lnTo>
                  <a:lnTo>
                    <a:pt x="2436622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060" cy="6341745"/>
            </a:xfrm>
            <a:custGeom>
              <a:avLst/>
              <a:gdLst/>
              <a:ahLst/>
              <a:cxnLst/>
              <a:rect r="r" b="b" t="t" l="l"/>
              <a:pathLst>
                <a:path h="6341745" w="9497060">
                  <a:moveTo>
                    <a:pt x="9497060" y="15748"/>
                  </a:moveTo>
                  <a:lnTo>
                    <a:pt x="10668" y="6341745"/>
                  </a:lnTo>
                  <a:lnTo>
                    <a:pt x="0" y="6325870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48" cy="10287000"/>
            <a:chOff x="0" y="0"/>
            <a:chExt cx="6019798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044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8044">
                  <a:moveTo>
                    <a:pt x="5178044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8044" y="13715364"/>
                  </a:lnTo>
                  <a:lnTo>
                    <a:pt x="5178044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6" cy="10287000"/>
            <a:chOff x="0" y="0"/>
            <a:chExt cx="5708648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792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67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673">
                  <a:moveTo>
                    <a:pt x="2590673" y="0"/>
                  </a:moveTo>
                  <a:lnTo>
                    <a:pt x="2044827" y="0"/>
                  </a:lnTo>
                  <a:lnTo>
                    <a:pt x="0" y="13715364"/>
                  </a:lnTo>
                  <a:lnTo>
                    <a:pt x="2590673" y="13715364"/>
                  </a:lnTo>
                  <a:lnTo>
                    <a:pt x="2590673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977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58995" y="94"/>
            <a:ext cx="1842134" cy="10294618"/>
            <a:chOff x="0" y="0"/>
            <a:chExt cx="2456178" cy="1372615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" y="7874"/>
              <a:ext cx="2455418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5418">
                  <a:moveTo>
                    <a:pt x="18796" y="0"/>
                  </a:moveTo>
                  <a:lnTo>
                    <a:pt x="2455418" y="13705839"/>
                  </a:lnTo>
                  <a:lnTo>
                    <a:pt x="2436622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191" y="1651"/>
              <a:ext cx="9497060" cy="6341745"/>
            </a:xfrm>
            <a:custGeom>
              <a:avLst/>
              <a:gdLst/>
              <a:ahLst/>
              <a:cxnLst/>
              <a:rect r="r" b="b" t="t" l="l"/>
              <a:pathLst>
                <a:path h="6341745" w="9497060">
                  <a:moveTo>
                    <a:pt x="9497060" y="15748"/>
                  </a:moveTo>
                  <a:lnTo>
                    <a:pt x="10668" y="6341745"/>
                  </a:lnTo>
                  <a:lnTo>
                    <a:pt x="0" y="6325870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773150" y="0"/>
            <a:ext cx="4514848" cy="10287000"/>
            <a:chOff x="0" y="0"/>
            <a:chExt cx="6019798" cy="13716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78044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8044">
                  <a:moveTo>
                    <a:pt x="5178044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8044" y="13715364"/>
                  </a:lnTo>
                  <a:lnTo>
                    <a:pt x="5178044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4006895" y="0"/>
            <a:ext cx="4281486" cy="10287000"/>
            <a:chOff x="0" y="0"/>
            <a:chExt cx="5708648" cy="13716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792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59067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673">
                  <a:moveTo>
                    <a:pt x="2590673" y="0"/>
                  </a:moveTo>
                  <a:lnTo>
                    <a:pt x="2044827" y="0"/>
                  </a:lnTo>
                  <a:lnTo>
                    <a:pt x="0" y="13715364"/>
                  </a:lnTo>
                  <a:lnTo>
                    <a:pt x="2590673" y="13715364"/>
                  </a:lnTo>
                  <a:lnTo>
                    <a:pt x="2590673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977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4030325" y="8043862"/>
            <a:ext cx="685798" cy="685800"/>
            <a:chOff x="0" y="0"/>
            <a:chExt cx="914398" cy="9144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46" id="46"/>
          <p:cNvSpPr/>
          <p:nvPr/>
        </p:nvSpPr>
        <p:spPr>
          <a:xfrm flipH="false" flipV="false" rot="0">
            <a:off x="12987338" y="3971925"/>
            <a:ext cx="5300662" cy="5715000"/>
          </a:xfrm>
          <a:custGeom>
            <a:avLst/>
            <a:gdLst/>
            <a:ahLst/>
            <a:cxnLst/>
            <a:rect r="r" b="b" t="t" l="l"/>
            <a:pathLst>
              <a:path h="5715000" w="5300662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7" id="47"/>
          <p:cNvGrpSpPr/>
          <p:nvPr/>
        </p:nvGrpSpPr>
        <p:grpSpPr>
          <a:xfrm rot="0">
            <a:off x="10044112" y="2543175"/>
            <a:ext cx="471486" cy="485775"/>
            <a:chOff x="0" y="0"/>
            <a:chExt cx="628648" cy="6477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49" id="49"/>
          <p:cNvSpPr txBox="true"/>
          <p:nvPr/>
        </p:nvSpPr>
        <p:spPr>
          <a:xfrm rot="0">
            <a:off x="1109661" y="1251424"/>
            <a:ext cx="7895271" cy="989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sp>
        <p:nvSpPr>
          <p:cNvPr name="Freeform 50" id="50"/>
          <p:cNvSpPr/>
          <p:nvPr/>
        </p:nvSpPr>
        <p:spPr>
          <a:xfrm flipH="false" flipV="false" rot="0">
            <a:off x="1014412" y="9701212"/>
            <a:ext cx="3214688" cy="300036"/>
          </a:xfrm>
          <a:custGeom>
            <a:avLst/>
            <a:gdLst/>
            <a:ahLst/>
            <a:cxnLst/>
            <a:rect r="r" b="b" t="t" l="l"/>
            <a:pathLst>
              <a:path h="300036" w="3214688">
                <a:moveTo>
                  <a:pt x="0" y="0"/>
                </a:moveTo>
                <a:lnTo>
                  <a:pt x="3214688" y="0"/>
                </a:lnTo>
                <a:lnTo>
                  <a:pt x="3214688" y="300036"/>
                </a:lnTo>
                <a:lnTo>
                  <a:pt x="0" y="3000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sp>
        <p:nvSpPr>
          <p:cNvPr name="TextBox 51" id="51"/>
          <p:cNvSpPr txBox="true"/>
          <p:nvPr/>
        </p:nvSpPr>
        <p:spPr>
          <a:xfrm rot="0">
            <a:off x="17030127" y="9707464"/>
            <a:ext cx="226693" cy="255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577340" y="3169920"/>
            <a:ext cx="11704320" cy="1207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l" marL="651510" indent="-325755" lvl="1">
              <a:lnSpc>
                <a:spcPts val="4320"/>
              </a:lnSpc>
            </a:pPr>
          </a:p>
        </p:txBody>
      </p:sp>
      <p:grpSp>
        <p:nvGrpSpPr>
          <p:cNvPr name="Group 53" id="53"/>
          <p:cNvGrpSpPr/>
          <p:nvPr/>
        </p:nvGrpSpPr>
        <p:grpSpPr>
          <a:xfrm rot="0">
            <a:off x="1478756" y="3801256"/>
            <a:ext cx="11101388" cy="4166233"/>
            <a:chOff x="0" y="0"/>
            <a:chExt cx="14801850" cy="5554978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9525" y="9525"/>
              <a:ext cx="14782800" cy="5535930"/>
            </a:xfrm>
            <a:custGeom>
              <a:avLst/>
              <a:gdLst/>
              <a:ahLst/>
              <a:cxnLst/>
              <a:rect r="r" b="b" t="t" l="l"/>
              <a:pathLst>
                <a:path h="5535930" w="14782800">
                  <a:moveTo>
                    <a:pt x="0" y="0"/>
                  </a:moveTo>
                  <a:lnTo>
                    <a:pt x="14782800" y="0"/>
                  </a:lnTo>
                  <a:lnTo>
                    <a:pt x="14782800" y="5535930"/>
                  </a:lnTo>
                  <a:lnTo>
                    <a:pt x="0" y="5535930"/>
                  </a:lnTo>
                  <a:close/>
                </a:path>
              </a:pathLst>
            </a:custGeom>
            <a:gradFill rotWithShape="true">
              <a:gsLst>
                <a:gs pos="0">
                  <a:srgbClr val="A1E3FF">
                    <a:alpha val="100000"/>
                  </a:srgbClr>
                </a:gs>
                <a:gs pos="35000">
                  <a:srgbClr val="BDEDFF">
                    <a:alpha val="100000"/>
                  </a:srgbClr>
                </a:gs>
                <a:gs pos="100000">
                  <a:srgbClr val="E5F9FF">
                    <a:alpha val="100000"/>
                  </a:srgbClr>
                </a:gs>
              </a:gsLst>
              <a:lin ang="16200000"/>
            </a:gradFill>
          </p:spPr>
        </p:sp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14801850" cy="5554980"/>
            </a:xfrm>
            <a:custGeom>
              <a:avLst/>
              <a:gdLst/>
              <a:ahLst/>
              <a:cxnLst/>
              <a:rect r="r" b="b" t="t" l="l"/>
              <a:pathLst>
                <a:path h="5554980" w="14801850">
                  <a:moveTo>
                    <a:pt x="9525" y="0"/>
                  </a:moveTo>
                  <a:lnTo>
                    <a:pt x="14792325" y="0"/>
                  </a:lnTo>
                  <a:cubicBezTo>
                    <a:pt x="14797532" y="0"/>
                    <a:pt x="14801850" y="4318"/>
                    <a:pt x="14801850" y="9525"/>
                  </a:cubicBezTo>
                  <a:lnTo>
                    <a:pt x="14801850" y="5545455"/>
                  </a:lnTo>
                  <a:cubicBezTo>
                    <a:pt x="14801850" y="5550662"/>
                    <a:pt x="14797532" y="5554980"/>
                    <a:pt x="14792325" y="5554980"/>
                  </a:cubicBezTo>
                  <a:lnTo>
                    <a:pt x="9525" y="5554980"/>
                  </a:lnTo>
                  <a:cubicBezTo>
                    <a:pt x="4318" y="5554980"/>
                    <a:pt x="0" y="5550662"/>
                    <a:pt x="0" y="5545455"/>
                  </a:cubicBezTo>
                  <a:lnTo>
                    <a:pt x="0" y="9525"/>
                  </a:lnTo>
                  <a:cubicBezTo>
                    <a:pt x="0" y="4318"/>
                    <a:pt x="4318" y="0"/>
                    <a:pt x="9525" y="0"/>
                  </a:cubicBezTo>
                  <a:moveTo>
                    <a:pt x="9525" y="1905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19050" y="5545455"/>
                  </a:lnTo>
                  <a:lnTo>
                    <a:pt x="9525" y="5545455"/>
                  </a:lnTo>
                  <a:lnTo>
                    <a:pt x="9525" y="5535930"/>
                  </a:lnTo>
                  <a:lnTo>
                    <a:pt x="14792325" y="5535930"/>
                  </a:lnTo>
                  <a:lnTo>
                    <a:pt x="14792325" y="5545455"/>
                  </a:lnTo>
                  <a:lnTo>
                    <a:pt x="14782800" y="5545455"/>
                  </a:lnTo>
                  <a:lnTo>
                    <a:pt x="14782800" y="9525"/>
                  </a:lnTo>
                  <a:lnTo>
                    <a:pt x="14792325" y="9525"/>
                  </a:lnTo>
                  <a:lnTo>
                    <a:pt x="14792325" y="19050"/>
                  </a:lnTo>
                  <a:lnTo>
                    <a:pt x="9525" y="19050"/>
                  </a:lnTo>
                  <a:close/>
                </a:path>
              </a:pathLst>
            </a:custGeom>
            <a:solidFill>
              <a:srgbClr val="46AAC5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57150"/>
              <a:ext cx="14801850" cy="56121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b="true" sz="27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Scope</a:t>
              </a: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Analysis of employee performance metrics across various departments.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 of Excel for data manipulation, highlighting key metrics, and creating visual representations.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b="true" sz="27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Tools</a:t>
              </a: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Excel filters, conditional formatting, pivot tables, and charts.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b="true" sz="27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Expected Outcome</a:t>
              </a: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 comprehensive and easily interpretable performance analysis.</a:t>
              </a:r>
            </a:p>
            <a:p>
              <a:pPr algn="l" marL="488632" indent="-244316" lvl="1">
                <a:lnSpc>
                  <a:spcPts val="3240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4" cy="10294618"/>
            <a:chOff x="0" y="0"/>
            <a:chExt cx="2456178" cy="137261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5418">
                  <a:moveTo>
                    <a:pt x="18796" y="0"/>
                  </a:moveTo>
                  <a:lnTo>
                    <a:pt x="2455418" y="13705839"/>
                  </a:lnTo>
                  <a:lnTo>
                    <a:pt x="2436622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060" cy="6341745"/>
            </a:xfrm>
            <a:custGeom>
              <a:avLst/>
              <a:gdLst/>
              <a:ahLst/>
              <a:cxnLst/>
              <a:rect r="r" b="b" t="t" l="l"/>
              <a:pathLst>
                <a:path h="6341745" w="9497060">
                  <a:moveTo>
                    <a:pt x="9497060" y="15748"/>
                  </a:moveTo>
                  <a:lnTo>
                    <a:pt x="10668" y="6341745"/>
                  </a:lnTo>
                  <a:lnTo>
                    <a:pt x="0" y="6325870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48" cy="10287000"/>
            <a:chOff x="0" y="0"/>
            <a:chExt cx="6019798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044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8044">
                  <a:moveTo>
                    <a:pt x="5178044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8044" y="13715364"/>
                  </a:lnTo>
                  <a:lnTo>
                    <a:pt x="5178044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6" cy="10287000"/>
            <a:chOff x="0" y="0"/>
            <a:chExt cx="5708648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792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67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673">
                  <a:moveTo>
                    <a:pt x="2590673" y="0"/>
                  </a:moveTo>
                  <a:lnTo>
                    <a:pt x="2044827" y="0"/>
                  </a:lnTo>
                  <a:lnTo>
                    <a:pt x="0" y="13715364"/>
                  </a:lnTo>
                  <a:lnTo>
                    <a:pt x="2590673" y="13715364"/>
                  </a:lnTo>
                  <a:lnTo>
                    <a:pt x="2590673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977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58995" y="94"/>
            <a:ext cx="1842134" cy="10294618"/>
            <a:chOff x="0" y="0"/>
            <a:chExt cx="2456178" cy="1372615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" y="7874"/>
              <a:ext cx="2455418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5418">
                  <a:moveTo>
                    <a:pt x="18796" y="0"/>
                  </a:moveTo>
                  <a:lnTo>
                    <a:pt x="2455418" y="13705839"/>
                  </a:lnTo>
                  <a:lnTo>
                    <a:pt x="2436622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191" y="1651"/>
              <a:ext cx="9497060" cy="6341745"/>
            </a:xfrm>
            <a:custGeom>
              <a:avLst/>
              <a:gdLst/>
              <a:ahLst/>
              <a:cxnLst/>
              <a:rect r="r" b="b" t="t" l="l"/>
              <a:pathLst>
                <a:path h="6341745" w="9497060">
                  <a:moveTo>
                    <a:pt x="9497060" y="15748"/>
                  </a:moveTo>
                  <a:lnTo>
                    <a:pt x="10668" y="6341745"/>
                  </a:lnTo>
                  <a:lnTo>
                    <a:pt x="0" y="6325870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773150" y="0"/>
            <a:ext cx="4514848" cy="10287000"/>
            <a:chOff x="0" y="0"/>
            <a:chExt cx="6019798" cy="13716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78044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8044">
                  <a:moveTo>
                    <a:pt x="5178044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8044" y="13715364"/>
                  </a:lnTo>
                  <a:lnTo>
                    <a:pt x="5178044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4006895" y="0"/>
            <a:ext cx="4281486" cy="10287000"/>
            <a:chOff x="0" y="0"/>
            <a:chExt cx="5708648" cy="13716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792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59067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673">
                  <a:moveTo>
                    <a:pt x="2590673" y="0"/>
                  </a:moveTo>
                  <a:lnTo>
                    <a:pt x="2044827" y="0"/>
                  </a:lnTo>
                  <a:lnTo>
                    <a:pt x="0" y="13715364"/>
                  </a:lnTo>
                  <a:lnTo>
                    <a:pt x="2590673" y="13715364"/>
                  </a:lnTo>
                  <a:lnTo>
                    <a:pt x="2590673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977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4030325" y="8043862"/>
            <a:ext cx="685798" cy="685800"/>
            <a:chOff x="0" y="0"/>
            <a:chExt cx="914398" cy="9144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0044112" y="2543175"/>
            <a:ext cx="471486" cy="485775"/>
            <a:chOff x="0" y="0"/>
            <a:chExt cx="628648" cy="6477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48" id="48"/>
          <p:cNvSpPr txBox="true"/>
          <p:nvPr/>
        </p:nvSpPr>
        <p:spPr>
          <a:xfrm rot="0">
            <a:off x="1049178" y="1344674"/>
            <a:ext cx="7521893" cy="746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name="Freeform 49" id="49"/>
          <p:cNvSpPr/>
          <p:nvPr/>
        </p:nvSpPr>
        <p:spPr>
          <a:xfrm flipH="false" flipV="false" rot="0">
            <a:off x="1085850" y="9258300"/>
            <a:ext cx="3271838" cy="728662"/>
          </a:xfrm>
          <a:custGeom>
            <a:avLst/>
            <a:gdLst/>
            <a:ahLst/>
            <a:cxnLst/>
            <a:rect r="r" b="b" t="t" l="l"/>
            <a:pathLst>
              <a:path h="728662" w="3271838">
                <a:moveTo>
                  <a:pt x="0" y="0"/>
                </a:moveTo>
                <a:lnTo>
                  <a:pt x="3271838" y="0"/>
                </a:lnTo>
                <a:lnTo>
                  <a:pt x="3271838" y="728662"/>
                </a:lnTo>
                <a:lnTo>
                  <a:pt x="0" y="7286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0" id="50"/>
          <p:cNvSpPr txBox="true"/>
          <p:nvPr/>
        </p:nvSpPr>
        <p:spPr>
          <a:xfrm rot="0">
            <a:off x="17030127" y="9707464"/>
            <a:ext cx="226693" cy="255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grpSp>
        <p:nvGrpSpPr>
          <p:cNvPr name="Group 51" id="51"/>
          <p:cNvGrpSpPr/>
          <p:nvPr/>
        </p:nvGrpSpPr>
        <p:grpSpPr>
          <a:xfrm rot="0">
            <a:off x="1364458" y="4260532"/>
            <a:ext cx="12944474" cy="1765935"/>
            <a:chOff x="0" y="0"/>
            <a:chExt cx="17259298" cy="235458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9525" y="9525"/>
              <a:ext cx="17240250" cy="2335530"/>
            </a:xfrm>
            <a:custGeom>
              <a:avLst/>
              <a:gdLst/>
              <a:ahLst/>
              <a:cxnLst/>
              <a:rect r="r" b="b" t="t" l="l"/>
              <a:pathLst>
                <a:path h="2335530" w="17240250">
                  <a:moveTo>
                    <a:pt x="0" y="0"/>
                  </a:moveTo>
                  <a:lnTo>
                    <a:pt x="17240250" y="0"/>
                  </a:lnTo>
                  <a:lnTo>
                    <a:pt x="17240250" y="2335530"/>
                  </a:lnTo>
                  <a:lnTo>
                    <a:pt x="0" y="2335530"/>
                  </a:lnTo>
                  <a:close/>
                </a:path>
              </a:pathLst>
            </a:custGeom>
            <a:gradFill rotWithShape="true">
              <a:gsLst>
                <a:gs pos="0">
                  <a:srgbClr val="A1E3FF">
                    <a:alpha val="100000"/>
                  </a:srgbClr>
                </a:gs>
                <a:gs pos="35000">
                  <a:srgbClr val="BDEDFF">
                    <a:alpha val="100000"/>
                  </a:srgbClr>
                </a:gs>
                <a:gs pos="100000">
                  <a:srgbClr val="E5F9FF">
                    <a:alpha val="100000"/>
                  </a:srgbClr>
                </a:gs>
              </a:gsLst>
              <a:lin ang="16200000"/>
            </a:gradFill>
          </p:spPr>
        </p:sp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17259300" cy="2354580"/>
            </a:xfrm>
            <a:custGeom>
              <a:avLst/>
              <a:gdLst/>
              <a:ahLst/>
              <a:cxnLst/>
              <a:rect r="r" b="b" t="t" l="l"/>
              <a:pathLst>
                <a:path h="2354580" w="17259300">
                  <a:moveTo>
                    <a:pt x="9525" y="0"/>
                  </a:moveTo>
                  <a:lnTo>
                    <a:pt x="17249775" y="0"/>
                  </a:lnTo>
                  <a:cubicBezTo>
                    <a:pt x="17254982" y="0"/>
                    <a:pt x="17259300" y="4318"/>
                    <a:pt x="17259300" y="9525"/>
                  </a:cubicBezTo>
                  <a:lnTo>
                    <a:pt x="17259300" y="2345055"/>
                  </a:lnTo>
                  <a:cubicBezTo>
                    <a:pt x="17259300" y="2350262"/>
                    <a:pt x="17254982" y="2354580"/>
                    <a:pt x="17249775" y="2354580"/>
                  </a:cubicBezTo>
                  <a:lnTo>
                    <a:pt x="9525" y="2354580"/>
                  </a:lnTo>
                  <a:cubicBezTo>
                    <a:pt x="4318" y="2354580"/>
                    <a:pt x="0" y="2350262"/>
                    <a:pt x="0" y="2345055"/>
                  </a:cubicBezTo>
                  <a:lnTo>
                    <a:pt x="0" y="9525"/>
                  </a:lnTo>
                  <a:cubicBezTo>
                    <a:pt x="0" y="4318"/>
                    <a:pt x="4318" y="0"/>
                    <a:pt x="9525" y="0"/>
                  </a:cubicBezTo>
                  <a:moveTo>
                    <a:pt x="9525" y="1905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19050" y="2345055"/>
                  </a:lnTo>
                  <a:lnTo>
                    <a:pt x="9525" y="2345055"/>
                  </a:lnTo>
                  <a:lnTo>
                    <a:pt x="9525" y="2335530"/>
                  </a:lnTo>
                  <a:lnTo>
                    <a:pt x="17249775" y="2335530"/>
                  </a:lnTo>
                  <a:lnTo>
                    <a:pt x="17249775" y="2345055"/>
                  </a:lnTo>
                  <a:lnTo>
                    <a:pt x="17240250" y="2345055"/>
                  </a:lnTo>
                  <a:lnTo>
                    <a:pt x="17240250" y="9525"/>
                  </a:lnTo>
                  <a:lnTo>
                    <a:pt x="17249775" y="9525"/>
                  </a:lnTo>
                  <a:lnTo>
                    <a:pt x="17249775" y="19050"/>
                  </a:lnTo>
                  <a:lnTo>
                    <a:pt x="9525" y="19050"/>
                  </a:lnTo>
                  <a:close/>
                </a:path>
              </a:pathLst>
            </a:custGeom>
            <a:solidFill>
              <a:srgbClr val="46AAC5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57150"/>
              <a:ext cx="17259298" cy="24117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b="true" sz="27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HR Department</a:t>
              </a: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 For evaluating employee performance and identifying areas of improvement.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b="true" sz="27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Management</a:t>
              </a: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 For making informed decisions based on performance data.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b="true" sz="27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Team Leaders</a:t>
              </a: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 For tracking team performance and setting future goals 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4" cy="10294618"/>
            <a:chOff x="0" y="0"/>
            <a:chExt cx="2456178" cy="137261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5418">
                  <a:moveTo>
                    <a:pt x="18796" y="0"/>
                  </a:moveTo>
                  <a:lnTo>
                    <a:pt x="2455418" y="13705839"/>
                  </a:lnTo>
                  <a:lnTo>
                    <a:pt x="2436622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060" cy="6341745"/>
            </a:xfrm>
            <a:custGeom>
              <a:avLst/>
              <a:gdLst/>
              <a:ahLst/>
              <a:cxnLst/>
              <a:rect r="r" b="b" t="t" l="l"/>
              <a:pathLst>
                <a:path h="6341745" w="9497060">
                  <a:moveTo>
                    <a:pt x="9497060" y="15748"/>
                  </a:moveTo>
                  <a:lnTo>
                    <a:pt x="10668" y="6341745"/>
                  </a:lnTo>
                  <a:lnTo>
                    <a:pt x="0" y="6325870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48" cy="10287000"/>
            <a:chOff x="0" y="0"/>
            <a:chExt cx="6019798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044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8044">
                  <a:moveTo>
                    <a:pt x="5178044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8044" y="13715364"/>
                  </a:lnTo>
                  <a:lnTo>
                    <a:pt x="5178044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6" cy="10287000"/>
            <a:chOff x="0" y="0"/>
            <a:chExt cx="5708648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792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67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673">
                  <a:moveTo>
                    <a:pt x="2590673" y="0"/>
                  </a:moveTo>
                  <a:lnTo>
                    <a:pt x="2044827" y="0"/>
                  </a:lnTo>
                  <a:lnTo>
                    <a:pt x="0" y="13715364"/>
                  </a:lnTo>
                  <a:lnTo>
                    <a:pt x="2590673" y="13715364"/>
                  </a:lnTo>
                  <a:lnTo>
                    <a:pt x="2590673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977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58995" y="94"/>
            <a:ext cx="1842134" cy="10294618"/>
            <a:chOff x="0" y="0"/>
            <a:chExt cx="2456178" cy="1372615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" y="7874"/>
              <a:ext cx="2455418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5418">
                  <a:moveTo>
                    <a:pt x="18796" y="0"/>
                  </a:moveTo>
                  <a:lnTo>
                    <a:pt x="2455418" y="13705839"/>
                  </a:lnTo>
                  <a:lnTo>
                    <a:pt x="2436622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191" y="1651"/>
              <a:ext cx="9497060" cy="6341745"/>
            </a:xfrm>
            <a:custGeom>
              <a:avLst/>
              <a:gdLst/>
              <a:ahLst/>
              <a:cxnLst/>
              <a:rect r="r" b="b" t="t" l="l"/>
              <a:pathLst>
                <a:path h="6341745" w="9497060">
                  <a:moveTo>
                    <a:pt x="9497060" y="15748"/>
                  </a:moveTo>
                  <a:lnTo>
                    <a:pt x="10668" y="6341745"/>
                  </a:lnTo>
                  <a:lnTo>
                    <a:pt x="0" y="6325870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773150" y="0"/>
            <a:ext cx="4514848" cy="10287000"/>
            <a:chOff x="0" y="0"/>
            <a:chExt cx="6019798" cy="13716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78044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8044">
                  <a:moveTo>
                    <a:pt x="5178044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8044" y="13715364"/>
                  </a:lnTo>
                  <a:lnTo>
                    <a:pt x="5178044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4006895" y="0"/>
            <a:ext cx="4281486" cy="10287000"/>
            <a:chOff x="0" y="0"/>
            <a:chExt cx="5708648" cy="13716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792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59067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673">
                  <a:moveTo>
                    <a:pt x="2590673" y="0"/>
                  </a:moveTo>
                  <a:lnTo>
                    <a:pt x="2044827" y="0"/>
                  </a:lnTo>
                  <a:lnTo>
                    <a:pt x="0" y="13715364"/>
                  </a:lnTo>
                  <a:lnTo>
                    <a:pt x="2590673" y="13715364"/>
                  </a:lnTo>
                  <a:lnTo>
                    <a:pt x="2590673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977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42" id="42"/>
          <p:cNvSpPr/>
          <p:nvPr/>
        </p:nvSpPr>
        <p:spPr>
          <a:xfrm flipH="false" flipV="false" rot="0">
            <a:off x="0" y="2214562"/>
            <a:ext cx="4043361" cy="4872038"/>
          </a:xfrm>
          <a:custGeom>
            <a:avLst/>
            <a:gdLst/>
            <a:ahLst/>
            <a:cxnLst/>
            <a:rect r="r" b="b" t="t" l="l"/>
            <a:pathLst>
              <a:path h="4872038" w="4043361">
                <a:moveTo>
                  <a:pt x="0" y="0"/>
                </a:moveTo>
                <a:lnTo>
                  <a:pt x="4043361" y="0"/>
                </a:lnTo>
                <a:lnTo>
                  <a:pt x="4043361" y="4872038"/>
                </a:lnTo>
                <a:lnTo>
                  <a:pt x="0" y="4872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3" t="0" r="-13" b="0"/>
            </a:stretch>
          </a:blipFill>
        </p:spPr>
      </p:sp>
      <p:grpSp>
        <p:nvGrpSpPr>
          <p:cNvPr name="Group 43" id="43"/>
          <p:cNvGrpSpPr/>
          <p:nvPr/>
        </p:nvGrpSpPr>
        <p:grpSpPr>
          <a:xfrm rot="0">
            <a:off x="14030325" y="8043862"/>
            <a:ext cx="685798" cy="685800"/>
            <a:chOff x="0" y="0"/>
            <a:chExt cx="914398" cy="9144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45" id="45"/>
          <p:cNvGrpSpPr/>
          <p:nvPr/>
        </p:nvGrpSpPr>
        <p:grpSpPr>
          <a:xfrm rot="0">
            <a:off x="10044112" y="2543175"/>
            <a:ext cx="471486" cy="485775"/>
            <a:chOff x="0" y="0"/>
            <a:chExt cx="628648" cy="6477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47" id="4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49" id="49"/>
          <p:cNvSpPr txBox="true"/>
          <p:nvPr/>
        </p:nvSpPr>
        <p:spPr>
          <a:xfrm rot="0">
            <a:off x="1132998" y="581975"/>
            <a:ext cx="16022002" cy="1133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3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OUR SOLUTION AND ITS VALUE PROPOSITION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7030127" y="9707464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Freeform 51" id="51"/>
          <p:cNvSpPr/>
          <p:nvPr/>
        </p:nvSpPr>
        <p:spPr>
          <a:xfrm flipH="false" flipV="false" rot="0">
            <a:off x="1014412" y="9701212"/>
            <a:ext cx="3214688" cy="300036"/>
          </a:xfrm>
          <a:custGeom>
            <a:avLst/>
            <a:gdLst/>
            <a:ahLst/>
            <a:cxnLst/>
            <a:rect r="r" b="b" t="t" l="l"/>
            <a:pathLst>
              <a:path h="300036" w="3214688">
                <a:moveTo>
                  <a:pt x="0" y="0"/>
                </a:moveTo>
                <a:lnTo>
                  <a:pt x="3214688" y="0"/>
                </a:lnTo>
                <a:lnTo>
                  <a:pt x="3214688" y="300036"/>
                </a:lnTo>
                <a:lnTo>
                  <a:pt x="0" y="3000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sp>
        <p:nvSpPr>
          <p:cNvPr name="TextBox 52" id="52"/>
          <p:cNvSpPr txBox="true"/>
          <p:nvPr/>
        </p:nvSpPr>
        <p:spPr>
          <a:xfrm rot="0">
            <a:off x="4639771" y="2887682"/>
            <a:ext cx="9577719" cy="2195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Conditional Formatting Issues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Removal of Unnecessary Filters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Optimizing Formula Performance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Pivot Table Summarization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Data Visualization with Graphs</a:t>
            </a: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4" cy="10294618"/>
            <a:chOff x="0" y="0"/>
            <a:chExt cx="2456178" cy="137261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5418">
                  <a:moveTo>
                    <a:pt x="18796" y="0"/>
                  </a:moveTo>
                  <a:lnTo>
                    <a:pt x="2455418" y="13705839"/>
                  </a:lnTo>
                  <a:lnTo>
                    <a:pt x="2436622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060" cy="6341745"/>
            </a:xfrm>
            <a:custGeom>
              <a:avLst/>
              <a:gdLst/>
              <a:ahLst/>
              <a:cxnLst/>
              <a:rect r="r" b="b" t="t" l="l"/>
              <a:pathLst>
                <a:path h="6341745" w="9497060">
                  <a:moveTo>
                    <a:pt x="9497060" y="15748"/>
                  </a:moveTo>
                  <a:lnTo>
                    <a:pt x="10668" y="6341745"/>
                  </a:lnTo>
                  <a:lnTo>
                    <a:pt x="0" y="6325870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48" cy="10287000"/>
            <a:chOff x="0" y="0"/>
            <a:chExt cx="6019798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044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8044">
                  <a:moveTo>
                    <a:pt x="5178044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8044" y="13715364"/>
                  </a:lnTo>
                  <a:lnTo>
                    <a:pt x="5178044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6" cy="10287000"/>
            <a:chOff x="0" y="0"/>
            <a:chExt cx="5708648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792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67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673">
                  <a:moveTo>
                    <a:pt x="2590673" y="0"/>
                  </a:moveTo>
                  <a:lnTo>
                    <a:pt x="2044827" y="0"/>
                  </a:lnTo>
                  <a:lnTo>
                    <a:pt x="0" y="13715364"/>
                  </a:lnTo>
                  <a:lnTo>
                    <a:pt x="2590673" y="13715364"/>
                  </a:lnTo>
                  <a:lnTo>
                    <a:pt x="2590673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977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58995" y="94"/>
            <a:ext cx="1842134" cy="10294618"/>
            <a:chOff x="0" y="0"/>
            <a:chExt cx="2456178" cy="1372615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" y="7874"/>
              <a:ext cx="2455418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5418">
                  <a:moveTo>
                    <a:pt x="18796" y="0"/>
                  </a:moveTo>
                  <a:lnTo>
                    <a:pt x="2455418" y="13705839"/>
                  </a:lnTo>
                  <a:lnTo>
                    <a:pt x="2436622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191" y="1651"/>
              <a:ext cx="9497060" cy="6341745"/>
            </a:xfrm>
            <a:custGeom>
              <a:avLst/>
              <a:gdLst/>
              <a:ahLst/>
              <a:cxnLst/>
              <a:rect r="r" b="b" t="t" l="l"/>
              <a:pathLst>
                <a:path h="6341745" w="9497060">
                  <a:moveTo>
                    <a:pt x="9497060" y="15748"/>
                  </a:moveTo>
                  <a:lnTo>
                    <a:pt x="10668" y="6341745"/>
                  </a:lnTo>
                  <a:lnTo>
                    <a:pt x="0" y="6325870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773150" y="0"/>
            <a:ext cx="4514848" cy="10287000"/>
            <a:chOff x="0" y="0"/>
            <a:chExt cx="6019798" cy="13716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78044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8044">
                  <a:moveTo>
                    <a:pt x="5178044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8044" y="13715364"/>
                  </a:lnTo>
                  <a:lnTo>
                    <a:pt x="5178044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4006895" y="0"/>
            <a:ext cx="4281486" cy="10287000"/>
            <a:chOff x="0" y="0"/>
            <a:chExt cx="5708648" cy="13716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792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59067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673">
                  <a:moveTo>
                    <a:pt x="2590673" y="0"/>
                  </a:moveTo>
                  <a:lnTo>
                    <a:pt x="2044827" y="0"/>
                  </a:lnTo>
                  <a:lnTo>
                    <a:pt x="0" y="13715364"/>
                  </a:lnTo>
                  <a:lnTo>
                    <a:pt x="2590673" y="13715364"/>
                  </a:lnTo>
                  <a:lnTo>
                    <a:pt x="2590673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977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42" id="42"/>
          <p:cNvSpPr txBox="true"/>
          <p:nvPr/>
        </p:nvSpPr>
        <p:spPr>
          <a:xfrm rot="0">
            <a:off x="1224438" y="604836"/>
            <a:ext cx="15839123" cy="1064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Dataset Description</a:t>
            </a:r>
          </a:p>
        </p:txBody>
      </p:sp>
      <p:grpSp>
        <p:nvGrpSpPr>
          <p:cNvPr name="Group 43" id="43"/>
          <p:cNvGrpSpPr/>
          <p:nvPr/>
        </p:nvGrpSpPr>
        <p:grpSpPr>
          <a:xfrm rot="0">
            <a:off x="2050256" y="3854629"/>
            <a:ext cx="10987088" cy="3476774"/>
            <a:chOff x="0" y="0"/>
            <a:chExt cx="14649450" cy="4635698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9525" y="9525"/>
              <a:ext cx="14630400" cy="4616704"/>
            </a:xfrm>
            <a:custGeom>
              <a:avLst/>
              <a:gdLst/>
              <a:ahLst/>
              <a:cxnLst/>
              <a:rect r="r" b="b" t="t" l="l"/>
              <a:pathLst>
                <a:path h="4616704" w="14630400">
                  <a:moveTo>
                    <a:pt x="0" y="0"/>
                  </a:moveTo>
                  <a:lnTo>
                    <a:pt x="14630400" y="0"/>
                  </a:lnTo>
                  <a:lnTo>
                    <a:pt x="14630400" y="4616704"/>
                  </a:lnTo>
                  <a:lnTo>
                    <a:pt x="0" y="4616704"/>
                  </a:lnTo>
                  <a:close/>
                </a:path>
              </a:pathLst>
            </a:custGeom>
            <a:gradFill rotWithShape="true">
              <a:gsLst>
                <a:gs pos="0">
                  <a:srgbClr val="A1E3FF">
                    <a:alpha val="100000"/>
                  </a:srgbClr>
                </a:gs>
                <a:gs pos="35000">
                  <a:srgbClr val="BDEDFF">
                    <a:alpha val="100000"/>
                  </a:srgbClr>
                </a:gs>
                <a:gs pos="100000">
                  <a:srgbClr val="E5F9FF">
                    <a:alpha val="100000"/>
                  </a:srgbClr>
                </a:gs>
              </a:gsLst>
              <a:lin ang="16200000"/>
            </a:gradFill>
          </p:spPr>
        </p:sp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4649450" cy="4635754"/>
            </a:xfrm>
            <a:custGeom>
              <a:avLst/>
              <a:gdLst/>
              <a:ahLst/>
              <a:cxnLst/>
              <a:rect r="r" b="b" t="t" l="l"/>
              <a:pathLst>
                <a:path h="4635754" w="14649450">
                  <a:moveTo>
                    <a:pt x="9525" y="0"/>
                  </a:moveTo>
                  <a:lnTo>
                    <a:pt x="14639925" y="0"/>
                  </a:lnTo>
                  <a:cubicBezTo>
                    <a:pt x="14645132" y="0"/>
                    <a:pt x="14649450" y="4318"/>
                    <a:pt x="14649450" y="9525"/>
                  </a:cubicBezTo>
                  <a:lnTo>
                    <a:pt x="14649450" y="4626229"/>
                  </a:lnTo>
                  <a:cubicBezTo>
                    <a:pt x="14649450" y="4631436"/>
                    <a:pt x="14645132" y="4635754"/>
                    <a:pt x="14639925" y="4635754"/>
                  </a:cubicBezTo>
                  <a:lnTo>
                    <a:pt x="9525" y="4635754"/>
                  </a:lnTo>
                  <a:cubicBezTo>
                    <a:pt x="4318" y="4635754"/>
                    <a:pt x="0" y="4631436"/>
                    <a:pt x="0" y="4626229"/>
                  </a:cubicBezTo>
                  <a:lnTo>
                    <a:pt x="0" y="9525"/>
                  </a:lnTo>
                  <a:cubicBezTo>
                    <a:pt x="0" y="4318"/>
                    <a:pt x="4318" y="0"/>
                    <a:pt x="9525" y="0"/>
                  </a:cubicBezTo>
                  <a:moveTo>
                    <a:pt x="9525" y="1905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19050" y="4626229"/>
                  </a:lnTo>
                  <a:lnTo>
                    <a:pt x="9525" y="4626229"/>
                  </a:lnTo>
                  <a:lnTo>
                    <a:pt x="9525" y="4616704"/>
                  </a:lnTo>
                  <a:lnTo>
                    <a:pt x="14639925" y="4616704"/>
                  </a:lnTo>
                  <a:lnTo>
                    <a:pt x="14639925" y="4626229"/>
                  </a:lnTo>
                  <a:lnTo>
                    <a:pt x="14630400" y="4626229"/>
                  </a:lnTo>
                  <a:lnTo>
                    <a:pt x="14630400" y="9525"/>
                  </a:lnTo>
                  <a:lnTo>
                    <a:pt x="14639925" y="9525"/>
                  </a:lnTo>
                  <a:lnTo>
                    <a:pt x="14639925" y="19050"/>
                  </a:lnTo>
                  <a:lnTo>
                    <a:pt x="9525" y="19050"/>
                  </a:lnTo>
                  <a:close/>
                </a:path>
              </a:pathLst>
            </a:custGeom>
            <a:solidFill>
              <a:srgbClr val="46AAC5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57150"/>
              <a:ext cx="14649450" cy="46928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b="true" sz="27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Source</a:t>
              </a: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 Employee performance records (e.g., attendance, task completion, ratings, etc.)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b="true" sz="27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Key Metrics</a:t>
              </a: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Productivity scores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Attendance rates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Task completion times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Customer feedback ratings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b="true" sz="27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Data Size</a:t>
              </a: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 Number of employees, time frame of analysis, etc. 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4" cy="10294618"/>
            <a:chOff x="0" y="0"/>
            <a:chExt cx="2456178" cy="137261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5418">
                  <a:moveTo>
                    <a:pt x="18796" y="0"/>
                  </a:moveTo>
                  <a:lnTo>
                    <a:pt x="2455418" y="13705839"/>
                  </a:lnTo>
                  <a:lnTo>
                    <a:pt x="2436622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060" cy="6341745"/>
            </a:xfrm>
            <a:custGeom>
              <a:avLst/>
              <a:gdLst/>
              <a:ahLst/>
              <a:cxnLst/>
              <a:rect r="r" b="b" t="t" l="l"/>
              <a:pathLst>
                <a:path h="6341745" w="9497060">
                  <a:moveTo>
                    <a:pt x="9497060" y="15748"/>
                  </a:moveTo>
                  <a:lnTo>
                    <a:pt x="10668" y="6341745"/>
                  </a:lnTo>
                  <a:lnTo>
                    <a:pt x="0" y="6325870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48" cy="10287000"/>
            <a:chOff x="0" y="0"/>
            <a:chExt cx="6019798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044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8044">
                  <a:moveTo>
                    <a:pt x="5178044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8044" y="13715364"/>
                  </a:lnTo>
                  <a:lnTo>
                    <a:pt x="5178044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6" cy="10287000"/>
            <a:chOff x="0" y="0"/>
            <a:chExt cx="5708648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792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67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673">
                  <a:moveTo>
                    <a:pt x="2590673" y="0"/>
                  </a:moveTo>
                  <a:lnTo>
                    <a:pt x="2044827" y="0"/>
                  </a:lnTo>
                  <a:lnTo>
                    <a:pt x="0" y="13715364"/>
                  </a:lnTo>
                  <a:lnTo>
                    <a:pt x="2590673" y="13715364"/>
                  </a:lnTo>
                  <a:lnTo>
                    <a:pt x="2590673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977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58995" y="94"/>
            <a:ext cx="1842134" cy="10294618"/>
            <a:chOff x="0" y="0"/>
            <a:chExt cx="2456178" cy="1372615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" y="7874"/>
              <a:ext cx="2455418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5418">
                  <a:moveTo>
                    <a:pt x="18796" y="0"/>
                  </a:moveTo>
                  <a:lnTo>
                    <a:pt x="2455418" y="13705839"/>
                  </a:lnTo>
                  <a:lnTo>
                    <a:pt x="2436622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191" y="1651"/>
              <a:ext cx="9497060" cy="6341745"/>
            </a:xfrm>
            <a:custGeom>
              <a:avLst/>
              <a:gdLst/>
              <a:ahLst/>
              <a:cxnLst/>
              <a:rect r="r" b="b" t="t" l="l"/>
              <a:pathLst>
                <a:path h="6341745" w="9497060">
                  <a:moveTo>
                    <a:pt x="9497060" y="15748"/>
                  </a:moveTo>
                  <a:lnTo>
                    <a:pt x="10668" y="6341745"/>
                  </a:lnTo>
                  <a:lnTo>
                    <a:pt x="0" y="6325870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773150" y="0"/>
            <a:ext cx="4514848" cy="10287000"/>
            <a:chOff x="0" y="0"/>
            <a:chExt cx="6019798" cy="13716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78044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8044">
                  <a:moveTo>
                    <a:pt x="5178044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8044" y="13715364"/>
                  </a:lnTo>
                  <a:lnTo>
                    <a:pt x="5178044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4006895" y="0"/>
            <a:ext cx="4281486" cy="10287000"/>
            <a:chOff x="0" y="0"/>
            <a:chExt cx="5708648" cy="13716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792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59067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673">
                  <a:moveTo>
                    <a:pt x="2590673" y="0"/>
                  </a:moveTo>
                  <a:lnTo>
                    <a:pt x="2044827" y="0"/>
                  </a:lnTo>
                  <a:lnTo>
                    <a:pt x="0" y="13715364"/>
                  </a:lnTo>
                  <a:lnTo>
                    <a:pt x="2590673" y="13715364"/>
                  </a:lnTo>
                  <a:lnTo>
                    <a:pt x="2590673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977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44" id="44"/>
          <p:cNvSpPr/>
          <p:nvPr/>
        </p:nvSpPr>
        <p:spPr>
          <a:xfrm flipH="false" flipV="false" rot="0">
            <a:off x="2500311" y="9701212"/>
            <a:ext cx="114300" cy="266698"/>
          </a:xfrm>
          <a:custGeom>
            <a:avLst/>
            <a:gdLst/>
            <a:ahLst/>
            <a:cxnLst/>
            <a:rect r="r" b="b" t="t" l="l"/>
            <a:pathLst>
              <a:path h="266698" w="114300">
                <a:moveTo>
                  <a:pt x="0" y="0"/>
                </a:moveTo>
                <a:lnTo>
                  <a:pt x="114300" y="0"/>
                </a:lnTo>
                <a:lnTo>
                  <a:pt x="114300" y="266699"/>
                </a:lnTo>
                <a:lnTo>
                  <a:pt x="0" y="2666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45" id="45"/>
          <p:cNvSpPr txBox="true"/>
          <p:nvPr/>
        </p:nvSpPr>
        <p:spPr>
          <a:xfrm rot="0">
            <a:off x="16915827" y="9707464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109661" y="431004"/>
            <a:ext cx="4955856" cy="1143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b="true" sz="7200" spc="-44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MODELLING</a:t>
            </a:r>
          </a:p>
        </p:txBody>
      </p:sp>
      <p:grpSp>
        <p:nvGrpSpPr>
          <p:cNvPr name="Group 47" id="47"/>
          <p:cNvGrpSpPr/>
          <p:nvPr/>
        </p:nvGrpSpPr>
        <p:grpSpPr>
          <a:xfrm rot="0">
            <a:off x="15087601" y="787712"/>
            <a:ext cx="685800" cy="685800"/>
            <a:chOff x="0" y="0"/>
            <a:chExt cx="914400" cy="9144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49" id="49"/>
          <p:cNvGrpSpPr/>
          <p:nvPr/>
        </p:nvGrpSpPr>
        <p:grpSpPr>
          <a:xfrm rot="0">
            <a:off x="1478758" y="2869843"/>
            <a:ext cx="11901488" cy="5138766"/>
            <a:chOff x="0" y="0"/>
            <a:chExt cx="15868650" cy="6851688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9525" y="9525"/>
              <a:ext cx="15849600" cy="6832600"/>
            </a:xfrm>
            <a:custGeom>
              <a:avLst/>
              <a:gdLst/>
              <a:ahLst/>
              <a:cxnLst/>
              <a:rect r="r" b="b" t="t" l="l"/>
              <a:pathLst>
                <a:path h="6832600" w="15849600">
                  <a:moveTo>
                    <a:pt x="0" y="0"/>
                  </a:moveTo>
                  <a:lnTo>
                    <a:pt x="15849600" y="0"/>
                  </a:lnTo>
                  <a:lnTo>
                    <a:pt x="15849600" y="6832600"/>
                  </a:lnTo>
                  <a:lnTo>
                    <a:pt x="0" y="6832600"/>
                  </a:lnTo>
                  <a:close/>
                </a:path>
              </a:pathLst>
            </a:custGeom>
            <a:gradFill rotWithShape="true">
              <a:gsLst>
                <a:gs pos="0">
                  <a:srgbClr val="A1E3FF">
                    <a:alpha val="100000"/>
                  </a:srgbClr>
                </a:gs>
                <a:gs pos="35000">
                  <a:srgbClr val="BDEDFF">
                    <a:alpha val="100000"/>
                  </a:srgbClr>
                </a:gs>
                <a:gs pos="100000">
                  <a:srgbClr val="E5F9FF">
                    <a:alpha val="100000"/>
                  </a:srgbClr>
                </a:gs>
              </a:gsLst>
              <a:lin ang="16200000"/>
            </a:gradFill>
          </p:spPr>
        </p:sp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15868650" cy="6851650"/>
            </a:xfrm>
            <a:custGeom>
              <a:avLst/>
              <a:gdLst/>
              <a:ahLst/>
              <a:cxnLst/>
              <a:rect r="r" b="b" t="t" l="l"/>
              <a:pathLst>
                <a:path h="6851650" w="15868650">
                  <a:moveTo>
                    <a:pt x="9525" y="0"/>
                  </a:moveTo>
                  <a:lnTo>
                    <a:pt x="15859125" y="0"/>
                  </a:lnTo>
                  <a:cubicBezTo>
                    <a:pt x="15864332" y="0"/>
                    <a:pt x="15868650" y="4318"/>
                    <a:pt x="15868650" y="9525"/>
                  </a:cubicBezTo>
                  <a:lnTo>
                    <a:pt x="15868650" y="6842125"/>
                  </a:lnTo>
                  <a:cubicBezTo>
                    <a:pt x="15868650" y="6847332"/>
                    <a:pt x="15864332" y="6851650"/>
                    <a:pt x="15859125" y="6851650"/>
                  </a:cubicBezTo>
                  <a:lnTo>
                    <a:pt x="9525" y="6851650"/>
                  </a:lnTo>
                  <a:cubicBezTo>
                    <a:pt x="4318" y="6851650"/>
                    <a:pt x="0" y="6847332"/>
                    <a:pt x="0" y="6842125"/>
                  </a:cubicBezTo>
                  <a:lnTo>
                    <a:pt x="0" y="9525"/>
                  </a:lnTo>
                  <a:cubicBezTo>
                    <a:pt x="0" y="4318"/>
                    <a:pt x="4318" y="0"/>
                    <a:pt x="9525" y="0"/>
                  </a:cubicBezTo>
                  <a:moveTo>
                    <a:pt x="9525" y="1905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19050" y="6842125"/>
                  </a:lnTo>
                  <a:lnTo>
                    <a:pt x="9525" y="6842125"/>
                  </a:lnTo>
                  <a:lnTo>
                    <a:pt x="9525" y="6832600"/>
                  </a:lnTo>
                  <a:lnTo>
                    <a:pt x="15859125" y="6832600"/>
                  </a:lnTo>
                  <a:lnTo>
                    <a:pt x="15859125" y="6842125"/>
                  </a:lnTo>
                  <a:lnTo>
                    <a:pt x="15849600" y="6842125"/>
                  </a:lnTo>
                  <a:lnTo>
                    <a:pt x="15849600" y="9525"/>
                  </a:lnTo>
                  <a:lnTo>
                    <a:pt x="15859125" y="9525"/>
                  </a:lnTo>
                  <a:lnTo>
                    <a:pt x="15859125" y="19050"/>
                  </a:lnTo>
                  <a:lnTo>
                    <a:pt x="9525" y="19050"/>
                  </a:lnTo>
                  <a:close/>
                </a:path>
              </a:pathLst>
            </a:custGeom>
            <a:solidFill>
              <a:srgbClr val="46AAC5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57150"/>
              <a:ext cx="15868650" cy="69088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b="true" sz="27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Data Filtering</a:t>
              </a: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 of Excel filters to isolate specific metrics (e.g., top performers, low attendance).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b="true" sz="27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Highlighting</a:t>
              </a: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Conditional formatting to highlight KPIs such as highest productivity, lowest task completion time.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b="true" sz="27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Pivot Charts</a:t>
              </a: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Creation of pivot tables to aggregate data and generate charts for visual trends.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b="true" sz="27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Analysis Steps</a:t>
              </a: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Step-by-step process from raw data to final visualizations.</a:t>
              </a:r>
            </a:p>
            <a:p>
              <a:pPr algn="l" marL="488632" indent="-244316" lvl="1">
                <a:lnSpc>
                  <a:spcPts val="3240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DAGQFHe3698</dc:identifier>
  <dcterms:modified xsi:type="dcterms:W3CDTF">2011-08-01T06:04:30Z</dcterms:modified>
  <cp:revision>1</cp:revision>
  <dc:title>Monisha ppt </dc:title>
</cp:coreProperties>
</file>