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7" r:id="rId2"/>
    <p:sldId id="268" r:id="rId3"/>
    <p:sldId id="269" r:id="rId4"/>
    <p:sldId id="270" r:id="rId5"/>
    <p:sldId id="271" r:id="rId6"/>
    <p:sldId id="272" r:id="rId7"/>
    <p:sldId id="273" r:id="rId8"/>
    <p:sldId id="274" r:id="rId9"/>
    <p:sldId id="275" r:id="rId10"/>
    <p:sldId id="276" r:id="rId11"/>
    <p:sldId id="277" r:id="rId12"/>
  </p:sldIdLst>
  <p:sldSz cx="12192000" cy="6858000"/>
  <p:notesSz cx="6858000" cy="9144000"/>
  <p:defaultText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me Slide" id="{C41E965D-1BB0-6E42-80C1-B0CE61D34D0F}">
          <p14:sldIdLst>
            <p14:sldId id="267"/>
          </p14:sldIdLst>
        </p14:section>
        <p14:section name="Opportunity" id="{34C61D3D-3DDA-8544-919D-38908B71CF6E}">
          <p14:sldIdLst>
            <p14:sldId id="268"/>
            <p14:sldId id="269"/>
          </p14:sldIdLst>
        </p14:section>
        <p14:section name="Market" id="{DBB0F080-D76F-2449-A8A8-97428CE5CDE4}">
          <p14:sldIdLst>
            <p14:sldId id="270"/>
            <p14:sldId id="271"/>
          </p14:sldIdLst>
        </p14:section>
        <p14:section name="Solution" id="{D01103C6-D9B4-874A-903D-1D54C47D2E73}">
          <p14:sldIdLst>
            <p14:sldId id="272"/>
            <p14:sldId id="273"/>
          </p14:sldIdLst>
        </p14:section>
        <p14:section name="Business Model" id="{17ED8106-7472-CA40-A9D6-5927206203E6}">
          <p14:sldIdLst>
            <p14:sldId id="274"/>
            <p14:sldId id="275"/>
          </p14:sldIdLst>
        </p14:section>
        <p14:section name="CONCLUSION" id="{1D45D3C2-8C3A-42AE-96DD-BB7888BFB392}">
          <p14:sldIdLst>
            <p14:sldId id="276"/>
            <p14:sldId id="27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231D"/>
    <a:srgbClr val="101519"/>
    <a:srgbClr val="273E32"/>
    <a:srgbClr val="0D141A"/>
    <a:srgbClr val="0F141A"/>
    <a:srgbClr val="1019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35" autoAdjust="0"/>
    <p:restoredTop sz="96928"/>
  </p:normalViewPr>
  <p:slideViewPr>
    <p:cSldViewPr snapToGrid="0" snapToObjects="1">
      <p:cViewPr>
        <p:scale>
          <a:sx n="75" d="100"/>
          <a:sy n="75" d="100"/>
        </p:scale>
        <p:origin x="1094" y="389"/>
      </p:cViewPr>
      <p:guideLst>
        <p:guide orient="horz" pos="2160"/>
        <p:guide pos="3840"/>
      </p:guideLst>
    </p:cSldViewPr>
  </p:slideViewPr>
  <p:notesTextViewPr>
    <p:cViewPr>
      <p:scale>
        <a:sx n="1" d="1"/>
        <a:sy n="1" d="1"/>
      </p:scale>
      <p:origin x="0" y="0"/>
    </p:cViewPr>
  </p:notesTextViewPr>
  <p:sorterViewPr>
    <p:cViewPr>
      <p:scale>
        <a:sx n="200" d="100"/>
        <a:sy n="200" d="100"/>
      </p:scale>
      <p:origin x="0" y="-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L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F6D82-066C-FA4D-8270-4E3B76B0A85B}" type="datetimeFigureOut">
              <a:t>9/27/2023</a:t>
            </a:fld>
            <a:endParaRPr lang="en-L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L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L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92847-51ED-1449-A9AF-8F855167E8E6}" type="slidenum">
              <a:t>‹#›</a:t>
            </a:fld>
            <a:endParaRPr lang="en-LT"/>
          </a:p>
        </p:txBody>
      </p:sp>
    </p:spTree>
    <p:extLst>
      <p:ext uri="{BB962C8B-B14F-4D97-AF65-F5344CB8AC3E}">
        <p14:creationId xmlns:p14="http://schemas.microsoft.com/office/powerpoint/2010/main" val="2813509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https://unsplash.com/photos/AXu2aZ3YgP8</a:t>
            </a:r>
            <a:endParaRPr lang="en-LT" dirty="0"/>
          </a:p>
        </p:txBody>
      </p:sp>
      <p:sp>
        <p:nvSpPr>
          <p:cNvPr id="4" name="Slide Number Placeholder 3"/>
          <p:cNvSpPr>
            <a:spLocks noGrp="1"/>
          </p:cNvSpPr>
          <p:nvPr>
            <p:ph type="sldNum" sz="quarter" idx="5"/>
          </p:nvPr>
        </p:nvSpPr>
        <p:spPr/>
        <p:txBody>
          <a:bodyPr/>
          <a:lstStyle/>
          <a:p>
            <a:fld id="{5BE92847-51ED-1449-A9AF-8F855167E8E6}" type="slidenum">
              <a:t>1</a:t>
            </a:fld>
            <a:endParaRPr lang="en-LT"/>
          </a:p>
        </p:txBody>
      </p:sp>
    </p:spTree>
    <p:extLst>
      <p:ext uri="{BB962C8B-B14F-4D97-AF65-F5344CB8AC3E}">
        <p14:creationId xmlns:p14="http://schemas.microsoft.com/office/powerpoint/2010/main" val="470964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https://unsplash.com/photos/fItRJ7AHak8</a:t>
            </a:r>
            <a:endParaRPr lang="en-LT"/>
          </a:p>
        </p:txBody>
      </p:sp>
      <p:sp>
        <p:nvSpPr>
          <p:cNvPr id="4" name="Slide Number Placeholder 3"/>
          <p:cNvSpPr>
            <a:spLocks noGrp="1"/>
          </p:cNvSpPr>
          <p:nvPr>
            <p:ph type="sldNum" sz="quarter" idx="5"/>
          </p:nvPr>
        </p:nvSpPr>
        <p:spPr/>
        <p:txBody>
          <a:bodyPr/>
          <a:lstStyle/>
          <a:p>
            <a:fld id="{5BE92847-51ED-1449-A9AF-8F855167E8E6}" type="slidenum">
              <a:t>3</a:t>
            </a:fld>
            <a:endParaRPr lang="en-LT"/>
          </a:p>
        </p:txBody>
      </p:sp>
    </p:spTree>
    <p:extLst>
      <p:ext uri="{BB962C8B-B14F-4D97-AF65-F5344CB8AC3E}">
        <p14:creationId xmlns:p14="http://schemas.microsoft.com/office/powerpoint/2010/main" val="2277903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https://unsplash.com/photos/48nerZQCHgo</a:t>
            </a:r>
            <a:endParaRPr lang="en-LT"/>
          </a:p>
        </p:txBody>
      </p:sp>
      <p:sp>
        <p:nvSpPr>
          <p:cNvPr id="4" name="Slide Number Placeholder 3"/>
          <p:cNvSpPr>
            <a:spLocks noGrp="1"/>
          </p:cNvSpPr>
          <p:nvPr>
            <p:ph type="sldNum" sz="quarter" idx="5"/>
          </p:nvPr>
        </p:nvSpPr>
        <p:spPr/>
        <p:txBody>
          <a:bodyPr/>
          <a:lstStyle/>
          <a:p>
            <a:fld id="{5BE92847-51ED-1449-A9AF-8F855167E8E6}" type="slidenum">
              <a:rPr lang="en-LT"/>
              <a:t>5</a:t>
            </a:fld>
            <a:endParaRPr lang="en-LT"/>
          </a:p>
        </p:txBody>
      </p:sp>
    </p:spTree>
    <p:extLst>
      <p:ext uri="{BB962C8B-B14F-4D97-AF65-F5344CB8AC3E}">
        <p14:creationId xmlns:p14="http://schemas.microsoft.com/office/powerpoint/2010/main" val="15107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https://unsplash.com/photos/TvN54bnuQg8</a:t>
            </a:r>
            <a:endParaRPr lang="en-LT"/>
          </a:p>
        </p:txBody>
      </p:sp>
      <p:sp>
        <p:nvSpPr>
          <p:cNvPr id="4" name="Slide Number Placeholder 3"/>
          <p:cNvSpPr>
            <a:spLocks noGrp="1"/>
          </p:cNvSpPr>
          <p:nvPr>
            <p:ph type="sldNum" sz="quarter" idx="5"/>
          </p:nvPr>
        </p:nvSpPr>
        <p:spPr/>
        <p:txBody>
          <a:bodyPr/>
          <a:lstStyle/>
          <a:p>
            <a:fld id="{5BE92847-51ED-1449-A9AF-8F855167E8E6}" type="slidenum">
              <a:rPr lang="en-LT"/>
              <a:t>7</a:t>
            </a:fld>
            <a:endParaRPr lang="en-LT"/>
          </a:p>
        </p:txBody>
      </p:sp>
    </p:spTree>
    <p:extLst>
      <p:ext uri="{BB962C8B-B14F-4D97-AF65-F5344CB8AC3E}">
        <p14:creationId xmlns:p14="http://schemas.microsoft.com/office/powerpoint/2010/main" val="1769308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https://unsplash.com/photos/GKLIsLZxhj0</a:t>
            </a:r>
            <a:endParaRPr lang="en-LT"/>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E92847-51ED-1449-A9AF-8F855167E8E6}" type="slidenum">
              <a:rPr kumimoji="0" lang="en-LT"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L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3635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https://unsplash.com/photos/fItRJ7AHak8</a:t>
            </a:r>
            <a:endParaRPr lang="en-LT"/>
          </a:p>
        </p:txBody>
      </p:sp>
      <p:sp>
        <p:nvSpPr>
          <p:cNvPr id="4" name="Slide Number Placeholder 3"/>
          <p:cNvSpPr>
            <a:spLocks noGrp="1"/>
          </p:cNvSpPr>
          <p:nvPr>
            <p:ph type="sldNum" sz="quarter" idx="5"/>
          </p:nvPr>
        </p:nvSpPr>
        <p:spPr/>
        <p:txBody>
          <a:bodyPr/>
          <a:lstStyle/>
          <a:p>
            <a:fld id="{5BE92847-51ED-1449-A9AF-8F855167E8E6}" type="slidenum">
              <a:t>11</a:t>
            </a:fld>
            <a:endParaRPr lang="en-LT"/>
          </a:p>
        </p:txBody>
      </p:sp>
    </p:spTree>
    <p:extLst>
      <p:ext uri="{BB962C8B-B14F-4D97-AF65-F5344CB8AC3E}">
        <p14:creationId xmlns:p14="http://schemas.microsoft.com/office/powerpoint/2010/main" val="3767202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BE682-BC13-E443-B955-4FA79FB3F1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LT"/>
          </a:p>
        </p:txBody>
      </p:sp>
      <p:sp>
        <p:nvSpPr>
          <p:cNvPr id="3" name="Subtitle 2">
            <a:extLst>
              <a:ext uri="{FF2B5EF4-FFF2-40B4-BE49-F238E27FC236}">
                <a16:creationId xmlns:a16="http://schemas.microsoft.com/office/drawing/2014/main" id="{8343E81D-F660-B04A-A02A-7771D9835F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LT"/>
          </a:p>
        </p:txBody>
      </p:sp>
      <p:sp>
        <p:nvSpPr>
          <p:cNvPr id="4" name="Date Placeholder 3">
            <a:extLst>
              <a:ext uri="{FF2B5EF4-FFF2-40B4-BE49-F238E27FC236}">
                <a16:creationId xmlns:a16="http://schemas.microsoft.com/office/drawing/2014/main" id="{FB20CAD2-F4B0-6D4F-A3DB-59C0869B6DA4}"/>
              </a:ext>
            </a:extLst>
          </p:cNvPr>
          <p:cNvSpPr>
            <a:spLocks noGrp="1"/>
          </p:cNvSpPr>
          <p:nvPr>
            <p:ph type="dt" sz="half" idx="10"/>
          </p:nvPr>
        </p:nvSpPr>
        <p:spPr/>
        <p:txBody>
          <a:bodyPr/>
          <a:lstStyle/>
          <a:p>
            <a:fld id="{5C1621EB-52E9-864A-B0F6-E4DE6976EFAF}" type="datetimeFigureOut">
              <a:t>9/27/2023</a:t>
            </a:fld>
            <a:endParaRPr lang="en-LT"/>
          </a:p>
        </p:txBody>
      </p:sp>
      <p:sp>
        <p:nvSpPr>
          <p:cNvPr id="5" name="Footer Placeholder 4">
            <a:extLst>
              <a:ext uri="{FF2B5EF4-FFF2-40B4-BE49-F238E27FC236}">
                <a16:creationId xmlns:a16="http://schemas.microsoft.com/office/drawing/2014/main" id="{35559959-8F63-1C46-9846-971A9FA824AF}"/>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F04FAE86-30FA-9842-986E-368BD12DB94C}"/>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81052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BE3B-CFC3-5A4C-B7F9-83501BEBB544}"/>
              </a:ext>
            </a:extLst>
          </p:cNvPr>
          <p:cNvSpPr>
            <a:spLocks noGrp="1"/>
          </p:cNvSpPr>
          <p:nvPr>
            <p:ph type="title"/>
          </p:nvPr>
        </p:nvSpPr>
        <p:spPr/>
        <p:txBody>
          <a:bodyPr/>
          <a:lstStyle/>
          <a:p>
            <a:r>
              <a:rPr lang="en-US"/>
              <a:t>Click to edit Master title style</a:t>
            </a:r>
            <a:endParaRPr lang="en-LT"/>
          </a:p>
        </p:txBody>
      </p:sp>
      <p:sp>
        <p:nvSpPr>
          <p:cNvPr id="3" name="Vertical Text Placeholder 2">
            <a:extLst>
              <a:ext uri="{FF2B5EF4-FFF2-40B4-BE49-F238E27FC236}">
                <a16:creationId xmlns:a16="http://schemas.microsoft.com/office/drawing/2014/main" id="{7F6FE2E7-8408-F64E-AC06-6E9B1F7B6D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86B17EA7-EDC0-674E-87AF-81F0CC4A4735}"/>
              </a:ext>
            </a:extLst>
          </p:cNvPr>
          <p:cNvSpPr>
            <a:spLocks noGrp="1"/>
          </p:cNvSpPr>
          <p:nvPr>
            <p:ph type="dt" sz="half" idx="10"/>
          </p:nvPr>
        </p:nvSpPr>
        <p:spPr/>
        <p:txBody>
          <a:bodyPr/>
          <a:lstStyle/>
          <a:p>
            <a:fld id="{5C1621EB-52E9-864A-B0F6-E4DE6976EFAF}" type="datetimeFigureOut">
              <a:t>9/27/2023</a:t>
            </a:fld>
            <a:endParaRPr lang="en-LT"/>
          </a:p>
        </p:txBody>
      </p:sp>
      <p:sp>
        <p:nvSpPr>
          <p:cNvPr id="5" name="Footer Placeholder 4">
            <a:extLst>
              <a:ext uri="{FF2B5EF4-FFF2-40B4-BE49-F238E27FC236}">
                <a16:creationId xmlns:a16="http://schemas.microsoft.com/office/drawing/2014/main" id="{95A66A1F-640A-DD4A-8A62-FC15E9D3F56B}"/>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59ED5553-91F0-6547-ABB8-D9C439CB0D8B}"/>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3086999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1D21FB-DAFB-DF4B-B7CA-DF378245F1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LT"/>
          </a:p>
        </p:txBody>
      </p:sp>
      <p:sp>
        <p:nvSpPr>
          <p:cNvPr id="3" name="Vertical Text Placeholder 2">
            <a:extLst>
              <a:ext uri="{FF2B5EF4-FFF2-40B4-BE49-F238E27FC236}">
                <a16:creationId xmlns:a16="http://schemas.microsoft.com/office/drawing/2014/main" id="{C7C020F6-65AA-B149-8A98-D754BD2D85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289CA0BA-7E42-374F-BCF5-EDBE9B1CAD2B}"/>
              </a:ext>
            </a:extLst>
          </p:cNvPr>
          <p:cNvSpPr>
            <a:spLocks noGrp="1"/>
          </p:cNvSpPr>
          <p:nvPr>
            <p:ph type="dt" sz="half" idx="10"/>
          </p:nvPr>
        </p:nvSpPr>
        <p:spPr/>
        <p:txBody>
          <a:bodyPr/>
          <a:lstStyle/>
          <a:p>
            <a:fld id="{5C1621EB-52E9-864A-B0F6-E4DE6976EFAF}" type="datetimeFigureOut">
              <a:t>9/27/2023</a:t>
            </a:fld>
            <a:endParaRPr lang="en-LT"/>
          </a:p>
        </p:txBody>
      </p:sp>
      <p:sp>
        <p:nvSpPr>
          <p:cNvPr id="5" name="Footer Placeholder 4">
            <a:extLst>
              <a:ext uri="{FF2B5EF4-FFF2-40B4-BE49-F238E27FC236}">
                <a16:creationId xmlns:a16="http://schemas.microsoft.com/office/drawing/2014/main" id="{6AF8169A-AD4F-B54D-BD6E-4A85F6C023AD}"/>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A467CF1D-B5A0-C945-8BEF-46A5BA8407F5}"/>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040774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BF467-98F8-1240-ACB7-FB89C8182B30}"/>
              </a:ext>
            </a:extLst>
          </p:cNvPr>
          <p:cNvSpPr>
            <a:spLocks noGrp="1"/>
          </p:cNvSpPr>
          <p:nvPr>
            <p:ph type="title"/>
          </p:nvPr>
        </p:nvSpPr>
        <p:spPr/>
        <p:txBody>
          <a:bodyPr/>
          <a:lstStyle/>
          <a:p>
            <a:r>
              <a:rPr lang="en-US"/>
              <a:t>Click to edit Master title style</a:t>
            </a:r>
            <a:endParaRPr lang="en-LT"/>
          </a:p>
        </p:txBody>
      </p:sp>
      <p:sp>
        <p:nvSpPr>
          <p:cNvPr id="3" name="Content Placeholder 2">
            <a:extLst>
              <a:ext uri="{FF2B5EF4-FFF2-40B4-BE49-F238E27FC236}">
                <a16:creationId xmlns:a16="http://schemas.microsoft.com/office/drawing/2014/main" id="{7CDF9D25-2E40-A546-8E08-F406112B18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C1978E3D-659B-5845-B58C-F7CE0FEDAC4D}"/>
              </a:ext>
            </a:extLst>
          </p:cNvPr>
          <p:cNvSpPr>
            <a:spLocks noGrp="1"/>
          </p:cNvSpPr>
          <p:nvPr>
            <p:ph type="dt" sz="half" idx="10"/>
          </p:nvPr>
        </p:nvSpPr>
        <p:spPr/>
        <p:txBody>
          <a:bodyPr/>
          <a:lstStyle/>
          <a:p>
            <a:fld id="{5C1621EB-52E9-864A-B0F6-E4DE6976EFAF}" type="datetimeFigureOut">
              <a:t>9/27/2023</a:t>
            </a:fld>
            <a:endParaRPr lang="en-LT"/>
          </a:p>
        </p:txBody>
      </p:sp>
      <p:sp>
        <p:nvSpPr>
          <p:cNvPr id="5" name="Footer Placeholder 4">
            <a:extLst>
              <a:ext uri="{FF2B5EF4-FFF2-40B4-BE49-F238E27FC236}">
                <a16:creationId xmlns:a16="http://schemas.microsoft.com/office/drawing/2014/main" id="{2FF348E1-52F7-3740-BECC-A872BC95274C}"/>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E863AFA0-CF5D-CB4F-86DA-A26B2DDDD4E4}"/>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544614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FBE51-5261-8649-BBAC-76D794105D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LT"/>
          </a:p>
        </p:txBody>
      </p:sp>
      <p:sp>
        <p:nvSpPr>
          <p:cNvPr id="3" name="Text Placeholder 2">
            <a:extLst>
              <a:ext uri="{FF2B5EF4-FFF2-40B4-BE49-F238E27FC236}">
                <a16:creationId xmlns:a16="http://schemas.microsoft.com/office/drawing/2014/main" id="{495328B6-1619-BD43-AFD5-7594537CB9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3C310A-FBFE-6A4B-94FD-CD0539AA4DB3}"/>
              </a:ext>
            </a:extLst>
          </p:cNvPr>
          <p:cNvSpPr>
            <a:spLocks noGrp="1"/>
          </p:cNvSpPr>
          <p:nvPr>
            <p:ph type="dt" sz="half" idx="10"/>
          </p:nvPr>
        </p:nvSpPr>
        <p:spPr/>
        <p:txBody>
          <a:bodyPr/>
          <a:lstStyle/>
          <a:p>
            <a:fld id="{5C1621EB-52E9-864A-B0F6-E4DE6976EFAF}" type="datetimeFigureOut">
              <a:t>9/27/2023</a:t>
            </a:fld>
            <a:endParaRPr lang="en-LT"/>
          </a:p>
        </p:txBody>
      </p:sp>
      <p:sp>
        <p:nvSpPr>
          <p:cNvPr id="5" name="Footer Placeholder 4">
            <a:extLst>
              <a:ext uri="{FF2B5EF4-FFF2-40B4-BE49-F238E27FC236}">
                <a16:creationId xmlns:a16="http://schemas.microsoft.com/office/drawing/2014/main" id="{4509B160-B8F3-9845-896E-719CFEDB9497}"/>
              </a:ext>
            </a:extLst>
          </p:cNvPr>
          <p:cNvSpPr>
            <a:spLocks noGrp="1"/>
          </p:cNvSpPr>
          <p:nvPr>
            <p:ph type="ftr" sz="quarter" idx="11"/>
          </p:nvPr>
        </p:nvSpPr>
        <p:spPr/>
        <p:txBody>
          <a:bodyPr/>
          <a:lstStyle/>
          <a:p>
            <a:endParaRPr lang="en-LT"/>
          </a:p>
        </p:txBody>
      </p:sp>
      <p:sp>
        <p:nvSpPr>
          <p:cNvPr id="6" name="Slide Number Placeholder 5">
            <a:extLst>
              <a:ext uri="{FF2B5EF4-FFF2-40B4-BE49-F238E27FC236}">
                <a16:creationId xmlns:a16="http://schemas.microsoft.com/office/drawing/2014/main" id="{32CFF698-F77F-6B4B-84A3-6571531ACAB7}"/>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968971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D5FF-D86B-9747-848F-2C768AE53E06}"/>
              </a:ext>
            </a:extLst>
          </p:cNvPr>
          <p:cNvSpPr>
            <a:spLocks noGrp="1"/>
          </p:cNvSpPr>
          <p:nvPr>
            <p:ph type="title"/>
          </p:nvPr>
        </p:nvSpPr>
        <p:spPr/>
        <p:txBody>
          <a:bodyPr/>
          <a:lstStyle/>
          <a:p>
            <a:r>
              <a:rPr lang="en-US"/>
              <a:t>Click to edit Master title style</a:t>
            </a:r>
            <a:endParaRPr lang="en-LT"/>
          </a:p>
        </p:txBody>
      </p:sp>
      <p:sp>
        <p:nvSpPr>
          <p:cNvPr id="3" name="Content Placeholder 2">
            <a:extLst>
              <a:ext uri="{FF2B5EF4-FFF2-40B4-BE49-F238E27FC236}">
                <a16:creationId xmlns:a16="http://schemas.microsoft.com/office/drawing/2014/main" id="{FF78C517-D3BF-1840-B5E3-D495BF943C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Content Placeholder 3">
            <a:extLst>
              <a:ext uri="{FF2B5EF4-FFF2-40B4-BE49-F238E27FC236}">
                <a16:creationId xmlns:a16="http://schemas.microsoft.com/office/drawing/2014/main" id="{14F0A760-A9DA-0E47-8642-F4561309DDA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5" name="Date Placeholder 4">
            <a:extLst>
              <a:ext uri="{FF2B5EF4-FFF2-40B4-BE49-F238E27FC236}">
                <a16:creationId xmlns:a16="http://schemas.microsoft.com/office/drawing/2014/main" id="{58D07266-6075-214C-9A0F-1B14A182DA47}"/>
              </a:ext>
            </a:extLst>
          </p:cNvPr>
          <p:cNvSpPr>
            <a:spLocks noGrp="1"/>
          </p:cNvSpPr>
          <p:nvPr>
            <p:ph type="dt" sz="half" idx="10"/>
          </p:nvPr>
        </p:nvSpPr>
        <p:spPr/>
        <p:txBody>
          <a:bodyPr/>
          <a:lstStyle/>
          <a:p>
            <a:fld id="{5C1621EB-52E9-864A-B0F6-E4DE6976EFAF}" type="datetimeFigureOut">
              <a:t>9/27/2023</a:t>
            </a:fld>
            <a:endParaRPr lang="en-LT"/>
          </a:p>
        </p:txBody>
      </p:sp>
      <p:sp>
        <p:nvSpPr>
          <p:cNvPr id="6" name="Footer Placeholder 5">
            <a:extLst>
              <a:ext uri="{FF2B5EF4-FFF2-40B4-BE49-F238E27FC236}">
                <a16:creationId xmlns:a16="http://schemas.microsoft.com/office/drawing/2014/main" id="{4A6FDC8C-B2B0-4245-A63C-2FB5D90D3893}"/>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04EF4FA8-9897-264C-B54C-3F8F18770321}"/>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703225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B15F-C6FA-D84D-AB7C-2B5E418D3912}"/>
              </a:ext>
            </a:extLst>
          </p:cNvPr>
          <p:cNvSpPr>
            <a:spLocks noGrp="1"/>
          </p:cNvSpPr>
          <p:nvPr>
            <p:ph type="title"/>
          </p:nvPr>
        </p:nvSpPr>
        <p:spPr>
          <a:xfrm>
            <a:off x="839788" y="365125"/>
            <a:ext cx="10515600" cy="1325563"/>
          </a:xfrm>
        </p:spPr>
        <p:txBody>
          <a:bodyPr/>
          <a:lstStyle/>
          <a:p>
            <a:r>
              <a:rPr lang="en-US"/>
              <a:t>Click to edit Master title style</a:t>
            </a:r>
            <a:endParaRPr lang="en-LT"/>
          </a:p>
        </p:txBody>
      </p:sp>
      <p:sp>
        <p:nvSpPr>
          <p:cNvPr id="3" name="Text Placeholder 2">
            <a:extLst>
              <a:ext uri="{FF2B5EF4-FFF2-40B4-BE49-F238E27FC236}">
                <a16:creationId xmlns:a16="http://schemas.microsoft.com/office/drawing/2014/main" id="{AE0F8AC2-AA47-514A-8FDD-22D9C7EA77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2D7083-810C-DE49-887E-B07C6D7484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5" name="Text Placeholder 4">
            <a:extLst>
              <a:ext uri="{FF2B5EF4-FFF2-40B4-BE49-F238E27FC236}">
                <a16:creationId xmlns:a16="http://schemas.microsoft.com/office/drawing/2014/main" id="{1778EA05-E088-664F-95B0-F7ACC95192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3E967E-B198-B644-85C4-9E2D8C07E3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7" name="Date Placeholder 6">
            <a:extLst>
              <a:ext uri="{FF2B5EF4-FFF2-40B4-BE49-F238E27FC236}">
                <a16:creationId xmlns:a16="http://schemas.microsoft.com/office/drawing/2014/main" id="{B4430866-AC10-394E-BF2C-D6905A00C0A6}"/>
              </a:ext>
            </a:extLst>
          </p:cNvPr>
          <p:cNvSpPr>
            <a:spLocks noGrp="1"/>
          </p:cNvSpPr>
          <p:nvPr>
            <p:ph type="dt" sz="half" idx="10"/>
          </p:nvPr>
        </p:nvSpPr>
        <p:spPr/>
        <p:txBody>
          <a:bodyPr/>
          <a:lstStyle/>
          <a:p>
            <a:fld id="{5C1621EB-52E9-864A-B0F6-E4DE6976EFAF}" type="datetimeFigureOut">
              <a:t>9/27/2023</a:t>
            </a:fld>
            <a:endParaRPr lang="en-LT"/>
          </a:p>
        </p:txBody>
      </p:sp>
      <p:sp>
        <p:nvSpPr>
          <p:cNvPr id="8" name="Footer Placeholder 7">
            <a:extLst>
              <a:ext uri="{FF2B5EF4-FFF2-40B4-BE49-F238E27FC236}">
                <a16:creationId xmlns:a16="http://schemas.microsoft.com/office/drawing/2014/main" id="{EA4192B9-1A8F-5643-8EDB-7F6741B9DB44}"/>
              </a:ext>
            </a:extLst>
          </p:cNvPr>
          <p:cNvSpPr>
            <a:spLocks noGrp="1"/>
          </p:cNvSpPr>
          <p:nvPr>
            <p:ph type="ftr" sz="quarter" idx="11"/>
          </p:nvPr>
        </p:nvSpPr>
        <p:spPr/>
        <p:txBody>
          <a:bodyPr/>
          <a:lstStyle/>
          <a:p>
            <a:endParaRPr lang="en-LT"/>
          </a:p>
        </p:txBody>
      </p:sp>
      <p:sp>
        <p:nvSpPr>
          <p:cNvPr id="9" name="Slide Number Placeholder 8">
            <a:extLst>
              <a:ext uri="{FF2B5EF4-FFF2-40B4-BE49-F238E27FC236}">
                <a16:creationId xmlns:a16="http://schemas.microsoft.com/office/drawing/2014/main" id="{2D7EE84F-1143-8540-BC3E-2E7FBEDE2EED}"/>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578886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BE082-AEA3-514F-B09D-1F6E78F66EFC}"/>
              </a:ext>
            </a:extLst>
          </p:cNvPr>
          <p:cNvSpPr>
            <a:spLocks noGrp="1"/>
          </p:cNvSpPr>
          <p:nvPr>
            <p:ph type="title"/>
          </p:nvPr>
        </p:nvSpPr>
        <p:spPr/>
        <p:txBody>
          <a:bodyPr/>
          <a:lstStyle/>
          <a:p>
            <a:r>
              <a:rPr lang="en-US"/>
              <a:t>Click to edit Master title style</a:t>
            </a:r>
            <a:endParaRPr lang="en-LT"/>
          </a:p>
        </p:txBody>
      </p:sp>
      <p:sp>
        <p:nvSpPr>
          <p:cNvPr id="3" name="Date Placeholder 2">
            <a:extLst>
              <a:ext uri="{FF2B5EF4-FFF2-40B4-BE49-F238E27FC236}">
                <a16:creationId xmlns:a16="http://schemas.microsoft.com/office/drawing/2014/main" id="{F491E451-9867-6C42-8057-6E95D2F362B2}"/>
              </a:ext>
            </a:extLst>
          </p:cNvPr>
          <p:cNvSpPr>
            <a:spLocks noGrp="1"/>
          </p:cNvSpPr>
          <p:nvPr>
            <p:ph type="dt" sz="half" idx="10"/>
          </p:nvPr>
        </p:nvSpPr>
        <p:spPr/>
        <p:txBody>
          <a:bodyPr/>
          <a:lstStyle/>
          <a:p>
            <a:fld id="{5C1621EB-52E9-864A-B0F6-E4DE6976EFAF}" type="datetimeFigureOut">
              <a:t>9/27/2023</a:t>
            </a:fld>
            <a:endParaRPr lang="en-LT"/>
          </a:p>
        </p:txBody>
      </p:sp>
      <p:sp>
        <p:nvSpPr>
          <p:cNvPr id="4" name="Footer Placeholder 3">
            <a:extLst>
              <a:ext uri="{FF2B5EF4-FFF2-40B4-BE49-F238E27FC236}">
                <a16:creationId xmlns:a16="http://schemas.microsoft.com/office/drawing/2014/main" id="{6AA23332-F96E-2A45-BF20-B5E13FB9400F}"/>
              </a:ext>
            </a:extLst>
          </p:cNvPr>
          <p:cNvSpPr>
            <a:spLocks noGrp="1"/>
          </p:cNvSpPr>
          <p:nvPr>
            <p:ph type="ftr" sz="quarter" idx="11"/>
          </p:nvPr>
        </p:nvSpPr>
        <p:spPr/>
        <p:txBody>
          <a:bodyPr/>
          <a:lstStyle/>
          <a:p>
            <a:endParaRPr lang="en-LT"/>
          </a:p>
        </p:txBody>
      </p:sp>
      <p:sp>
        <p:nvSpPr>
          <p:cNvPr id="5" name="Slide Number Placeholder 4">
            <a:extLst>
              <a:ext uri="{FF2B5EF4-FFF2-40B4-BE49-F238E27FC236}">
                <a16:creationId xmlns:a16="http://schemas.microsoft.com/office/drawing/2014/main" id="{B508CDD1-FCB4-B145-AA09-3E794E2376CD}"/>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60950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BC489A-8D6C-DC47-B468-186F9A4696AA}"/>
              </a:ext>
            </a:extLst>
          </p:cNvPr>
          <p:cNvSpPr>
            <a:spLocks noGrp="1"/>
          </p:cNvSpPr>
          <p:nvPr>
            <p:ph type="dt" sz="half" idx="10"/>
          </p:nvPr>
        </p:nvSpPr>
        <p:spPr/>
        <p:txBody>
          <a:bodyPr/>
          <a:lstStyle/>
          <a:p>
            <a:fld id="{5C1621EB-52E9-864A-B0F6-E4DE6976EFAF}" type="datetimeFigureOut">
              <a:t>9/27/2023</a:t>
            </a:fld>
            <a:endParaRPr lang="en-LT"/>
          </a:p>
        </p:txBody>
      </p:sp>
      <p:sp>
        <p:nvSpPr>
          <p:cNvPr id="3" name="Footer Placeholder 2">
            <a:extLst>
              <a:ext uri="{FF2B5EF4-FFF2-40B4-BE49-F238E27FC236}">
                <a16:creationId xmlns:a16="http://schemas.microsoft.com/office/drawing/2014/main" id="{87229109-1C34-5244-ADE5-222459E6E11F}"/>
              </a:ext>
            </a:extLst>
          </p:cNvPr>
          <p:cNvSpPr>
            <a:spLocks noGrp="1"/>
          </p:cNvSpPr>
          <p:nvPr>
            <p:ph type="ftr" sz="quarter" idx="11"/>
          </p:nvPr>
        </p:nvSpPr>
        <p:spPr/>
        <p:txBody>
          <a:bodyPr/>
          <a:lstStyle/>
          <a:p>
            <a:endParaRPr lang="en-LT"/>
          </a:p>
        </p:txBody>
      </p:sp>
      <p:sp>
        <p:nvSpPr>
          <p:cNvPr id="4" name="Slide Number Placeholder 3">
            <a:extLst>
              <a:ext uri="{FF2B5EF4-FFF2-40B4-BE49-F238E27FC236}">
                <a16:creationId xmlns:a16="http://schemas.microsoft.com/office/drawing/2014/main" id="{2F09E646-008A-3748-BCE2-BCCC6ED324DA}"/>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1459180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E5A1-F2E4-4441-8387-1A6E6B2073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LT"/>
          </a:p>
        </p:txBody>
      </p:sp>
      <p:sp>
        <p:nvSpPr>
          <p:cNvPr id="3" name="Content Placeholder 2">
            <a:extLst>
              <a:ext uri="{FF2B5EF4-FFF2-40B4-BE49-F238E27FC236}">
                <a16:creationId xmlns:a16="http://schemas.microsoft.com/office/drawing/2014/main" id="{77ADA04F-4005-F044-8FE5-2EC8060FA3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Text Placeholder 3">
            <a:extLst>
              <a:ext uri="{FF2B5EF4-FFF2-40B4-BE49-F238E27FC236}">
                <a16:creationId xmlns:a16="http://schemas.microsoft.com/office/drawing/2014/main" id="{625CDADC-814E-244E-B9E5-2C9051426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33663C-1FF4-3D4E-854F-A5AA4B8A5D1C}"/>
              </a:ext>
            </a:extLst>
          </p:cNvPr>
          <p:cNvSpPr>
            <a:spLocks noGrp="1"/>
          </p:cNvSpPr>
          <p:nvPr>
            <p:ph type="dt" sz="half" idx="10"/>
          </p:nvPr>
        </p:nvSpPr>
        <p:spPr/>
        <p:txBody>
          <a:bodyPr/>
          <a:lstStyle/>
          <a:p>
            <a:fld id="{5C1621EB-52E9-864A-B0F6-E4DE6976EFAF}" type="datetimeFigureOut">
              <a:t>9/27/2023</a:t>
            </a:fld>
            <a:endParaRPr lang="en-LT"/>
          </a:p>
        </p:txBody>
      </p:sp>
      <p:sp>
        <p:nvSpPr>
          <p:cNvPr id="6" name="Footer Placeholder 5">
            <a:extLst>
              <a:ext uri="{FF2B5EF4-FFF2-40B4-BE49-F238E27FC236}">
                <a16:creationId xmlns:a16="http://schemas.microsoft.com/office/drawing/2014/main" id="{40040EC2-135F-FE46-92F3-F3CD1E63A0FF}"/>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1F4625FC-8AEA-F74B-9DD8-E453DBA5FB9A}"/>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84406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0717-7D74-B44F-9E66-235930CCAE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LT"/>
          </a:p>
        </p:txBody>
      </p:sp>
      <p:sp>
        <p:nvSpPr>
          <p:cNvPr id="3" name="Picture Placeholder 2">
            <a:extLst>
              <a:ext uri="{FF2B5EF4-FFF2-40B4-BE49-F238E27FC236}">
                <a16:creationId xmlns:a16="http://schemas.microsoft.com/office/drawing/2014/main" id="{E290095B-B62E-3C44-845A-8D31260A6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LT"/>
          </a:p>
        </p:txBody>
      </p:sp>
      <p:sp>
        <p:nvSpPr>
          <p:cNvPr id="4" name="Text Placeholder 3">
            <a:extLst>
              <a:ext uri="{FF2B5EF4-FFF2-40B4-BE49-F238E27FC236}">
                <a16:creationId xmlns:a16="http://schemas.microsoft.com/office/drawing/2014/main" id="{62AA383A-A1BD-3449-AEF4-F5EB7E8FA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2DE627-2BED-3549-9D80-6D0263AB61D7}"/>
              </a:ext>
            </a:extLst>
          </p:cNvPr>
          <p:cNvSpPr>
            <a:spLocks noGrp="1"/>
          </p:cNvSpPr>
          <p:nvPr>
            <p:ph type="dt" sz="half" idx="10"/>
          </p:nvPr>
        </p:nvSpPr>
        <p:spPr/>
        <p:txBody>
          <a:bodyPr/>
          <a:lstStyle/>
          <a:p>
            <a:fld id="{5C1621EB-52E9-864A-B0F6-E4DE6976EFAF}" type="datetimeFigureOut">
              <a:t>9/27/2023</a:t>
            </a:fld>
            <a:endParaRPr lang="en-LT"/>
          </a:p>
        </p:txBody>
      </p:sp>
      <p:sp>
        <p:nvSpPr>
          <p:cNvPr id="6" name="Footer Placeholder 5">
            <a:extLst>
              <a:ext uri="{FF2B5EF4-FFF2-40B4-BE49-F238E27FC236}">
                <a16:creationId xmlns:a16="http://schemas.microsoft.com/office/drawing/2014/main" id="{6E475BC9-5EA8-9D48-A131-684734B30FE7}"/>
              </a:ext>
            </a:extLst>
          </p:cNvPr>
          <p:cNvSpPr>
            <a:spLocks noGrp="1"/>
          </p:cNvSpPr>
          <p:nvPr>
            <p:ph type="ftr" sz="quarter" idx="11"/>
          </p:nvPr>
        </p:nvSpPr>
        <p:spPr/>
        <p:txBody>
          <a:bodyPr/>
          <a:lstStyle/>
          <a:p>
            <a:endParaRPr lang="en-LT"/>
          </a:p>
        </p:txBody>
      </p:sp>
      <p:sp>
        <p:nvSpPr>
          <p:cNvPr id="7" name="Slide Number Placeholder 6">
            <a:extLst>
              <a:ext uri="{FF2B5EF4-FFF2-40B4-BE49-F238E27FC236}">
                <a16:creationId xmlns:a16="http://schemas.microsoft.com/office/drawing/2014/main" id="{C47BAA5F-2F19-D749-8E4B-44ABBE824FA0}"/>
              </a:ext>
            </a:extLst>
          </p:cNvPr>
          <p:cNvSpPr>
            <a:spLocks noGrp="1"/>
          </p:cNvSpPr>
          <p:nvPr>
            <p:ph type="sldNum" sz="quarter" idx="12"/>
          </p:nvPr>
        </p:nvSpPr>
        <p:spPr/>
        <p:txBody>
          <a:bodyPr/>
          <a:lstStyle/>
          <a:p>
            <a:fld id="{BD72A2A8-704E-EF48-80AE-D3783EE37A42}" type="slidenum">
              <a:t>‹#›</a:t>
            </a:fld>
            <a:endParaRPr lang="en-LT"/>
          </a:p>
        </p:txBody>
      </p:sp>
    </p:spTree>
    <p:extLst>
      <p:ext uri="{BB962C8B-B14F-4D97-AF65-F5344CB8AC3E}">
        <p14:creationId xmlns:p14="http://schemas.microsoft.com/office/powerpoint/2010/main" val="288204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AAB91E-8D3B-5049-91E0-681A6BD550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LT"/>
          </a:p>
        </p:txBody>
      </p:sp>
      <p:sp>
        <p:nvSpPr>
          <p:cNvPr id="3" name="Text Placeholder 2">
            <a:extLst>
              <a:ext uri="{FF2B5EF4-FFF2-40B4-BE49-F238E27FC236}">
                <a16:creationId xmlns:a16="http://schemas.microsoft.com/office/drawing/2014/main" id="{7EC0D1AD-7B0F-C243-8060-E31261F402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LT"/>
          </a:p>
        </p:txBody>
      </p:sp>
      <p:sp>
        <p:nvSpPr>
          <p:cNvPr id="4" name="Date Placeholder 3">
            <a:extLst>
              <a:ext uri="{FF2B5EF4-FFF2-40B4-BE49-F238E27FC236}">
                <a16:creationId xmlns:a16="http://schemas.microsoft.com/office/drawing/2014/main" id="{40B009B1-730F-3948-AFDB-A7D2295142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1621EB-52E9-864A-B0F6-E4DE6976EFAF}" type="datetimeFigureOut">
              <a:t>9/27/2023</a:t>
            </a:fld>
            <a:endParaRPr lang="en-LT"/>
          </a:p>
        </p:txBody>
      </p:sp>
      <p:sp>
        <p:nvSpPr>
          <p:cNvPr id="5" name="Footer Placeholder 4">
            <a:extLst>
              <a:ext uri="{FF2B5EF4-FFF2-40B4-BE49-F238E27FC236}">
                <a16:creationId xmlns:a16="http://schemas.microsoft.com/office/drawing/2014/main" id="{3E368CD1-C846-864B-8FF5-193D2956B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LT"/>
          </a:p>
        </p:txBody>
      </p:sp>
      <p:sp>
        <p:nvSpPr>
          <p:cNvPr id="6" name="Slide Number Placeholder 5">
            <a:extLst>
              <a:ext uri="{FF2B5EF4-FFF2-40B4-BE49-F238E27FC236}">
                <a16:creationId xmlns:a16="http://schemas.microsoft.com/office/drawing/2014/main" id="{9B75D875-456D-074B-9AD9-F14C62DF5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2A2A8-704E-EF48-80AE-D3783EE37A42}" type="slidenum">
              <a:t>‹#›</a:t>
            </a:fld>
            <a:endParaRPr lang="en-LT"/>
          </a:p>
        </p:txBody>
      </p:sp>
    </p:spTree>
    <p:extLst>
      <p:ext uri="{BB962C8B-B14F-4D97-AF65-F5344CB8AC3E}">
        <p14:creationId xmlns:p14="http://schemas.microsoft.com/office/powerpoint/2010/main" val="2670081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 /><Relationship Id="rId13" Type="http://schemas.openxmlformats.org/officeDocument/2006/relationships/image" Target="../media/image40.png" /><Relationship Id="rId18" Type="http://schemas.openxmlformats.org/officeDocument/2006/relationships/slide" Target="slide10.xml" /><Relationship Id="rId3" Type="http://schemas.openxmlformats.org/officeDocument/2006/relationships/image" Target="../media/image1.jpeg" /><Relationship Id="rId7" Type="http://schemas.openxmlformats.org/officeDocument/2006/relationships/image" Target="../media/image21.png" /><Relationship Id="rId12" Type="http://schemas.openxmlformats.org/officeDocument/2006/relationships/slide" Target="slide2.xml" /><Relationship Id="rId17" Type="http://schemas.openxmlformats.org/officeDocument/2006/relationships/image" Target="../media/image6.png" /><Relationship Id="rId2" Type="http://schemas.openxmlformats.org/officeDocument/2006/relationships/notesSlide" Target="../notesSlides/notesSlide1.xml" /><Relationship Id="rId16" Type="http://schemas.openxmlformats.org/officeDocument/2006/relationships/image" Target="../media/image50.png" /><Relationship Id="rId1" Type="http://schemas.openxmlformats.org/officeDocument/2006/relationships/slideLayout" Target="../slideLayouts/slideLayout7.xml" /><Relationship Id="rId6" Type="http://schemas.openxmlformats.org/officeDocument/2006/relationships/slide" Target="slide6.xml" /><Relationship Id="rId11" Type="http://schemas.openxmlformats.org/officeDocument/2006/relationships/image" Target="../media/image4.png" /><Relationship Id="rId5" Type="http://schemas.openxmlformats.org/officeDocument/2006/relationships/image" Target="../media/image2.png" /><Relationship Id="rId15" Type="http://schemas.openxmlformats.org/officeDocument/2006/relationships/slide" Target="slide4.xml" /><Relationship Id="rId10" Type="http://schemas.openxmlformats.org/officeDocument/2006/relationships/image" Target="../media/image30.png" /><Relationship Id="rId19" Type="http://schemas.openxmlformats.org/officeDocument/2006/relationships/image" Target="../media/image60.png" /><Relationship Id="rId4" Type="http://schemas.microsoft.com/office/2007/relationships/hdphoto" Target="../media/hdphoto1.wdp" /><Relationship Id="rId9" Type="http://schemas.openxmlformats.org/officeDocument/2006/relationships/slide" Target="slide8.xml" /><Relationship Id="rId14" Type="http://schemas.openxmlformats.org/officeDocument/2006/relationships/image" Target="../media/image5.png" /></Relationships>
</file>

<file path=ppt/slides/_rels/slide10.xml.rels><?xml version="1.0" encoding="UTF-8" standalone="yes"?>
<Relationships xmlns="http://schemas.openxmlformats.org/package/2006/relationships"><Relationship Id="rId3" Type="http://schemas.openxmlformats.org/officeDocument/2006/relationships/image" Target="../media/image25.svg" /><Relationship Id="rId2" Type="http://schemas.openxmlformats.org/officeDocument/2006/relationships/image" Target="../media/image24.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26.jpg" /><Relationship Id="rId2" Type="http://schemas.openxmlformats.org/officeDocument/2006/relationships/notesSlide" Target="../notesSlides/notesSlide6.xml" /><Relationship Id="rId1" Type="http://schemas.openxmlformats.org/officeDocument/2006/relationships/slideLayout" Target="../slideLayouts/slideLayout7.xml" /><Relationship Id="rId5" Type="http://schemas.openxmlformats.org/officeDocument/2006/relationships/image" Target="../media/image25.svg" /><Relationship Id="rId4" Type="http://schemas.openxmlformats.org/officeDocument/2006/relationships/image" Target="../media/image24.png" /></Relationships>
</file>

<file path=ppt/slides/_rels/slide2.xml.rels><?xml version="1.0" encoding="UTF-8" standalone="yes"?>
<Relationships xmlns="http://schemas.openxmlformats.org/package/2006/relationships"><Relationship Id="rId3" Type="http://schemas.openxmlformats.org/officeDocument/2006/relationships/image" Target="../media/image8.svg" /><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3" Type="http://schemas.openxmlformats.org/officeDocument/2006/relationships/image" Target="../media/image9.jpeg" /><Relationship Id="rId7" Type="http://schemas.openxmlformats.org/officeDocument/2006/relationships/image" Target="../media/image8.svg" /><Relationship Id="rId2" Type="http://schemas.openxmlformats.org/officeDocument/2006/relationships/notesSlide" Target="../notesSlides/notesSlide2.xml" /><Relationship Id="rId1" Type="http://schemas.openxmlformats.org/officeDocument/2006/relationships/slideLayout" Target="../slideLayouts/slideLayout7.xml" /><Relationship Id="rId6" Type="http://schemas.openxmlformats.org/officeDocument/2006/relationships/image" Target="../media/image7.png" /><Relationship Id="rId5" Type="http://schemas.microsoft.com/office/2007/relationships/hdphoto" Target="../media/hdphoto2.wdp" /><Relationship Id="rId4" Type="http://schemas.openxmlformats.org/officeDocument/2006/relationships/image" Target="../media/image10.jpeg" /></Relationships>
</file>

<file path=ppt/slides/_rels/slide4.xml.rels><?xml version="1.0" encoding="UTF-8" standalone="yes"?>
<Relationships xmlns="http://schemas.openxmlformats.org/package/2006/relationships"><Relationship Id="rId3" Type="http://schemas.openxmlformats.org/officeDocument/2006/relationships/image" Target="../media/image12.svg" /><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13.jpeg" /><Relationship Id="rId7" Type="http://schemas.openxmlformats.org/officeDocument/2006/relationships/image" Target="../media/image12.svg" /><Relationship Id="rId2" Type="http://schemas.openxmlformats.org/officeDocument/2006/relationships/notesSlide" Target="../notesSlides/notesSlide3.xml" /><Relationship Id="rId1" Type="http://schemas.openxmlformats.org/officeDocument/2006/relationships/slideLayout" Target="../slideLayouts/slideLayout7.xml" /><Relationship Id="rId6" Type="http://schemas.openxmlformats.org/officeDocument/2006/relationships/image" Target="../media/image11.png" /><Relationship Id="rId5" Type="http://schemas.microsoft.com/office/2007/relationships/hdphoto" Target="../media/hdphoto3.wdp" /><Relationship Id="rId4" Type="http://schemas.openxmlformats.org/officeDocument/2006/relationships/image" Target="../media/image14.jpeg" /></Relationships>
</file>

<file path=ppt/slides/_rels/slide6.xml.rels><?xml version="1.0" encoding="UTF-8" standalone="yes"?>
<Relationships xmlns="http://schemas.openxmlformats.org/package/2006/relationships"><Relationship Id="rId3" Type="http://schemas.openxmlformats.org/officeDocument/2006/relationships/image" Target="../media/image16.svg" /><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17.jpeg" /><Relationship Id="rId7" Type="http://schemas.openxmlformats.org/officeDocument/2006/relationships/image" Target="../media/image19.svg" /><Relationship Id="rId2" Type="http://schemas.openxmlformats.org/officeDocument/2006/relationships/notesSlide" Target="../notesSlides/notesSlide4.xml" /><Relationship Id="rId1" Type="http://schemas.openxmlformats.org/officeDocument/2006/relationships/slideLayout" Target="../slideLayouts/slideLayout7.xml" /><Relationship Id="rId6" Type="http://schemas.openxmlformats.org/officeDocument/2006/relationships/image" Target="../media/image15.png" /><Relationship Id="rId5" Type="http://schemas.microsoft.com/office/2007/relationships/hdphoto" Target="../media/hdphoto4.wdp" /><Relationship Id="rId4" Type="http://schemas.openxmlformats.org/officeDocument/2006/relationships/image" Target="../media/image18.jpeg" /></Relationships>
</file>

<file path=ppt/slides/_rels/slide8.xml.rels><?xml version="1.0" encoding="UTF-8" standalone="yes"?>
<Relationships xmlns="http://schemas.openxmlformats.org/package/2006/relationships"><Relationship Id="rId3" Type="http://schemas.openxmlformats.org/officeDocument/2006/relationships/image" Target="../media/image21.svg" /><Relationship Id="rId2" Type="http://schemas.openxmlformats.org/officeDocument/2006/relationships/image" Target="../media/image20.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22.jpeg" /><Relationship Id="rId2" Type="http://schemas.openxmlformats.org/officeDocument/2006/relationships/notesSlide" Target="../notesSlides/notesSlide5.xml" /><Relationship Id="rId1" Type="http://schemas.openxmlformats.org/officeDocument/2006/relationships/slideLayout" Target="../slideLayouts/slideLayout7.xml" /><Relationship Id="rId5" Type="http://schemas.microsoft.com/office/2007/relationships/hdphoto" Target="../media/hdphoto5.wdp" /><Relationship Id="rId4" Type="http://schemas.openxmlformats.org/officeDocument/2006/relationships/image" Target="../media/image23.jpeg"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bg">
            <a:extLst>
              <a:ext uri="{FF2B5EF4-FFF2-40B4-BE49-F238E27FC236}">
                <a16:creationId xmlns:a16="http://schemas.microsoft.com/office/drawing/2014/main" id="{FAE37928-628E-1B40-972B-1FCDC735566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144000"/>
                    </a14:imgEffect>
                    <a14:imgEffect>
                      <a14:brightnessContrast contrast="23000"/>
                    </a14:imgEffect>
                  </a14:imgLayer>
                </a14:imgProps>
              </a:ext>
              <a:ext uri="{28A0092B-C50C-407E-A947-70E740481C1C}">
                <a14:useLocalDpi xmlns:a14="http://schemas.microsoft.com/office/drawing/2010/main" val="0"/>
              </a:ext>
            </a:extLst>
          </a:blip>
          <a:srcRect t="88" b="174"/>
          <a:stretch/>
        </p:blipFill>
        <p:spPr bwMode="auto">
          <a:xfrm>
            <a:off x="-350520" y="-197168"/>
            <a:ext cx="12542520" cy="7055168"/>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4AFAC6AD-E06A-BD4A-AB39-35849B2BFA2D}"/>
              </a:ext>
            </a:extLst>
          </p:cNvPr>
          <p:cNvCxnSpPr>
            <a:cxnSpLocks/>
          </p:cNvCxnSpPr>
          <p:nvPr/>
        </p:nvCxnSpPr>
        <p:spPr>
          <a:xfrm flipV="1">
            <a:off x="2482785" y="3485843"/>
            <a:ext cx="825191" cy="657921"/>
          </a:xfrm>
          <a:prstGeom prst="line">
            <a:avLst/>
          </a:prstGeom>
          <a:solidFill>
            <a:srgbClr val="12231D">
              <a:alpha val="40000"/>
            </a:srgbClr>
          </a:solidFill>
          <a:ln w="63500" cap="rnd">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a:extLst>
              <a:ext uri="{FF2B5EF4-FFF2-40B4-BE49-F238E27FC236}">
                <a16:creationId xmlns:a16="http://schemas.microsoft.com/office/drawing/2014/main" id="{70ECD39E-EC9A-954A-B4CF-9BCD99C8CFAE}"/>
              </a:ext>
            </a:extLst>
          </p:cNvPr>
          <p:cNvCxnSpPr>
            <a:cxnSpLocks/>
          </p:cNvCxnSpPr>
          <p:nvPr/>
        </p:nvCxnSpPr>
        <p:spPr>
          <a:xfrm flipH="1" flipV="1">
            <a:off x="5037578" y="3255616"/>
            <a:ext cx="960188" cy="749245"/>
          </a:xfrm>
          <a:prstGeom prst="line">
            <a:avLst/>
          </a:prstGeom>
          <a:solidFill>
            <a:srgbClr val="12231D">
              <a:alpha val="40000"/>
            </a:srgbClr>
          </a:solidFill>
          <a:ln w="63500" cap="rnd">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a:extLst>
              <a:ext uri="{FF2B5EF4-FFF2-40B4-BE49-F238E27FC236}">
                <a16:creationId xmlns:a16="http://schemas.microsoft.com/office/drawing/2014/main" id="{05D0BD90-6384-4F42-BDBE-A945AF012A9F}"/>
              </a:ext>
            </a:extLst>
          </p:cNvPr>
          <p:cNvSpPr/>
          <p:nvPr/>
        </p:nvSpPr>
        <p:spPr>
          <a:xfrm>
            <a:off x="214427" y="385357"/>
            <a:ext cx="11763157" cy="923330"/>
          </a:xfrm>
          <a:prstGeom prst="rect">
            <a:avLst/>
          </a:prstGeom>
        </p:spPr>
        <p:txBody>
          <a:bodyPr wrap="none">
            <a:spAutoFit/>
          </a:bodyPr>
          <a:lstStyle/>
          <a:p>
            <a:pPr algn="ctr"/>
            <a:r>
              <a:rPr lang="en-US" sz="5400" b="1" spc="300" dirty="0">
                <a:solidFill>
                  <a:schemeClr val="bg1"/>
                </a:solidFill>
                <a:effectLst>
                  <a:outerShdw blurRad="292100" sx="102000" sy="102000" algn="ctr" rotWithShape="0">
                    <a:prstClr val="black">
                      <a:alpha val="52000"/>
                    </a:prstClr>
                  </a:outerShdw>
                </a:effectLst>
                <a:latin typeface="Montserrat" panose="00000500000000000000" pitchFamily="2" charset="0"/>
              </a:rPr>
              <a:t>CUSTOMER CHURN </a:t>
            </a:r>
            <a:r>
              <a:rPr lang="en-US" sz="4000" b="1" spc="300" dirty="0">
                <a:solidFill>
                  <a:schemeClr val="bg1"/>
                </a:solidFill>
                <a:effectLst>
                  <a:outerShdw blurRad="292100" sx="102000" sy="102000" algn="ctr" rotWithShape="0">
                    <a:prstClr val="black">
                      <a:alpha val="52000"/>
                    </a:prstClr>
                  </a:outerShdw>
                </a:effectLst>
                <a:latin typeface="Montserrat" panose="00000500000000000000" pitchFamily="2" charset="0"/>
              </a:rPr>
              <a:t>PREDICTION</a:t>
            </a:r>
            <a:endParaRPr lang="en-LT" sz="4000" b="1" spc="300" dirty="0">
              <a:solidFill>
                <a:schemeClr val="bg1"/>
              </a:solidFill>
              <a:effectLst>
                <a:outerShdw blurRad="292100" sx="102000" sy="102000" algn="ctr" rotWithShape="0">
                  <a:prstClr val="black">
                    <a:alpha val="52000"/>
                  </a:prstClr>
                </a:outerShdw>
              </a:effectLst>
              <a:latin typeface="Montserrat" panose="00000500000000000000" pitchFamily="2" charset="0"/>
            </a:endParaRPr>
          </a:p>
        </p:txBody>
      </p:sp>
      <p:cxnSp>
        <p:nvCxnSpPr>
          <p:cNvPr id="28" name="Straight Connector 27">
            <a:extLst>
              <a:ext uri="{FF2B5EF4-FFF2-40B4-BE49-F238E27FC236}">
                <a16:creationId xmlns:a16="http://schemas.microsoft.com/office/drawing/2014/main" id="{0DF68F12-370D-1E45-B388-B3EB7E9D3A9F}"/>
              </a:ext>
            </a:extLst>
          </p:cNvPr>
          <p:cNvCxnSpPr>
            <a:cxnSpLocks/>
          </p:cNvCxnSpPr>
          <p:nvPr/>
        </p:nvCxnSpPr>
        <p:spPr>
          <a:xfrm flipH="1">
            <a:off x="7734300" y="3630517"/>
            <a:ext cx="1042702" cy="770033"/>
          </a:xfrm>
          <a:prstGeom prst="line">
            <a:avLst/>
          </a:prstGeom>
          <a:solidFill>
            <a:srgbClr val="12231D">
              <a:alpha val="40000"/>
            </a:srgbClr>
          </a:solidFill>
          <a:ln w="63500" cap="rnd">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psez="http://schemas.microsoft.com/office/powerpoint/2016/sectionzoom">
        <mc:Choice Requires="psez">
          <p:graphicFrame>
            <p:nvGraphicFramePr>
              <p:cNvPr id="12" name="Section Zoom 11">
                <a:extLst>
                  <a:ext uri="{FF2B5EF4-FFF2-40B4-BE49-F238E27FC236}">
                    <a16:creationId xmlns:a16="http://schemas.microsoft.com/office/drawing/2014/main" id="{C195487E-923E-634E-A4C3-E9368C2DE565}"/>
                  </a:ext>
                </a:extLst>
              </p:cNvPr>
              <p:cNvGraphicFramePr>
                <a:graphicFrameLocks noChangeAspect="1"/>
              </p:cNvGraphicFramePr>
              <p:nvPr>
                <p:extLst>
                  <p:ext uri="{D42A27DB-BD31-4B8C-83A1-F6EECF244321}">
                    <p14:modId xmlns:p14="http://schemas.microsoft.com/office/powerpoint/2010/main" val="1426517584"/>
                  </p:ext>
                </p:extLst>
              </p:nvPr>
            </p:nvGraphicFramePr>
            <p:xfrm>
              <a:off x="5175444" y="3750597"/>
              <a:ext cx="3195731" cy="1797598"/>
            </p:xfrm>
            <a:graphic>
              <a:graphicData uri="http://schemas.microsoft.com/office/powerpoint/2016/sectionzoom">
                <psez:sectionZm>
                  <psez:sectionZmObj sectionId="{D01103C6-D9B4-874A-903D-1D54C47D2E73}">
                    <psez:zmPr id="{23888936-E0DE-5545-AD69-CCF83ACA0790}" transitionDur="1000" showBg="0">
                      <p166:blipFill xmlns:p166="http://schemas.microsoft.com/office/powerpoint/2016/6/main">
                        <a:blip r:embed="rId5"/>
                        <a:stretch>
                          <a:fillRect/>
                        </a:stretch>
                      </p166:blipFill>
                      <p166:spPr xmlns:p166="http://schemas.microsoft.com/office/powerpoint/2016/6/main">
                        <a:xfrm>
                          <a:off x="0" y="0"/>
                          <a:ext cx="3195731" cy="1797598"/>
                        </a:xfrm>
                        <a:prstGeom prst="rect">
                          <a:avLst/>
                        </a:prstGeom>
                      </p166:spPr>
                    </psez:zmPr>
                  </psez:sectionZmObj>
                </psez:sectionZm>
              </a:graphicData>
            </a:graphic>
          </p:graphicFrame>
        </mc:Choice>
        <mc:Fallback xmlns="">
          <p:pic>
            <p:nvPicPr>
              <p:cNvPr id="12" name="Section Zoom 11">
                <a:hlinkClick action="ppaction://hlinksldjump" r:id="rId6"/>
                <a:extLst>
                  <a:ext uri="{FF2B5EF4-FFF2-40B4-BE49-F238E27FC236}">
                    <a16:creationId xmlns:a16="http://schemas.microsoft.com/office/drawing/2014/main" id="{C195487E-923E-634E-A4C3-E9368C2DE565}"/>
                  </a:ext>
                </a:extLst>
              </p:cNvPr>
              <p:cNvPicPr>
                <a:picLocks noAdjustHandles="1" noChangeArrowheads="1" noChangeAspect="1" noChangeShapeType="1" noEditPoints="1" noGrp="1" noMove="1" noResize="1" noRot="1"/>
              </p:cNvPicPr>
              <p:nvPr/>
            </p:nvPicPr>
            <p:blipFill>
              <a:blip r:embed="rId7"/>
              <a:stretch>
                <a:fillRect/>
              </a:stretch>
            </p:blipFill>
            <p:spPr>
              <a:xfrm>
                <a:off x="5175444" y="3750597"/>
                <a:ext cx="3195731" cy="1797598"/>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17" name="Section Zoom 16">
                <a:extLst>
                  <a:ext uri="{FF2B5EF4-FFF2-40B4-BE49-F238E27FC236}">
                    <a16:creationId xmlns:a16="http://schemas.microsoft.com/office/drawing/2014/main" id="{BA3A39B2-158B-2B4C-A1B4-DCCBD75CA15C}"/>
                  </a:ext>
                </a:extLst>
              </p:cNvPr>
              <p:cNvGraphicFramePr>
                <a:graphicFrameLocks noChangeAspect="1"/>
              </p:cNvGraphicFramePr>
              <p:nvPr>
                <p:extLst>
                  <p:ext uri="{D42A27DB-BD31-4B8C-83A1-F6EECF244321}">
                    <p14:modId xmlns:p14="http://schemas.microsoft.com/office/powerpoint/2010/main" val="1526907307"/>
                  </p:ext>
                </p:extLst>
              </p:nvPr>
            </p:nvGraphicFramePr>
            <p:xfrm>
              <a:off x="7994386" y="2172099"/>
              <a:ext cx="3341472" cy="1879578"/>
            </p:xfrm>
            <a:graphic>
              <a:graphicData uri="http://schemas.microsoft.com/office/powerpoint/2016/sectionzoom">
                <psez:sectionZm>
                  <psez:sectionZmObj sectionId="{17ED8106-7472-CA40-A9D6-5927206203E6}">
                    <psez:zmPr id="{BED1C54D-1895-F149-B351-02B981A8A5BF}" transitionDur="1000" showBg="0">
                      <p166:blipFill xmlns:p166="http://schemas.microsoft.com/office/powerpoint/2016/6/main">
                        <a:blip r:embed="rId8"/>
                        <a:stretch>
                          <a:fillRect/>
                        </a:stretch>
                      </p166:blipFill>
                      <p166:spPr xmlns:p166="http://schemas.microsoft.com/office/powerpoint/2016/6/main">
                        <a:xfrm>
                          <a:off x="0" y="0"/>
                          <a:ext cx="3341472" cy="1879578"/>
                        </a:xfrm>
                        <a:prstGeom prst="rect">
                          <a:avLst/>
                        </a:prstGeom>
                      </p166:spPr>
                    </psez:zmPr>
                  </psez:sectionZmObj>
                </psez:sectionZm>
              </a:graphicData>
            </a:graphic>
          </p:graphicFrame>
        </mc:Choice>
        <mc:Fallback xmlns="">
          <p:pic>
            <p:nvPicPr>
              <p:cNvPr id="17" name="Section Zoom 16">
                <a:hlinkClick action="ppaction://hlinksldjump" r:id="rId9"/>
                <a:extLst>
                  <a:ext uri="{FF2B5EF4-FFF2-40B4-BE49-F238E27FC236}">
                    <a16:creationId xmlns:a16="http://schemas.microsoft.com/office/drawing/2014/main" id="{BA3A39B2-158B-2B4C-A1B4-DCCBD75CA15C}"/>
                  </a:ext>
                </a:extLst>
              </p:cNvPr>
              <p:cNvPicPr>
                <a:picLocks noAdjustHandles="1" noChangeArrowheads="1" noChangeAspect="1" noChangeShapeType="1" noEditPoints="1" noGrp="1" noMove="1" noResize="1" noRot="1"/>
              </p:cNvPicPr>
              <p:nvPr/>
            </p:nvPicPr>
            <p:blipFill>
              <a:blip r:embed="rId10"/>
              <a:stretch>
                <a:fillRect/>
              </a:stretch>
            </p:blipFill>
            <p:spPr>
              <a:xfrm>
                <a:off x="7994386" y="2172099"/>
                <a:ext cx="3341472" cy="1879578"/>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6" name="Section Zoom 5">
                <a:extLst>
                  <a:ext uri="{FF2B5EF4-FFF2-40B4-BE49-F238E27FC236}">
                    <a16:creationId xmlns:a16="http://schemas.microsoft.com/office/drawing/2014/main" id="{039C2E45-7383-084C-A25A-231F40FCFD88}"/>
                  </a:ext>
                </a:extLst>
              </p:cNvPr>
              <p:cNvGraphicFramePr>
                <a:graphicFrameLocks noChangeAspect="1"/>
              </p:cNvGraphicFramePr>
              <p:nvPr>
                <p:extLst>
                  <p:ext uri="{D42A27DB-BD31-4B8C-83A1-F6EECF244321}">
                    <p14:modId xmlns:p14="http://schemas.microsoft.com/office/powerpoint/2010/main" val="1771017040"/>
                  </p:ext>
                </p:extLst>
              </p:nvPr>
            </p:nvGraphicFramePr>
            <p:xfrm>
              <a:off x="-649208" y="3751378"/>
              <a:ext cx="4062082" cy="2284921"/>
            </p:xfrm>
            <a:graphic>
              <a:graphicData uri="http://schemas.microsoft.com/office/powerpoint/2016/sectionzoom">
                <psez:sectionZm>
                  <psez:sectionZmObj sectionId="{34C61D3D-3DDA-8544-919D-38908B71CF6E}">
                    <psez:zmPr id="{4BF83247-9042-D446-B9D6-CD882B6CF45B}" transitionDur="1000" showBg="0">
                      <p166:blipFill xmlns:p166="http://schemas.microsoft.com/office/powerpoint/2016/6/main">
                        <a:blip r:embed="rId11"/>
                        <a:stretch>
                          <a:fillRect/>
                        </a:stretch>
                      </p166:blipFill>
                      <p166:spPr xmlns:p166="http://schemas.microsoft.com/office/powerpoint/2016/6/main">
                        <a:xfrm>
                          <a:off x="0" y="0"/>
                          <a:ext cx="4062082" cy="2284921"/>
                        </a:xfrm>
                        <a:prstGeom prst="rect">
                          <a:avLst/>
                        </a:prstGeom>
                        <a:effectLst/>
                      </p166:spPr>
                    </psez:zmPr>
                  </psez:sectionZmObj>
                </psez:sectionZm>
              </a:graphicData>
            </a:graphic>
          </p:graphicFrame>
        </mc:Choice>
        <mc:Fallback xmlns="">
          <p:pic>
            <p:nvPicPr>
              <p:cNvPr id="6" name="Section Zoom 5">
                <a:hlinkClick action="ppaction://hlinksldjump" r:id="rId12"/>
                <a:extLst>
                  <a:ext uri="{FF2B5EF4-FFF2-40B4-BE49-F238E27FC236}">
                    <a16:creationId xmlns:a16="http://schemas.microsoft.com/office/drawing/2014/main" id="{039C2E45-7383-084C-A25A-231F40FCFD88}"/>
                  </a:ext>
                </a:extLst>
              </p:cNvPr>
              <p:cNvPicPr>
                <a:picLocks noAdjustHandles="1" noChangeArrowheads="1" noChangeAspect="1" noChangeShapeType="1" noEditPoints="1" noGrp="1" noMove="1" noResize="1" noRot="1"/>
              </p:cNvPicPr>
              <p:nvPr/>
            </p:nvPicPr>
            <p:blipFill>
              <a:blip r:embed="rId13"/>
              <a:stretch>
                <a:fillRect/>
              </a:stretch>
            </p:blipFill>
            <p:spPr>
              <a:xfrm>
                <a:off x="-649208" y="3751378"/>
                <a:ext cx="4062082" cy="2284921"/>
              </a:xfrm>
              <a:prstGeom prst="rect">
                <a:avLst/>
              </a:prstGeom>
              <a:effectLst/>
            </p:spPr>
          </p:pic>
        </mc:Fallback>
      </mc:AlternateContent>
      <mc:AlternateContent xmlns:mc="http://schemas.openxmlformats.org/markup-compatibility/2006" xmlns:psez="http://schemas.microsoft.com/office/powerpoint/2016/sectionzoom">
        <mc:Choice Requires="psez">
          <p:graphicFrame>
            <p:nvGraphicFramePr>
              <p:cNvPr id="4" name="Section Zoom 3">
                <a:extLst>
                  <a:ext uri="{FF2B5EF4-FFF2-40B4-BE49-F238E27FC236}">
                    <a16:creationId xmlns:a16="http://schemas.microsoft.com/office/drawing/2014/main" id="{B2D661A4-8895-1E43-9238-4B6D30F2FF2A}"/>
                  </a:ext>
                </a:extLst>
              </p:cNvPr>
              <p:cNvGraphicFramePr>
                <a:graphicFrameLocks noChangeAspect="1"/>
              </p:cNvGraphicFramePr>
              <p:nvPr>
                <p:extLst>
                  <p:ext uri="{D42A27DB-BD31-4B8C-83A1-F6EECF244321}">
                    <p14:modId xmlns:p14="http://schemas.microsoft.com/office/powerpoint/2010/main" val="840985446"/>
                  </p:ext>
                </p:extLst>
              </p:nvPr>
            </p:nvGraphicFramePr>
            <p:xfrm>
              <a:off x="2506266" y="2100303"/>
              <a:ext cx="3048000" cy="1714500"/>
            </p:xfrm>
            <a:graphic>
              <a:graphicData uri="http://schemas.microsoft.com/office/powerpoint/2016/sectionzoom">
                <psez:sectionZm>
                  <psez:sectionZmObj sectionId="{DBB0F080-D76F-2449-A8A8-97428CE5CDE4}">
                    <psez:zmPr id="{E31B0801-3E89-AF44-A1B1-5F4CCB54772F}" transitionDur="1000" showBg="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p166:spPr>
                    </psez:zmPr>
                  </psez:sectionZmObj>
                </psez:sectionZm>
              </a:graphicData>
            </a:graphic>
          </p:graphicFrame>
        </mc:Choice>
        <mc:Fallback xmlns="">
          <p:pic>
            <p:nvPicPr>
              <p:cNvPr id="4" name="Section Zoom 3">
                <a:hlinkClick action="ppaction://hlinksldjump" r:id="rId15"/>
                <a:extLst>
                  <a:ext uri="{FF2B5EF4-FFF2-40B4-BE49-F238E27FC236}">
                    <a16:creationId xmlns:a16="http://schemas.microsoft.com/office/drawing/2014/main" id="{B2D661A4-8895-1E43-9238-4B6D30F2FF2A}"/>
                  </a:ext>
                </a:extLst>
              </p:cNvPr>
              <p:cNvPicPr>
                <a:picLocks noAdjustHandles="1" noChangeArrowheads="1" noChangeAspect="1" noChangeShapeType="1" noEditPoints="1" noGrp="1" noMove="1" noResize="1" noRot="1"/>
              </p:cNvPicPr>
              <p:nvPr/>
            </p:nvPicPr>
            <p:blipFill>
              <a:blip r:embed="rId16"/>
              <a:stretch>
                <a:fillRect/>
              </a:stretch>
            </p:blipFill>
            <p:spPr>
              <a:xfrm>
                <a:off x="2506266" y="2100303"/>
                <a:ext cx="3048000" cy="171450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20" name="Section Zoom 19">
                <a:extLst>
                  <a:ext uri="{FF2B5EF4-FFF2-40B4-BE49-F238E27FC236}">
                    <a16:creationId xmlns:a16="http://schemas.microsoft.com/office/drawing/2014/main" id="{2447DC2C-11BC-12F8-DF9E-C403EDCE5364}"/>
                  </a:ext>
                </a:extLst>
              </p:cNvPr>
              <p:cNvGraphicFramePr>
                <a:graphicFrameLocks noChangeAspect="1"/>
              </p:cNvGraphicFramePr>
              <p:nvPr>
                <p:extLst>
                  <p:ext uri="{D42A27DB-BD31-4B8C-83A1-F6EECF244321}">
                    <p14:modId xmlns:p14="http://schemas.microsoft.com/office/powerpoint/2010/main" val="3658230121"/>
                  </p:ext>
                </p:extLst>
              </p:nvPr>
            </p:nvGraphicFramePr>
            <p:xfrm>
              <a:off x="9530412" y="4493839"/>
              <a:ext cx="3048000" cy="1714500"/>
            </p:xfrm>
            <a:graphic>
              <a:graphicData uri="http://schemas.microsoft.com/office/powerpoint/2016/sectionzoom">
                <psez:sectionZm>
                  <psez:sectionZmObj sectionId="{1D45D3C2-8C3A-42AE-96DD-BB7888BFB392}">
                    <psez:zmPr id="{57094489-41C5-4753-A680-6F1E190747A7}" transitionDur="1000" showBg="0">
                      <p166:blipFill xmlns:p166="http://schemas.microsoft.com/office/powerpoint/2016/6/main">
                        <a:blip r:embed="rId17"/>
                        <a:stretch>
                          <a:fillRect/>
                        </a:stretch>
                      </p166:blipFill>
                      <p166:spPr xmlns:p166="http://schemas.microsoft.com/office/powerpoint/2016/6/main">
                        <a:xfrm>
                          <a:off x="0" y="0"/>
                          <a:ext cx="3048000" cy="1714500"/>
                        </a:xfrm>
                        <a:prstGeom prst="rect">
                          <a:avLst/>
                        </a:prstGeom>
                      </p166:spPr>
                    </psez:zmPr>
                  </psez:sectionZmObj>
                </psez:sectionZm>
              </a:graphicData>
            </a:graphic>
          </p:graphicFrame>
        </mc:Choice>
        <mc:Fallback xmlns="">
          <p:pic>
            <p:nvPicPr>
              <p:cNvPr id="20" name="Section Zoom 19">
                <a:hlinkClick action="ppaction://hlinksldjump" r:id="rId18"/>
                <a:extLst>
                  <a:ext uri="{FF2B5EF4-FFF2-40B4-BE49-F238E27FC236}">
                    <a16:creationId xmlns:a16="http://schemas.microsoft.com/office/drawing/2014/main" id="{2447DC2C-11BC-12F8-DF9E-C403EDCE5364}"/>
                  </a:ext>
                </a:extLst>
              </p:cNvPr>
              <p:cNvPicPr>
                <a:picLocks noAdjustHandles="1" noChangeArrowheads="1" noChangeAspect="1" noChangeShapeType="1" noEditPoints="1" noGrp="1" noMove="1" noResize="1" noRot="1"/>
              </p:cNvPicPr>
              <p:nvPr/>
            </p:nvPicPr>
            <p:blipFill>
              <a:blip r:embed="rId19"/>
              <a:stretch>
                <a:fillRect/>
              </a:stretch>
            </p:blipFill>
            <p:spPr>
              <a:xfrm>
                <a:off x="9530412" y="4493839"/>
                <a:ext cx="3048000" cy="1714500"/>
              </a:xfrm>
              <a:prstGeom prst="rect">
                <a:avLst/>
              </a:prstGeom>
            </p:spPr>
          </p:pic>
        </mc:Fallback>
      </mc:AlternateContent>
      <p:cxnSp>
        <p:nvCxnSpPr>
          <p:cNvPr id="22" name="Straight Connector 21">
            <a:extLst>
              <a:ext uri="{FF2B5EF4-FFF2-40B4-BE49-F238E27FC236}">
                <a16:creationId xmlns:a16="http://schemas.microsoft.com/office/drawing/2014/main" id="{E29E0901-AF0F-630C-C304-C9A185C1B7F5}"/>
              </a:ext>
            </a:extLst>
          </p:cNvPr>
          <p:cNvCxnSpPr>
            <a:cxnSpLocks/>
          </p:cNvCxnSpPr>
          <p:nvPr/>
        </p:nvCxnSpPr>
        <p:spPr>
          <a:xfrm flipH="1" flipV="1">
            <a:off x="10307060" y="3858773"/>
            <a:ext cx="437560" cy="608082"/>
          </a:xfrm>
          <a:prstGeom prst="line">
            <a:avLst/>
          </a:prstGeom>
          <a:solidFill>
            <a:srgbClr val="12231D">
              <a:alpha val="40000"/>
            </a:srgbClr>
          </a:solidFill>
          <a:ln w="63500" cap="rnd">
            <a:solidFill>
              <a:schemeClr val="bg1"/>
            </a:solidFill>
            <a:prstDash val="sysDot"/>
            <a:roun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38535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decel="50000" autoRev="1" fill="hold" nodeType="withEffect">
                                  <p:stCondLst>
                                    <p:cond delay="0"/>
                                  </p:stCondLst>
                                  <p:childTnLst>
                                    <p:animScale>
                                      <p:cBhvr>
                                        <p:cTn id="6" dur="4000" fill="hold"/>
                                        <p:tgtEl>
                                          <p:spTgt spid="2"/>
                                        </p:tgtEl>
                                      </p:cBhvr>
                                      <p:by x="110000" y="11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3" name="Rectangle 2">
            <a:extLst>
              <a:ext uri="{FF2B5EF4-FFF2-40B4-BE49-F238E27FC236}">
                <a16:creationId xmlns:a16="http://schemas.microsoft.com/office/drawing/2014/main" id="{5690420F-8183-9DCF-F7E9-7AF85B2BB1E3}"/>
              </a:ext>
            </a:extLst>
          </p:cNvPr>
          <p:cNvSpPr/>
          <p:nvPr/>
        </p:nvSpPr>
        <p:spPr>
          <a:xfrm>
            <a:off x="2947643" y="3389971"/>
            <a:ext cx="6296718" cy="110799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600" b="1" spc="-150" dirty="0">
                <a:solidFill>
                  <a:srgbClr val="FFFFFF"/>
                </a:solidFill>
                <a:effectLst>
                  <a:outerShdw blurRad="419100" sx="102000" sy="102000" algn="ctr" rotWithShape="0">
                    <a:prstClr val="black">
                      <a:alpha val="29000"/>
                    </a:prstClr>
                  </a:outerShdw>
                </a:effectLst>
                <a:latin typeface="Raleway Black" panose="020B0503030101060003" pitchFamily="34" charset="77"/>
              </a:rPr>
              <a:t>CONCLUSION</a:t>
            </a:r>
            <a:endParaRPr kumimoji="0" lang="en-LT" sz="66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5" name="Graphic 4" descr="Arrow circle with solid fill">
            <a:extLst>
              <a:ext uri="{FF2B5EF4-FFF2-40B4-BE49-F238E27FC236}">
                <a16:creationId xmlns:a16="http://schemas.microsoft.com/office/drawing/2014/main" id="{9AA00B7C-CC6F-FE27-455A-49BB314725B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22800" y="843280"/>
            <a:ext cx="2550160" cy="2352040"/>
          </a:xfrm>
          <a:prstGeom prst="rect">
            <a:avLst/>
          </a:prstGeom>
        </p:spPr>
      </p:pic>
    </p:spTree>
    <p:extLst>
      <p:ext uri="{BB962C8B-B14F-4D97-AF65-F5344CB8AC3E}">
        <p14:creationId xmlns:p14="http://schemas.microsoft.com/office/powerpoint/2010/main" val="1979891033"/>
      </p:ext>
    </p:extLst>
  </p:cSld>
  <p:clrMapOvr>
    <a:masterClrMapping/>
  </p:clrMapOvr>
  <p:transition spd="slow" advTm="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CF6B2B7C-89ED-F540-A64D-0D5E18A71354}"/>
              </a:ext>
            </a:extLst>
          </p:cNvPr>
          <p:cNvSpPr/>
          <p:nvPr/>
        </p:nvSpPr>
        <p:spPr>
          <a:xfrm>
            <a:off x="-1450258" y="-4117255"/>
            <a:ext cx="15092516" cy="1509251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pic>
        <p:nvPicPr>
          <p:cNvPr id="3" name="Picture 2">
            <a:extLst>
              <a:ext uri="{FF2B5EF4-FFF2-40B4-BE49-F238E27FC236}">
                <a16:creationId xmlns:a16="http://schemas.microsoft.com/office/drawing/2014/main" id="{942C13D4-C713-ED62-D991-49BC402C6F6B}"/>
              </a:ext>
            </a:extLst>
          </p:cNvPr>
          <p:cNvPicPr>
            <a:picLocks noChangeAspect="1"/>
          </p:cNvPicPr>
          <p:nvPr/>
        </p:nvPicPr>
        <p:blipFill>
          <a:blip r:embed="rId3"/>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A71AA2FE-9320-5275-90B1-AF43626806C8}"/>
              </a:ext>
            </a:extLst>
          </p:cNvPr>
          <p:cNvSpPr txBox="1"/>
          <p:nvPr/>
        </p:nvSpPr>
        <p:spPr>
          <a:xfrm>
            <a:off x="731520" y="1879600"/>
            <a:ext cx="4155440" cy="923330"/>
          </a:xfrm>
          <a:prstGeom prst="rect">
            <a:avLst/>
          </a:prstGeom>
          <a:noFill/>
        </p:spPr>
        <p:txBody>
          <a:bodyPr wrap="square" rtlCol="0">
            <a:spAutoFit/>
          </a:bodyPr>
          <a:lstStyle/>
          <a:p>
            <a:r>
              <a:rPr lang="en-US" sz="5400" b="1" dirty="0">
                <a:solidFill>
                  <a:schemeClr val="bg1"/>
                </a:solidFill>
              </a:rPr>
              <a:t>CONCLUSION</a:t>
            </a:r>
            <a:endParaRPr lang="en-IN" sz="5400" b="1" dirty="0">
              <a:solidFill>
                <a:schemeClr val="bg1"/>
              </a:solidFill>
            </a:endParaRPr>
          </a:p>
        </p:txBody>
      </p:sp>
      <p:sp>
        <p:nvSpPr>
          <p:cNvPr id="6" name="TextBox 5">
            <a:extLst>
              <a:ext uri="{FF2B5EF4-FFF2-40B4-BE49-F238E27FC236}">
                <a16:creationId xmlns:a16="http://schemas.microsoft.com/office/drawing/2014/main" id="{68A0FB89-0AF7-0EE1-55C6-714F90621473}"/>
              </a:ext>
            </a:extLst>
          </p:cNvPr>
          <p:cNvSpPr txBox="1"/>
          <p:nvPr/>
        </p:nvSpPr>
        <p:spPr>
          <a:xfrm>
            <a:off x="1361440" y="3037840"/>
            <a:ext cx="10332720" cy="1323439"/>
          </a:xfrm>
          <a:prstGeom prst="rect">
            <a:avLst/>
          </a:prstGeom>
          <a:noFill/>
        </p:spPr>
        <p:txBody>
          <a:bodyPr wrap="square" rtlCol="0">
            <a:spAutoFit/>
          </a:bodyPr>
          <a:lstStyle/>
          <a:p>
            <a:r>
              <a:rPr lang="en-US" sz="2000" b="0" i="0" dirty="0">
                <a:solidFill>
                  <a:schemeClr val="bg1"/>
                </a:solidFill>
                <a:effectLst/>
                <a:latin typeface="Raleway" pitchFamily="2" charset="0"/>
              </a:rPr>
              <a:t>By the end of this project, we aim to provide our business with a powerful tool to predict customer churn and identify the factors influencing it. This will enable us to implement targeted retention strategies, ultimately leading to improved customer satisfaction and business success.</a:t>
            </a:r>
            <a:endParaRPr lang="en-IN" sz="2000" dirty="0">
              <a:solidFill>
                <a:schemeClr val="bg1"/>
              </a:solidFill>
              <a:latin typeface="Raleway" pitchFamily="2" charset="0"/>
            </a:endParaRPr>
          </a:p>
        </p:txBody>
      </p:sp>
      <p:pic>
        <p:nvPicPr>
          <p:cNvPr id="7" name="Graphic 6" descr="Arrow circle with solid fill">
            <a:extLst>
              <a:ext uri="{FF2B5EF4-FFF2-40B4-BE49-F238E27FC236}">
                <a16:creationId xmlns:a16="http://schemas.microsoft.com/office/drawing/2014/main" id="{42B1539A-2915-6656-9AEB-98809B0F97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87289" y="0"/>
            <a:ext cx="1686560" cy="1666240"/>
          </a:xfrm>
          <a:prstGeom prst="rect">
            <a:avLst/>
          </a:prstGeom>
        </p:spPr>
      </p:pic>
    </p:spTree>
    <p:extLst>
      <p:ext uri="{BB962C8B-B14F-4D97-AF65-F5344CB8AC3E}">
        <p14:creationId xmlns:p14="http://schemas.microsoft.com/office/powerpoint/2010/main" val="1295253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4" name="Rectangle 3">
            <a:extLst>
              <a:ext uri="{FF2B5EF4-FFF2-40B4-BE49-F238E27FC236}">
                <a16:creationId xmlns:a16="http://schemas.microsoft.com/office/drawing/2014/main" id="{D674933B-DF67-D14D-ACC6-194EA400210B}"/>
              </a:ext>
            </a:extLst>
          </p:cNvPr>
          <p:cNvSpPr/>
          <p:nvPr/>
        </p:nvSpPr>
        <p:spPr>
          <a:xfrm>
            <a:off x="4393451" y="3532924"/>
            <a:ext cx="3405098" cy="1323439"/>
          </a:xfrm>
          <a:prstGeom prst="rect">
            <a:avLst/>
          </a:prstGeom>
        </p:spPr>
        <p:txBody>
          <a:bodyPr wrap="none">
            <a:spAutoFit/>
          </a:bodyPr>
          <a:lstStyle/>
          <a:p>
            <a:pPr algn="ctr"/>
            <a:r>
              <a:rPr lang="en-US" sz="40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rPr>
              <a:t>PROBLEM </a:t>
            </a:r>
          </a:p>
          <a:p>
            <a:pPr algn="ctr"/>
            <a:r>
              <a:rPr lang="en-US" sz="40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rPr>
              <a:t>DESCRIPTION</a:t>
            </a:r>
            <a:endParaRPr lang="en-LT" sz="40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endParaRPr>
          </a:p>
        </p:txBody>
      </p:sp>
      <p:pic>
        <p:nvPicPr>
          <p:cNvPr id="5" name="Graphic 4" descr="Questions with solid fill">
            <a:extLst>
              <a:ext uri="{FF2B5EF4-FFF2-40B4-BE49-F238E27FC236}">
                <a16:creationId xmlns:a16="http://schemas.microsoft.com/office/drawing/2014/main" id="{EC304CE5-E285-ADC2-B916-AF4C61F358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8580" y="1336040"/>
            <a:ext cx="1894840" cy="1894840"/>
          </a:xfrm>
          <a:prstGeom prst="rect">
            <a:avLst/>
          </a:prstGeom>
        </p:spPr>
      </p:pic>
    </p:spTree>
    <p:extLst>
      <p:ext uri="{BB962C8B-B14F-4D97-AF65-F5344CB8AC3E}">
        <p14:creationId xmlns:p14="http://schemas.microsoft.com/office/powerpoint/2010/main" val="97523264"/>
      </p:ext>
    </p:extLst>
  </p:cSld>
  <p:clrMapOvr>
    <a:masterClrMapping/>
  </p:clrMapOvr>
  <p:transition spd="slow" advTm="0"/>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pic>
        <p:nvPicPr>
          <p:cNvPr id="1026" name="Picture 2" descr="person on top of mountain during daytime">
            <a:extLst>
              <a:ext uri="{FF2B5EF4-FFF2-40B4-BE49-F238E27FC236}">
                <a16:creationId xmlns:a16="http://schemas.microsoft.com/office/drawing/2014/main" id="{46BE918B-EA92-1948-9A36-85366B984810}"/>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50000"/>
                    </a14:imgEffect>
                  </a14:imgLayer>
                </a14:imgProps>
              </a:ext>
              <a:ext uri="{28A0092B-C50C-407E-A947-70E740481C1C}">
                <a14:useLocalDpi xmlns:a14="http://schemas.microsoft.com/office/drawing/2010/main" val="0"/>
              </a:ext>
            </a:extLst>
          </a:blip>
          <a:srcRect t="133" b="13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a:extLst>
              <a:ext uri="{FF2B5EF4-FFF2-40B4-BE49-F238E27FC236}">
                <a16:creationId xmlns:a16="http://schemas.microsoft.com/office/drawing/2014/main" id="{CF6B2B7C-89ED-F540-A64D-0D5E18A71354}"/>
              </a:ext>
            </a:extLst>
          </p:cNvPr>
          <p:cNvSpPr/>
          <p:nvPr/>
        </p:nvSpPr>
        <p:spPr>
          <a:xfrm>
            <a:off x="-1450258" y="-4117255"/>
            <a:ext cx="15092516" cy="15092510"/>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useBgFill="1">
        <p:nvSpPr>
          <p:cNvPr id="21" name="Rounded Rectangle 20">
            <a:extLst>
              <a:ext uri="{FF2B5EF4-FFF2-40B4-BE49-F238E27FC236}">
                <a16:creationId xmlns:a16="http://schemas.microsoft.com/office/drawing/2014/main" id="{D6787DAF-363B-FF49-8B5C-94BB07360B4E}"/>
              </a:ext>
            </a:extLst>
          </p:cNvPr>
          <p:cNvSpPr/>
          <p:nvPr/>
        </p:nvSpPr>
        <p:spPr>
          <a:xfrm rot="2314562">
            <a:off x="1496965" y="313773"/>
            <a:ext cx="642321" cy="3943954"/>
          </a:xfrm>
          <a:prstGeom prst="roundRect">
            <a:avLst>
              <a:gd name="adj" fmla="val 50000"/>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22" name="Rounded Rectangle 21">
            <a:extLst>
              <a:ext uri="{FF2B5EF4-FFF2-40B4-BE49-F238E27FC236}">
                <a16:creationId xmlns:a16="http://schemas.microsoft.com/office/drawing/2014/main" id="{A550FAD0-EC64-B541-9FEF-F3F576427C79}"/>
              </a:ext>
            </a:extLst>
          </p:cNvPr>
          <p:cNvSpPr/>
          <p:nvPr/>
        </p:nvSpPr>
        <p:spPr>
          <a:xfrm rot="2314562">
            <a:off x="1384545" y="1613863"/>
            <a:ext cx="642321" cy="4080509"/>
          </a:xfrm>
          <a:prstGeom prst="roundRect">
            <a:avLst>
              <a:gd name="adj" fmla="val 50000"/>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23" name="Rounded Rectangle 22">
            <a:extLst>
              <a:ext uri="{FF2B5EF4-FFF2-40B4-BE49-F238E27FC236}">
                <a16:creationId xmlns:a16="http://schemas.microsoft.com/office/drawing/2014/main" id="{95ACA153-32CF-B343-BD0F-8295EFA0D82C}"/>
              </a:ext>
            </a:extLst>
          </p:cNvPr>
          <p:cNvSpPr/>
          <p:nvPr/>
        </p:nvSpPr>
        <p:spPr>
          <a:xfrm rot="2314562">
            <a:off x="1563665" y="2358741"/>
            <a:ext cx="642321" cy="4513190"/>
          </a:xfrm>
          <a:prstGeom prst="roundRect">
            <a:avLst>
              <a:gd name="adj" fmla="val 50000"/>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24" name="Rounded Rectangle 23">
            <a:extLst>
              <a:ext uri="{FF2B5EF4-FFF2-40B4-BE49-F238E27FC236}">
                <a16:creationId xmlns:a16="http://schemas.microsoft.com/office/drawing/2014/main" id="{4A087067-6FBB-1745-A5D4-628D980A11A2}"/>
              </a:ext>
            </a:extLst>
          </p:cNvPr>
          <p:cNvSpPr/>
          <p:nvPr/>
        </p:nvSpPr>
        <p:spPr>
          <a:xfrm rot="2314562">
            <a:off x="1014528" y="4518245"/>
            <a:ext cx="642321" cy="4019894"/>
          </a:xfrm>
          <a:prstGeom prst="roundRect">
            <a:avLst>
              <a:gd name="adj" fmla="val 50000"/>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5" name="Rectangle 4">
            <a:extLst>
              <a:ext uri="{FF2B5EF4-FFF2-40B4-BE49-F238E27FC236}">
                <a16:creationId xmlns:a16="http://schemas.microsoft.com/office/drawing/2014/main" id="{67ABF447-6E17-1A45-AD94-46DCD25C1D16}"/>
              </a:ext>
            </a:extLst>
          </p:cNvPr>
          <p:cNvSpPr/>
          <p:nvPr/>
        </p:nvSpPr>
        <p:spPr>
          <a:xfrm>
            <a:off x="3081454" y="3481925"/>
            <a:ext cx="6029092" cy="2554545"/>
          </a:xfrm>
          <a:prstGeom prst="rect">
            <a:avLst/>
          </a:prstGeom>
        </p:spPr>
        <p:txBody>
          <a:bodyPr wrap="square">
            <a:spAutoFit/>
          </a:bodyPr>
          <a:lstStyle/>
          <a:p>
            <a:pPr algn="ctr"/>
            <a:r>
              <a:rPr lang="en-US" sz="2000" b="0" i="0" dirty="0">
                <a:solidFill>
                  <a:schemeClr val="bg1"/>
                </a:solidFill>
                <a:effectLst/>
                <a:latin typeface="Raleway" pitchFamily="2" charset="0"/>
              </a:rPr>
              <a:t>In this presentation, I'll be discussing our project on "Customer Churn Prediction." We will explore how data analytics can be used to predict customer churn and identify the key factors influencing customer retention. The goal of this project is to help businesses reduce customer attrition and enhance their customer retention strategies.</a:t>
            </a:r>
            <a:endParaRPr lang="en-LT" sz="2000" spc="300" dirty="0">
              <a:solidFill>
                <a:schemeClr val="bg1"/>
              </a:solidFill>
              <a:latin typeface="Raleway" pitchFamily="2" charset="0"/>
            </a:endParaRPr>
          </a:p>
        </p:txBody>
      </p:sp>
      <p:sp>
        <p:nvSpPr>
          <p:cNvPr id="11" name="Rectangle 10">
            <a:extLst>
              <a:ext uri="{FF2B5EF4-FFF2-40B4-BE49-F238E27FC236}">
                <a16:creationId xmlns:a16="http://schemas.microsoft.com/office/drawing/2014/main" id="{F1ABBEE1-A4F3-6746-AE3A-4B6E12CE6CA3}"/>
              </a:ext>
            </a:extLst>
          </p:cNvPr>
          <p:cNvSpPr/>
          <p:nvPr/>
        </p:nvSpPr>
        <p:spPr>
          <a:xfrm>
            <a:off x="779484" y="1834088"/>
            <a:ext cx="10633039" cy="1200329"/>
          </a:xfrm>
          <a:prstGeom prst="rect">
            <a:avLst/>
          </a:prstGeom>
        </p:spPr>
        <p:txBody>
          <a:bodyPr wrap="none">
            <a:spAutoFit/>
          </a:bodyPr>
          <a:lstStyle/>
          <a:p>
            <a:pPr algn="ctr"/>
            <a:r>
              <a:rPr lang="en-US" sz="7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rPr>
              <a:t>PROBLEM DESCRIPTION</a:t>
            </a:r>
            <a:endParaRPr lang="en-LT" sz="72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endParaRPr>
          </a:p>
        </p:txBody>
      </p:sp>
      <p:sp useBgFill="1">
        <p:nvSpPr>
          <p:cNvPr id="26" name="Rounded Rectangle 25">
            <a:extLst>
              <a:ext uri="{FF2B5EF4-FFF2-40B4-BE49-F238E27FC236}">
                <a16:creationId xmlns:a16="http://schemas.microsoft.com/office/drawing/2014/main" id="{79CF8A2E-6CD9-C246-88DB-41410F96B594}"/>
              </a:ext>
            </a:extLst>
          </p:cNvPr>
          <p:cNvSpPr/>
          <p:nvPr/>
        </p:nvSpPr>
        <p:spPr>
          <a:xfrm rot="2314562">
            <a:off x="10002831" y="2171981"/>
            <a:ext cx="642321" cy="3943954"/>
          </a:xfrm>
          <a:prstGeom prst="roundRect">
            <a:avLst>
              <a:gd name="adj" fmla="val 50000"/>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27" name="Rounded Rectangle 26">
            <a:extLst>
              <a:ext uri="{FF2B5EF4-FFF2-40B4-BE49-F238E27FC236}">
                <a16:creationId xmlns:a16="http://schemas.microsoft.com/office/drawing/2014/main" id="{8BF71943-E162-8646-B793-F730AF1116CA}"/>
              </a:ext>
            </a:extLst>
          </p:cNvPr>
          <p:cNvSpPr/>
          <p:nvPr/>
        </p:nvSpPr>
        <p:spPr>
          <a:xfrm rot="2314562">
            <a:off x="9890411" y="3472071"/>
            <a:ext cx="642321" cy="4080509"/>
          </a:xfrm>
          <a:prstGeom prst="roundRect">
            <a:avLst>
              <a:gd name="adj" fmla="val 50000"/>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28" name="Rounded Rectangle 27">
            <a:extLst>
              <a:ext uri="{FF2B5EF4-FFF2-40B4-BE49-F238E27FC236}">
                <a16:creationId xmlns:a16="http://schemas.microsoft.com/office/drawing/2014/main" id="{FC8B7B47-AD94-0B42-BF9A-FB712535E5D0}"/>
              </a:ext>
            </a:extLst>
          </p:cNvPr>
          <p:cNvSpPr/>
          <p:nvPr/>
        </p:nvSpPr>
        <p:spPr>
          <a:xfrm rot="2314562">
            <a:off x="10069531" y="4216949"/>
            <a:ext cx="642321" cy="4513190"/>
          </a:xfrm>
          <a:prstGeom prst="roundRect">
            <a:avLst>
              <a:gd name="adj" fmla="val 50000"/>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29" name="Rounded Rectangle 28">
            <a:extLst>
              <a:ext uri="{FF2B5EF4-FFF2-40B4-BE49-F238E27FC236}">
                <a16:creationId xmlns:a16="http://schemas.microsoft.com/office/drawing/2014/main" id="{14E00701-098F-CD4F-A308-C7B7ECDFF684}"/>
              </a:ext>
            </a:extLst>
          </p:cNvPr>
          <p:cNvSpPr/>
          <p:nvPr/>
        </p:nvSpPr>
        <p:spPr>
          <a:xfrm rot="2314562">
            <a:off x="9520394" y="6376453"/>
            <a:ext cx="642321" cy="4019894"/>
          </a:xfrm>
          <a:prstGeom prst="roundRect">
            <a:avLst>
              <a:gd name="adj" fmla="val 50000"/>
            </a:avLst>
          </a:prstGeom>
          <a:ln w="762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2" name="Graphic 1" descr="Questions with solid fill">
            <a:extLst>
              <a:ext uri="{FF2B5EF4-FFF2-40B4-BE49-F238E27FC236}">
                <a16:creationId xmlns:a16="http://schemas.microsoft.com/office/drawing/2014/main" id="{C286EFDC-6789-C6F4-5DEE-1B3A350E905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48580" y="65138"/>
            <a:ext cx="1894840" cy="1894840"/>
          </a:xfrm>
          <a:prstGeom prst="rect">
            <a:avLst/>
          </a:prstGeom>
        </p:spPr>
      </p:pic>
    </p:spTree>
    <p:extLst>
      <p:ext uri="{BB962C8B-B14F-4D97-AF65-F5344CB8AC3E}">
        <p14:creationId xmlns:p14="http://schemas.microsoft.com/office/powerpoint/2010/main" val="3842807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path" presetSubtype="0" repeatCount="indefinite" accel="50000" decel="50000" autoRev="1" fill="hold" grpId="0" nodeType="withEffect">
                                  <p:stCondLst>
                                    <p:cond delay="0"/>
                                  </p:stCondLst>
                                  <p:childTnLst>
                                    <p:animMotion origin="layout" path="M -2.29167E-6 -3.33333E-6 L 0.04245 -0.09352 " pathEditMode="relative" rAng="0" ptsTypes="AA">
                                      <p:cBhvr>
                                        <p:cTn id="6" dur="3000" fill="hold"/>
                                        <p:tgtEl>
                                          <p:spTgt spid="21"/>
                                        </p:tgtEl>
                                        <p:attrNameLst>
                                          <p:attrName>ppt_x</p:attrName>
                                          <p:attrName>ppt_y</p:attrName>
                                        </p:attrNameLst>
                                      </p:cBhvr>
                                      <p:rCtr x="2122" y="-4676"/>
                                    </p:animMotion>
                                  </p:childTnLst>
                                </p:cTn>
                              </p:par>
                              <p:par>
                                <p:cTn id="7" presetID="56" presetClass="path" presetSubtype="0" repeatCount="indefinite" accel="50000" decel="50000" autoRev="1" fill="hold" grpId="0" nodeType="withEffect">
                                  <p:stCondLst>
                                    <p:cond delay="400"/>
                                  </p:stCondLst>
                                  <p:childTnLst>
                                    <p:animMotion origin="layout" path="M 2.5E-6 -3.7037E-7 L 0.04245 -0.09352 " pathEditMode="relative" rAng="0" ptsTypes="AA">
                                      <p:cBhvr>
                                        <p:cTn id="8" dur="3000" fill="hold"/>
                                        <p:tgtEl>
                                          <p:spTgt spid="22"/>
                                        </p:tgtEl>
                                        <p:attrNameLst>
                                          <p:attrName>ppt_x</p:attrName>
                                          <p:attrName>ppt_y</p:attrName>
                                        </p:attrNameLst>
                                      </p:cBhvr>
                                      <p:rCtr x="2122" y="-4676"/>
                                    </p:animMotion>
                                  </p:childTnLst>
                                </p:cTn>
                              </p:par>
                              <p:par>
                                <p:cTn id="9" presetID="56" presetClass="path" presetSubtype="0" repeatCount="indefinite" accel="50000" decel="50000" autoRev="1" fill="hold" grpId="0" nodeType="withEffect">
                                  <p:stCondLst>
                                    <p:cond delay="800"/>
                                  </p:stCondLst>
                                  <p:childTnLst>
                                    <p:animMotion origin="layout" path="M -1.04167E-6 3.33333E-6 L 0.04245 -0.09352 " pathEditMode="relative" rAng="0" ptsTypes="AA">
                                      <p:cBhvr>
                                        <p:cTn id="10" dur="3000" fill="hold"/>
                                        <p:tgtEl>
                                          <p:spTgt spid="23"/>
                                        </p:tgtEl>
                                        <p:attrNameLst>
                                          <p:attrName>ppt_x</p:attrName>
                                          <p:attrName>ppt_y</p:attrName>
                                        </p:attrNameLst>
                                      </p:cBhvr>
                                      <p:rCtr x="2122" y="-4676"/>
                                    </p:animMotion>
                                  </p:childTnLst>
                                </p:cTn>
                              </p:par>
                              <p:par>
                                <p:cTn id="11" presetID="56" presetClass="path" presetSubtype="0" repeatCount="indefinite" accel="50000" decel="50000" autoRev="1" fill="hold" grpId="0" nodeType="withEffect">
                                  <p:stCondLst>
                                    <p:cond delay="1200"/>
                                  </p:stCondLst>
                                  <p:childTnLst>
                                    <p:animMotion origin="layout" path="M 1.04167E-6 -1.85185E-6 L 0.04245 -0.09352 " pathEditMode="relative" rAng="0" ptsTypes="AA">
                                      <p:cBhvr>
                                        <p:cTn id="12" dur="3000" fill="hold"/>
                                        <p:tgtEl>
                                          <p:spTgt spid="24"/>
                                        </p:tgtEl>
                                        <p:attrNameLst>
                                          <p:attrName>ppt_x</p:attrName>
                                          <p:attrName>ppt_y</p:attrName>
                                        </p:attrNameLst>
                                      </p:cBhvr>
                                      <p:rCtr x="2122" y="-4676"/>
                                    </p:animMotion>
                                  </p:childTnLst>
                                </p:cTn>
                              </p:par>
                              <p:par>
                                <p:cTn id="13" presetID="56" presetClass="path" presetSubtype="0" repeatCount="indefinite" accel="50000" decel="50000" autoRev="1" fill="hold" grpId="0" nodeType="withEffect">
                                  <p:stCondLst>
                                    <p:cond delay="0"/>
                                  </p:stCondLst>
                                  <p:childTnLst>
                                    <p:animMotion origin="layout" path="M -2.29167E-6 -3.33333E-6 L 0.04245 -0.09352 " pathEditMode="relative" rAng="0" ptsTypes="AA">
                                      <p:cBhvr>
                                        <p:cTn id="14" dur="3000" fill="hold"/>
                                        <p:tgtEl>
                                          <p:spTgt spid="26"/>
                                        </p:tgtEl>
                                        <p:attrNameLst>
                                          <p:attrName>ppt_x</p:attrName>
                                          <p:attrName>ppt_y</p:attrName>
                                        </p:attrNameLst>
                                      </p:cBhvr>
                                      <p:rCtr x="2122" y="-4676"/>
                                    </p:animMotion>
                                  </p:childTnLst>
                                </p:cTn>
                              </p:par>
                              <p:par>
                                <p:cTn id="15" presetID="56" presetClass="path" presetSubtype="0" repeatCount="indefinite" accel="50000" decel="50000" autoRev="1" fill="hold" grpId="0" nodeType="withEffect">
                                  <p:stCondLst>
                                    <p:cond delay="400"/>
                                  </p:stCondLst>
                                  <p:childTnLst>
                                    <p:animMotion origin="layout" path="M 2.5E-6 -3.7037E-7 L 0.04245 -0.09352 " pathEditMode="relative" rAng="0" ptsTypes="AA">
                                      <p:cBhvr>
                                        <p:cTn id="16" dur="3000" fill="hold"/>
                                        <p:tgtEl>
                                          <p:spTgt spid="27"/>
                                        </p:tgtEl>
                                        <p:attrNameLst>
                                          <p:attrName>ppt_x</p:attrName>
                                          <p:attrName>ppt_y</p:attrName>
                                        </p:attrNameLst>
                                      </p:cBhvr>
                                      <p:rCtr x="2122" y="-4676"/>
                                    </p:animMotion>
                                  </p:childTnLst>
                                </p:cTn>
                              </p:par>
                              <p:par>
                                <p:cTn id="17" presetID="56" presetClass="path" presetSubtype="0" repeatCount="indefinite" accel="50000" decel="50000" autoRev="1" fill="hold" grpId="0" nodeType="withEffect">
                                  <p:stCondLst>
                                    <p:cond delay="800"/>
                                  </p:stCondLst>
                                  <p:childTnLst>
                                    <p:animMotion origin="layout" path="M -1.04167E-6 3.33333E-6 L 0.04245 -0.09352 " pathEditMode="relative" rAng="0" ptsTypes="AA">
                                      <p:cBhvr>
                                        <p:cTn id="18" dur="3000" fill="hold"/>
                                        <p:tgtEl>
                                          <p:spTgt spid="28"/>
                                        </p:tgtEl>
                                        <p:attrNameLst>
                                          <p:attrName>ppt_x</p:attrName>
                                          <p:attrName>ppt_y</p:attrName>
                                        </p:attrNameLst>
                                      </p:cBhvr>
                                      <p:rCtr x="2122" y="-4676"/>
                                    </p:animMotion>
                                  </p:childTnLst>
                                </p:cTn>
                              </p:par>
                              <p:par>
                                <p:cTn id="19" presetID="56" presetClass="path" presetSubtype="0" repeatCount="indefinite" accel="50000" decel="50000" autoRev="1" fill="hold" grpId="0" nodeType="withEffect">
                                  <p:stCondLst>
                                    <p:cond delay="1200"/>
                                  </p:stCondLst>
                                  <p:childTnLst>
                                    <p:animMotion origin="layout" path="M 1.04167E-6 -1.85185E-6 L 0.04245 -0.09352 " pathEditMode="relative" rAng="0" ptsTypes="AA">
                                      <p:cBhvr>
                                        <p:cTn id="20" dur="3000" fill="hold"/>
                                        <p:tgtEl>
                                          <p:spTgt spid="29"/>
                                        </p:tgtEl>
                                        <p:attrNameLst>
                                          <p:attrName>ppt_x</p:attrName>
                                          <p:attrName>ppt_y</p:attrName>
                                        </p:attrNameLst>
                                      </p:cBhvr>
                                      <p:rCtr x="2122" y="-46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6" grpId="0" animBg="1"/>
      <p:bldP spid="27" grpId="0" animBg="1"/>
      <p:bldP spid="28" grpId="0" animBg="1"/>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155929"/>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4" name="Rectangle 3">
            <a:extLst>
              <a:ext uri="{FF2B5EF4-FFF2-40B4-BE49-F238E27FC236}">
                <a16:creationId xmlns:a16="http://schemas.microsoft.com/office/drawing/2014/main" id="{D674933B-DF67-D14D-ACC6-194EA400210B}"/>
              </a:ext>
            </a:extLst>
          </p:cNvPr>
          <p:cNvSpPr/>
          <p:nvPr/>
        </p:nvSpPr>
        <p:spPr>
          <a:xfrm>
            <a:off x="2947643" y="3389971"/>
            <a:ext cx="6296718" cy="144655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b="1" spc="-150" dirty="0">
                <a:solidFill>
                  <a:srgbClr val="FFFFFF"/>
                </a:solidFill>
                <a:effectLst>
                  <a:outerShdw blurRad="419100" sx="102000" sy="102000" algn="ctr" rotWithShape="0">
                    <a:prstClr val="black">
                      <a:alpha val="29000"/>
                    </a:prstClr>
                  </a:outerShdw>
                </a:effectLst>
                <a:latin typeface="Raleway Black" panose="020B0503030101060003" pitchFamily="34" charset="77"/>
              </a:rPr>
              <a:t>UNDERSTANDING THE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4400" b="1" spc="-150" dirty="0">
                <a:solidFill>
                  <a:srgbClr val="FFFFFF"/>
                </a:solidFill>
                <a:effectLst>
                  <a:outerShdw blurRad="419100" sx="102000" sy="102000" algn="ctr" rotWithShape="0">
                    <a:prstClr val="black">
                      <a:alpha val="29000"/>
                    </a:prstClr>
                  </a:outerShdw>
                </a:effectLst>
                <a:latin typeface="Raleway Black" panose="020B0503030101060003" pitchFamily="34" charset="77"/>
              </a:rPr>
              <a:t>PROBLEM</a:t>
            </a:r>
            <a:endParaRPr kumimoji="0" lang="en-LT" sz="44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3" name="Graphic 2" descr="Lights On with solid fill">
            <a:extLst>
              <a:ext uri="{FF2B5EF4-FFF2-40B4-BE49-F238E27FC236}">
                <a16:creationId xmlns:a16="http://schemas.microsoft.com/office/drawing/2014/main" id="{48FAB5BE-258D-8091-AA20-64BD44DC13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20683" y="650364"/>
            <a:ext cx="2750634" cy="2750634"/>
          </a:xfrm>
          <a:prstGeom prst="rect">
            <a:avLst/>
          </a:prstGeom>
          <a:effectLst>
            <a:outerShdw blurRad="177800" sx="102000" sy="102000" algn="ctr" rotWithShape="0">
              <a:prstClr val="black">
                <a:alpha val="40000"/>
              </a:prstClr>
            </a:outerShdw>
          </a:effectLst>
        </p:spPr>
      </p:pic>
    </p:spTree>
    <p:extLst>
      <p:ext uri="{BB962C8B-B14F-4D97-AF65-F5344CB8AC3E}">
        <p14:creationId xmlns:p14="http://schemas.microsoft.com/office/powerpoint/2010/main" val="1167597831"/>
      </p:ext>
    </p:extLst>
  </p:cSld>
  <p:clrMapOvr>
    <a:masterClrMapping/>
  </p:clrMapOvr>
  <p:transition spd="slow" advTm="0"/>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pic>
        <p:nvPicPr>
          <p:cNvPr id="2054" name="Picture 6" descr="man standing on top of mountain beside cairn stones">
            <a:extLst>
              <a:ext uri="{FF2B5EF4-FFF2-40B4-BE49-F238E27FC236}">
                <a16:creationId xmlns:a16="http://schemas.microsoft.com/office/drawing/2014/main" id="{D7294908-9A58-794A-B85A-622DC85DAF8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rcRect t="133" b="13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6" name="Rectangle 5">
            <a:extLst>
              <a:ext uri="{FF2B5EF4-FFF2-40B4-BE49-F238E27FC236}">
                <a16:creationId xmlns:a16="http://schemas.microsoft.com/office/drawing/2014/main" id="{86BA49A1-C4F8-6543-8240-061A4699B32F}"/>
              </a:ext>
            </a:extLst>
          </p:cNvPr>
          <p:cNvSpPr/>
          <p:nvPr/>
        </p:nvSpPr>
        <p:spPr>
          <a:xfrm>
            <a:off x="743416" y="1834088"/>
            <a:ext cx="10705175" cy="923330"/>
          </a:xfrm>
          <a:prstGeom prst="rect">
            <a:avLst/>
          </a:prstGeom>
        </p:spPr>
        <p:txBody>
          <a:bodyPr wrap="none">
            <a:spAutoFit/>
          </a:bodyPr>
          <a:lstStyle/>
          <a:p>
            <a:pPr algn="ctr"/>
            <a:r>
              <a:rPr lang="en-US" sz="54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rPr>
              <a:t>UNDERSTANDING THE PROBLEM</a:t>
            </a:r>
            <a:endParaRPr lang="en-LT" sz="54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endParaRPr>
          </a:p>
        </p:txBody>
      </p:sp>
      <p:sp>
        <p:nvSpPr>
          <p:cNvPr id="10" name="Rectangle 9">
            <a:extLst>
              <a:ext uri="{FF2B5EF4-FFF2-40B4-BE49-F238E27FC236}">
                <a16:creationId xmlns:a16="http://schemas.microsoft.com/office/drawing/2014/main" id="{0CE686A0-D3CF-4B45-AB0E-0CEACD1B22AE}"/>
              </a:ext>
            </a:extLst>
          </p:cNvPr>
          <p:cNvSpPr/>
          <p:nvPr/>
        </p:nvSpPr>
        <p:spPr>
          <a:xfrm>
            <a:off x="3178680" y="2757418"/>
            <a:ext cx="6029092" cy="3647152"/>
          </a:xfrm>
          <a:prstGeom prst="rect">
            <a:avLst/>
          </a:prstGeom>
        </p:spPr>
        <p:txBody>
          <a:bodyPr wrap="square">
            <a:spAutoFit/>
          </a:bodyPr>
          <a:lstStyle/>
          <a:p>
            <a:pPr algn="ctr"/>
            <a:r>
              <a:rPr lang="en-US" sz="1100" b="0" i="0" dirty="0">
                <a:solidFill>
                  <a:schemeClr val="bg1"/>
                </a:solidFill>
                <a:effectLst/>
                <a:latin typeface="Arial" panose="020B0604020202020204" pitchFamily="34" charset="0"/>
              </a:rPr>
              <a:t>To tackle this problem effectively, we need to understand it thoroughly. Customer churn is influenced by various factors, including:</a:t>
            </a:r>
            <a:br>
              <a:rPr lang="en-US" sz="1100" dirty="0">
                <a:solidFill>
                  <a:schemeClr val="bg1"/>
                </a:solidFill>
              </a:rPr>
            </a:br>
            <a:endParaRPr lang="en-US" sz="1100" dirty="0">
              <a:solidFill>
                <a:schemeClr val="bg1"/>
              </a:solidFill>
            </a:endParaRPr>
          </a:p>
          <a:p>
            <a:pPr algn="ctr"/>
            <a:r>
              <a:rPr lang="en-US" sz="1100" b="1" i="0" dirty="0">
                <a:solidFill>
                  <a:schemeClr val="bg1"/>
                </a:solidFill>
                <a:effectLst/>
                <a:latin typeface="Arial" panose="020B0604020202020204" pitchFamily="34" charset="0"/>
              </a:rPr>
              <a:t>Customer Demographics</a:t>
            </a:r>
            <a:r>
              <a:rPr lang="en-US" sz="1100" b="0" i="0" dirty="0">
                <a:solidFill>
                  <a:schemeClr val="bg1"/>
                </a:solidFill>
                <a:effectLst/>
                <a:latin typeface="Arial" panose="020B0604020202020204" pitchFamily="34" charset="0"/>
              </a:rPr>
              <a:t>:-</a:t>
            </a:r>
          </a:p>
          <a:p>
            <a:pPr algn="ctr"/>
            <a:r>
              <a:rPr lang="en-US" sz="1100" b="0" i="0" dirty="0">
                <a:solidFill>
                  <a:schemeClr val="bg1"/>
                </a:solidFill>
                <a:effectLst/>
                <a:latin typeface="Arial" panose="020B0604020202020204" pitchFamily="34" charset="0"/>
              </a:rPr>
              <a:t>            </a:t>
            </a:r>
            <a:r>
              <a:rPr lang="en-US" sz="1100" b="0" i="0" dirty="0">
                <a:solidFill>
                  <a:schemeClr val="bg1"/>
                </a:solidFill>
                <a:effectLst/>
                <a:latin typeface="Raleway" pitchFamily="2" charset="0"/>
              </a:rPr>
              <a:t>Age, gender, location, and other demographic factors can play a role in churn. For example, younger customers might be more tech-savvy and have different preferences</a:t>
            </a:r>
            <a:r>
              <a:rPr lang="en-US" sz="1100" b="0" i="0" dirty="0">
                <a:solidFill>
                  <a:schemeClr val="bg1"/>
                </a:solidFill>
                <a:effectLst/>
                <a:latin typeface="Arial" panose="020B0604020202020204" pitchFamily="34" charset="0"/>
              </a:rPr>
              <a:t>.</a:t>
            </a:r>
            <a:br>
              <a:rPr lang="en-US" sz="1100" dirty="0">
                <a:solidFill>
                  <a:schemeClr val="bg1"/>
                </a:solidFill>
              </a:rPr>
            </a:br>
            <a:br>
              <a:rPr lang="en-US" sz="1100" dirty="0">
                <a:solidFill>
                  <a:schemeClr val="bg1"/>
                </a:solidFill>
              </a:rPr>
            </a:br>
            <a:r>
              <a:rPr lang="en-US" sz="1100" b="1" i="0" dirty="0">
                <a:solidFill>
                  <a:schemeClr val="bg1"/>
                </a:solidFill>
                <a:effectLst/>
                <a:latin typeface="Arial" panose="020B0604020202020204" pitchFamily="34" charset="0"/>
              </a:rPr>
              <a:t>Usage Patterns</a:t>
            </a:r>
            <a:r>
              <a:rPr lang="en-US" sz="1100" b="0" i="0" dirty="0">
                <a:solidFill>
                  <a:schemeClr val="bg1"/>
                </a:solidFill>
                <a:effectLst/>
                <a:latin typeface="Arial" panose="020B0604020202020204" pitchFamily="34" charset="0"/>
              </a:rPr>
              <a:t>:-             </a:t>
            </a:r>
          </a:p>
          <a:p>
            <a:pPr algn="ctr"/>
            <a:r>
              <a:rPr lang="en-US" sz="1100" b="0" i="0" dirty="0">
                <a:solidFill>
                  <a:schemeClr val="bg1"/>
                </a:solidFill>
                <a:effectLst/>
                <a:latin typeface="Raleway" pitchFamily="2" charset="0"/>
              </a:rPr>
              <a:t>How often and in what ways do customers use our services or products? Identifying usage patterns can help us pinpoint potential churners</a:t>
            </a:r>
            <a:r>
              <a:rPr lang="en-US" sz="1100" b="0" i="0" dirty="0">
                <a:solidFill>
                  <a:schemeClr val="bg1"/>
                </a:solidFill>
                <a:effectLst/>
                <a:latin typeface="Arial" panose="020B0604020202020204" pitchFamily="34" charset="0"/>
              </a:rPr>
              <a:t>.</a:t>
            </a:r>
            <a:br>
              <a:rPr lang="en-US" sz="1100" dirty="0">
                <a:solidFill>
                  <a:schemeClr val="bg1"/>
                </a:solidFill>
              </a:rPr>
            </a:br>
            <a:br>
              <a:rPr lang="en-US" sz="1100" dirty="0">
                <a:solidFill>
                  <a:schemeClr val="bg1"/>
                </a:solidFill>
              </a:rPr>
            </a:br>
            <a:r>
              <a:rPr lang="en-US" sz="1100" b="1" i="0" dirty="0">
                <a:solidFill>
                  <a:schemeClr val="bg1"/>
                </a:solidFill>
                <a:effectLst/>
                <a:latin typeface="Arial" panose="020B0604020202020204" pitchFamily="34" charset="0"/>
              </a:rPr>
              <a:t>Customer Support Interactions</a:t>
            </a:r>
            <a:r>
              <a:rPr lang="en-US" sz="1100" b="0" i="0" dirty="0">
                <a:solidFill>
                  <a:schemeClr val="bg1"/>
                </a:solidFill>
                <a:effectLst/>
                <a:latin typeface="Arial" panose="020B0604020202020204" pitchFamily="34" charset="0"/>
              </a:rPr>
              <a:t>:-</a:t>
            </a:r>
          </a:p>
          <a:p>
            <a:pPr algn="ctr"/>
            <a:r>
              <a:rPr lang="en-US" sz="1100" b="0" i="0" dirty="0">
                <a:solidFill>
                  <a:schemeClr val="bg1"/>
                </a:solidFill>
                <a:effectLst/>
                <a:latin typeface="Raleway" pitchFamily="2" charset="0"/>
              </a:rPr>
              <a:t>Negative experiences with customer support can lead to churn. Analyzing support interactions and feedback can be crucial.</a:t>
            </a:r>
            <a:br>
              <a:rPr lang="en-US" sz="1100" dirty="0">
                <a:solidFill>
                  <a:schemeClr val="bg1"/>
                </a:solidFill>
                <a:latin typeface="Raleway" pitchFamily="2" charset="0"/>
              </a:rPr>
            </a:br>
            <a:br>
              <a:rPr lang="en-US" sz="1100" dirty="0">
                <a:solidFill>
                  <a:schemeClr val="bg1"/>
                </a:solidFill>
                <a:latin typeface="Raleway" pitchFamily="2" charset="0"/>
              </a:rPr>
            </a:br>
            <a:r>
              <a:rPr lang="en-US" sz="1100" b="1" i="0" dirty="0">
                <a:solidFill>
                  <a:schemeClr val="bg1"/>
                </a:solidFill>
                <a:effectLst/>
                <a:latin typeface="Arial" panose="020B0604020202020204" pitchFamily="34" charset="0"/>
              </a:rPr>
              <a:t> Competitor Activity</a:t>
            </a:r>
            <a:r>
              <a:rPr lang="en-US" sz="1100" b="0" i="0" dirty="0">
                <a:solidFill>
                  <a:schemeClr val="bg1"/>
                </a:solidFill>
                <a:effectLst/>
                <a:latin typeface="Arial" panose="020B0604020202020204" pitchFamily="34" charset="0"/>
              </a:rPr>
              <a:t>:-</a:t>
            </a:r>
          </a:p>
          <a:p>
            <a:pPr algn="ctr"/>
            <a:r>
              <a:rPr lang="en-US" sz="1100" b="0" i="0" dirty="0">
                <a:solidFill>
                  <a:schemeClr val="bg1"/>
                </a:solidFill>
                <a:effectLst/>
                <a:latin typeface="Raleway" pitchFamily="2" charset="0"/>
              </a:rPr>
              <a:t>What are our competitors doing, and how does it affect our customers' decisions? Understanding the competitive landscape is essential.</a:t>
            </a:r>
            <a:br>
              <a:rPr lang="en-US" sz="1100" dirty="0">
                <a:solidFill>
                  <a:schemeClr val="bg1"/>
                </a:solidFill>
                <a:latin typeface="Raleway" pitchFamily="2" charset="0"/>
              </a:rPr>
            </a:br>
            <a:br>
              <a:rPr lang="en-US" sz="1100" dirty="0">
                <a:solidFill>
                  <a:schemeClr val="bg1"/>
                </a:solidFill>
              </a:rPr>
            </a:br>
            <a:r>
              <a:rPr lang="en-US" sz="1100" b="1" i="0" dirty="0">
                <a:solidFill>
                  <a:schemeClr val="bg1"/>
                </a:solidFill>
                <a:effectLst/>
                <a:latin typeface="Arial" panose="020B0604020202020204" pitchFamily="34" charset="0"/>
              </a:rPr>
              <a:t> Pricing and Promotions</a:t>
            </a:r>
            <a:r>
              <a:rPr lang="en-US" sz="1100" b="0" i="0" dirty="0">
                <a:solidFill>
                  <a:schemeClr val="bg1"/>
                </a:solidFill>
                <a:effectLst/>
                <a:latin typeface="Arial" panose="020B0604020202020204" pitchFamily="34" charset="0"/>
              </a:rPr>
              <a:t>:-</a:t>
            </a:r>
          </a:p>
          <a:p>
            <a:pPr algn="ctr"/>
            <a:r>
              <a:rPr lang="en-US" sz="1100" b="0" i="0" dirty="0">
                <a:solidFill>
                  <a:schemeClr val="bg1"/>
                </a:solidFill>
                <a:effectLst/>
                <a:latin typeface="Raleway" pitchFamily="2" charset="0"/>
              </a:rPr>
              <a:t> Changes in pricing or promotions can impact customer loyalty</a:t>
            </a:r>
            <a:r>
              <a:rPr lang="en-US" sz="1100" b="0" i="0" dirty="0">
                <a:solidFill>
                  <a:schemeClr val="bg1"/>
                </a:solidFill>
                <a:effectLst/>
                <a:latin typeface="Arial" panose="020B0604020202020204" pitchFamily="34" charset="0"/>
              </a:rPr>
              <a:t>.</a:t>
            </a:r>
            <a:endParaRPr lang="en-LT" sz="1100" spc="300" dirty="0">
              <a:solidFill>
                <a:schemeClr val="bg1"/>
              </a:solidFill>
              <a:latin typeface="Raleway" panose="020B0503030101060003" pitchFamily="34" charset="77"/>
            </a:endParaRPr>
          </a:p>
        </p:txBody>
      </p:sp>
      <p:sp useBgFill="1">
        <p:nvSpPr>
          <p:cNvPr id="8" name="Rectangle 7">
            <a:extLst>
              <a:ext uri="{FF2B5EF4-FFF2-40B4-BE49-F238E27FC236}">
                <a16:creationId xmlns:a16="http://schemas.microsoft.com/office/drawing/2014/main" id="{55C861A1-5041-FA48-9C08-E00E83BF7177}"/>
              </a:ext>
            </a:extLst>
          </p:cNvPr>
          <p:cNvSpPr/>
          <p:nvPr/>
        </p:nvSpPr>
        <p:spPr>
          <a:xfrm>
            <a:off x="9311270"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18" name="Rectangle 17">
            <a:extLst>
              <a:ext uri="{FF2B5EF4-FFF2-40B4-BE49-F238E27FC236}">
                <a16:creationId xmlns:a16="http://schemas.microsoft.com/office/drawing/2014/main" id="{A5D6F6DD-4828-4A4E-9336-6CCFE09E4AFE}"/>
              </a:ext>
            </a:extLst>
          </p:cNvPr>
          <p:cNvSpPr/>
          <p:nvPr/>
        </p:nvSpPr>
        <p:spPr>
          <a:xfrm>
            <a:off x="10120433"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19" name="Rectangle 18">
            <a:extLst>
              <a:ext uri="{FF2B5EF4-FFF2-40B4-BE49-F238E27FC236}">
                <a16:creationId xmlns:a16="http://schemas.microsoft.com/office/drawing/2014/main" id="{9FE9B72F-DF87-5F4E-B684-D0770028819B}"/>
              </a:ext>
            </a:extLst>
          </p:cNvPr>
          <p:cNvSpPr/>
          <p:nvPr/>
        </p:nvSpPr>
        <p:spPr>
          <a:xfrm>
            <a:off x="10912521"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20" name="Rectangle 19">
            <a:extLst>
              <a:ext uri="{FF2B5EF4-FFF2-40B4-BE49-F238E27FC236}">
                <a16:creationId xmlns:a16="http://schemas.microsoft.com/office/drawing/2014/main" id="{AE454DD4-D90A-704B-ABC6-4575E360C82E}"/>
              </a:ext>
            </a:extLst>
          </p:cNvPr>
          <p:cNvSpPr/>
          <p:nvPr/>
        </p:nvSpPr>
        <p:spPr>
          <a:xfrm>
            <a:off x="534309"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21" name="Rectangle 20">
            <a:extLst>
              <a:ext uri="{FF2B5EF4-FFF2-40B4-BE49-F238E27FC236}">
                <a16:creationId xmlns:a16="http://schemas.microsoft.com/office/drawing/2014/main" id="{A68481F1-4643-EF42-A9CE-7AE30251B04D}"/>
              </a:ext>
            </a:extLst>
          </p:cNvPr>
          <p:cNvSpPr/>
          <p:nvPr/>
        </p:nvSpPr>
        <p:spPr>
          <a:xfrm>
            <a:off x="1343472"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22" name="Rectangle 21">
            <a:extLst>
              <a:ext uri="{FF2B5EF4-FFF2-40B4-BE49-F238E27FC236}">
                <a16:creationId xmlns:a16="http://schemas.microsoft.com/office/drawing/2014/main" id="{4B79AB2B-D9AB-BB40-95B4-1E83C4B41C2F}"/>
              </a:ext>
            </a:extLst>
          </p:cNvPr>
          <p:cNvSpPr/>
          <p:nvPr/>
        </p:nvSpPr>
        <p:spPr>
          <a:xfrm>
            <a:off x="2135560" y="3824867"/>
            <a:ext cx="602166" cy="3033133"/>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pic>
        <p:nvPicPr>
          <p:cNvPr id="3" name="Graphic 2" descr="Lights On with solid fill">
            <a:extLst>
              <a:ext uri="{FF2B5EF4-FFF2-40B4-BE49-F238E27FC236}">
                <a16:creationId xmlns:a16="http://schemas.microsoft.com/office/drawing/2014/main" id="{06EF4906-CE76-4F4C-2CB8-5C3A892AB67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130800" y="-48156"/>
            <a:ext cx="1930400" cy="1930400"/>
          </a:xfrm>
          <a:prstGeom prst="rect">
            <a:avLst/>
          </a:prstGeom>
          <a:effectLst>
            <a:outerShdw blurRad="177800" sx="102000" sy="102000" algn="ctr" rotWithShape="0">
              <a:prstClr val="black">
                <a:alpha val="40000"/>
              </a:prstClr>
            </a:outerShdw>
          </a:effectLst>
        </p:spPr>
      </p:pic>
    </p:spTree>
    <p:extLst>
      <p:ext uri="{BB962C8B-B14F-4D97-AF65-F5344CB8AC3E}">
        <p14:creationId xmlns:p14="http://schemas.microsoft.com/office/powerpoint/2010/main" val="30018723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50000" decel="50000" autoRev="1" fill="hold" grpId="0" nodeType="withEffect">
                                  <p:stCondLst>
                                    <p:cond delay="1200"/>
                                  </p:stCondLst>
                                  <p:childTnLst>
                                    <p:animScale>
                                      <p:cBhvr>
                                        <p:cTn id="6" dur="1500" fill="hold"/>
                                        <p:tgtEl>
                                          <p:spTgt spid="8"/>
                                        </p:tgtEl>
                                      </p:cBhvr>
                                      <p:by x="100000" y="125000"/>
                                    </p:animScale>
                                  </p:childTnLst>
                                </p:cTn>
                              </p:par>
                              <p:par>
                                <p:cTn id="7" presetID="42" presetClass="path" presetSubtype="0" repeatCount="indefinite" accel="50000" decel="50000" autoRev="1" fill="hold" grpId="1" nodeType="withEffect">
                                  <p:stCondLst>
                                    <p:cond delay="1200"/>
                                  </p:stCondLst>
                                  <p:childTnLst>
                                    <p:animMotion origin="layout" path="M -1.45833E-6 -3.7037E-6 L -1.45833E-6 -0.05532 " pathEditMode="relative" rAng="0" ptsTypes="AA">
                                      <p:cBhvr>
                                        <p:cTn id="8" dur="1500" fill="hold"/>
                                        <p:tgtEl>
                                          <p:spTgt spid="8"/>
                                        </p:tgtEl>
                                        <p:attrNameLst>
                                          <p:attrName>ppt_x</p:attrName>
                                          <p:attrName>ppt_y</p:attrName>
                                        </p:attrNameLst>
                                      </p:cBhvr>
                                      <p:rCtr x="0" y="-2778"/>
                                    </p:animMotion>
                                  </p:childTnLst>
                                </p:cTn>
                              </p:par>
                              <p:par>
                                <p:cTn id="9" presetID="6" presetClass="emph" presetSubtype="0" repeatCount="indefinite" accel="50000" decel="50000" autoRev="1" fill="hold" grpId="0" nodeType="withEffect">
                                  <p:stCondLst>
                                    <p:cond delay="1600"/>
                                  </p:stCondLst>
                                  <p:childTnLst>
                                    <p:animScale>
                                      <p:cBhvr>
                                        <p:cTn id="10" dur="1500" fill="hold"/>
                                        <p:tgtEl>
                                          <p:spTgt spid="18"/>
                                        </p:tgtEl>
                                      </p:cBhvr>
                                      <p:by x="100000" y="125000"/>
                                    </p:animScale>
                                  </p:childTnLst>
                                </p:cTn>
                              </p:par>
                              <p:par>
                                <p:cTn id="11" presetID="42" presetClass="path" presetSubtype="0" repeatCount="indefinite" accel="50000" decel="50000" autoRev="1" fill="hold" grpId="1" nodeType="withEffect">
                                  <p:stCondLst>
                                    <p:cond delay="1600"/>
                                  </p:stCondLst>
                                  <p:childTnLst>
                                    <p:animMotion origin="layout" path="M 2.5E-6 -3.7037E-6 L 2.5E-6 -0.05532 " pathEditMode="relative" rAng="0" ptsTypes="AA">
                                      <p:cBhvr>
                                        <p:cTn id="12" dur="1500" fill="hold"/>
                                        <p:tgtEl>
                                          <p:spTgt spid="18"/>
                                        </p:tgtEl>
                                        <p:attrNameLst>
                                          <p:attrName>ppt_x</p:attrName>
                                          <p:attrName>ppt_y</p:attrName>
                                        </p:attrNameLst>
                                      </p:cBhvr>
                                      <p:rCtr x="0" y="-2778"/>
                                    </p:animMotion>
                                  </p:childTnLst>
                                </p:cTn>
                              </p:par>
                              <p:par>
                                <p:cTn id="13" presetID="6" presetClass="emph" presetSubtype="0" repeatCount="indefinite" accel="50000" decel="50000" autoRev="1" fill="hold" grpId="0" nodeType="withEffect">
                                  <p:stCondLst>
                                    <p:cond delay="2000"/>
                                  </p:stCondLst>
                                  <p:childTnLst>
                                    <p:animScale>
                                      <p:cBhvr>
                                        <p:cTn id="14" dur="1500" fill="hold"/>
                                        <p:tgtEl>
                                          <p:spTgt spid="19"/>
                                        </p:tgtEl>
                                      </p:cBhvr>
                                      <p:by x="100000" y="125000"/>
                                    </p:animScale>
                                  </p:childTnLst>
                                </p:cTn>
                              </p:par>
                              <p:par>
                                <p:cTn id="15" presetID="42" presetClass="path" presetSubtype="0" repeatCount="indefinite" accel="50000" decel="50000" autoRev="1" fill="hold" grpId="1" nodeType="withEffect">
                                  <p:stCondLst>
                                    <p:cond delay="2000"/>
                                  </p:stCondLst>
                                  <p:childTnLst>
                                    <p:animMotion origin="layout" path="M -1.45833E-6 -3.7037E-6 L -1.45833E-6 -0.05532 " pathEditMode="relative" rAng="0" ptsTypes="AA">
                                      <p:cBhvr>
                                        <p:cTn id="16" dur="1500" fill="hold"/>
                                        <p:tgtEl>
                                          <p:spTgt spid="19"/>
                                        </p:tgtEl>
                                        <p:attrNameLst>
                                          <p:attrName>ppt_x</p:attrName>
                                          <p:attrName>ppt_y</p:attrName>
                                        </p:attrNameLst>
                                      </p:cBhvr>
                                      <p:rCtr x="0" y="-2778"/>
                                    </p:animMotion>
                                  </p:childTnLst>
                                </p:cTn>
                              </p:par>
                              <p:par>
                                <p:cTn id="17" presetID="6" presetClass="emph" presetSubtype="0" repeatCount="indefinite" accel="50000" decel="50000" autoRev="1" fill="hold" grpId="0" nodeType="withEffect">
                                  <p:stCondLst>
                                    <p:cond delay="0"/>
                                  </p:stCondLst>
                                  <p:childTnLst>
                                    <p:animScale>
                                      <p:cBhvr>
                                        <p:cTn id="18" dur="1500" fill="hold"/>
                                        <p:tgtEl>
                                          <p:spTgt spid="20"/>
                                        </p:tgtEl>
                                      </p:cBhvr>
                                      <p:by x="100000" y="125000"/>
                                    </p:animScale>
                                  </p:childTnLst>
                                </p:cTn>
                              </p:par>
                              <p:par>
                                <p:cTn id="19" presetID="42" presetClass="path" presetSubtype="0" repeatCount="indefinite" accel="50000" decel="50000" autoRev="1" fill="hold" grpId="1" nodeType="withEffect">
                                  <p:stCondLst>
                                    <p:cond delay="0"/>
                                  </p:stCondLst>
                                  <p:childTnLst>
                                    <p:animMotion origin="layout" path="M 4.16667E-7 -3.7037E-6 L 4.16667E-7 -0.05532 " pathEditMode="relative" rAng="0" ptsTypes="AA">
                                      <p:cBhvr>
                                        <p:cTn id="20" dur="1500" fill="hold"/>
                                        <p:tgtEl>
                                          <p:spTgt spid="20"/>
                                        </p:tgtEl>
                                        <p:attrNameLst>
                                          <p:attrName>ppt_x</p:attrName>
                                          <p:attrName>ppt_y</p:attrName>
                                        </p:attrNameLst>
                                      </p:cBhvr>
                                      <p:rCtr x="0" y="-2778"/>
                                    </p:animMotion>
                                  </p:childTnLst>
                                </p:cTn>
                              </p:par>
                              <p:par>
                                <p:cTn id="21" presetID="6" presetClass="emph" presetSubtype="0" repeatCount="indefinite" accel="50000" decel="50000" autoRev="1" fill="hold" grpId="0" nodeType="withEffect">
                                  <p:stCondLst>
                                    <p:cond delay="400"/>
                                  </p:stCondLst>
                                  <p:childTnLst>
                                    <p:animScale>
                                      <p:cBhvr>
                                        <p:cTn id="22" dur="1500" fill="hold"/>
                                        <p:tgtEl>
                                          <p:spTgt spid="21"/>
                                        </p:tgtEl>
                                      </p:cBhvr>
                                      <p:by x="100000" y="125000"/>
                                    </p:animScale>
                                  </p:childTnLst>
                                </p:cTn>
                              </p:par>
                              <p:par>
                                <p:cTn id="23" presetID="42" presetClass="path" presetSubtype="0" repeatCount="indefinite" accel="50000" decel="50000" autoRev="1" fill="hold" grpId="1" nodeType="withEffect">
                                  <p:stCondLst>
                                    <p:cond delay="400"/>
                                  </p:stCondLst>
                                  <p:childTnLst>
                                    <p:animMotion origin="layout" path="M 4.16667E-6 -3.7037E-6 L 4.16667E-6 -0.05532 " pathEditMode="relative" rAng="0" ptsTypes="AA">
                                      <p:cBhvr>
                                        <p:cTn id="24" dur="1500" fill="hold"/>
                                        <p:tgtEl>
                                          <p:spTgt spid="21"/>
                                        </p:tgtEl>
                                        <p:attrNameLst>
                                          <p:attrName>ppt_x</p:attrName>
                                          <p:attrName>ppt_y</p:attrName>
                                        </p:attrNameLst>
                                      </p:cBhvr>
                                      <p:rCtr x="0" y="-2778"/>
                                    </p:animMotion>
                                  </p:childTnLst>
                                </p:cTn>
                              </p:par>
                              <p:par>
                                <p:cTn id="25" presetID="6" presetClass="emph" presetSubtype="0" repeatCount="indefinite" accel="50000" decel="50000" autoRev="1" fill="hold" grpId="0" nodeType="withEffect">
                                  <p:stCondLst>
                                    <p:cond delay="800"/>
                                  </p:stCondLst>
                                  <p:childTnLst>
                                    <p:animScale>
                                      <p:cBhvr>
                                        <p:cTn id="26" dur="1500" fill="hold"/>
                                        <p:tgtEl>
                                          <p:spTgt spid="22"/>
                                        </p:tgtEl>
                                      </p:cBhvr>
                                      <p:by x="100000" y="125000"/>
                                    </p:animScale>
                                  </p:childTnLst>
                                </p:cTn>
                              </p:par>
                              <p:par>
                                <p:cTn id="27" presetID="42" presetClass="path" presetSubtype="0" repeatCount="indefinite" accel="50000" decel="50000" autoRev="1" fill="hold" grpId="1" nodeType="withEffect">
                                  <p:stCondLst>
                                    <p:cond delay="800"/>
                                  </p:stCondLst>
                                  <p:childTnLst>
                                    <p:animMotion origin="layout" path="M 2.08333E-7 -3.7037E-6 L 2.08333E-7 -0.05532 " pathEditMode="relative" rAng="0" ptsTypes="AA">
                                      <p:cBhvr>
                                        <p:cTn id="28" dur="1500" fill="hold"/>
                                        <p:tgtEl>
                                          <p:spTgt spid="22"/>
                                        </p:tgtEl>
                                        <p:attrNameLst>
                                          <p:attrName>ppt_x</p:attrName>
                                          <p:attrName>ppt_y</p:attrName>
                                        </p:attrNameLst>
                                      </p:cBhvr>
                                      <p:rCtr x="0" y="-277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4" name="Rectangle 3">
            <a:extLst>
              <a:ext uri="{FF2B5EF4-FFF2-40B4-BE49-F238E27FC236}">
                <a16:creationId xmlns:a16="http://schemas.microsoft.com/office/drawing/2014/main" id="{D674933B-DF67-D14D-ACC6-194EA400210B}"/>
              </a:ext>
            </a:extLst>
          </p:cNvPr>
          <p:cNvSpPr/>
          <p:nvPr/>
        </p:nvSpPr>
        <p:spPr>
          <a:xfrm>
            <a:off x="2947643" y="3389971"/>
            <a:ext cx="6296718" cy="212365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600" b="1" spc="-150" dirty="0">
                <a:solidFill>
                  <a:srgbClr val="FFFFFF"/>
                </a:solidFill>
                <a:effectLst>
                  <a:outerShdw blurRad="419100" sx="102000" sy="102000" algn="ctr" rotWithShape="0">
                    <a:prstClr val="black">
                      <a:alpha val="29000"/>
                    </a:prstClr>
                  </a:outerShdw>
                </a:effectLst>
                <a:latin typeface="Raleway Black" panose="020B0503030101060003" pitchFamily="34" charset="77"/>
              </a:rPr>
              <a:t>HOW WE`LL PROCEED</a:t>
            </a:r>
            <a:endParaRPr kumimoji="0" lang="en-LT" sz="66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pic>
        <p:nvPicPr>
          <p:cNvPr id="6" name="Graphic 5" descr="Potion with solid fill">
            <a:extLst>
              <a:ext uri="{FF2B5EF4-FFF2-40B4-BE49-F238E27FC236}">
                <a16:creationId xmlns:a16="http://schemas.microsoft.com/office/drawing/2014/main" id="{CEB538FE-34FC-714C-8121-3DEF7E6B040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98380" y="659779"/>
            <a:ext cx="2795240" cy="2795240"/>
          </a:xfrm>
          <a:prstGeom prst="rect">
            <a:avLst/>
          </a:prstGeom>
        </p:spPr>
      </p:pic>
    </p:spTree>
    <p:extLst>
      <p:ext uri="{BB962C8B-B14F-4D97-AF65-F5344CB8AC3E}">
        <p14:creationId xmlns:p14="http://schemas.microsoft.com/office/powerpoint/2010/main" val="3341998466"/>
      </p:ext>
    </p:extLst>
  </p:cSld>
  <p:clrMapOvr>
    <a:masterClrMapping/>
  </p:clrMapOvr>
  <p:transition spd="slow" advTm="0"/>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pic>
        <p:nvPicPr>
          <p:cNvPr id="3074" name="Picture 2" descr="orange and gray camping tent near body of water">
            <a:extLst>
              <a:ext uri="{FF2B5EF4-FFF2-40B4-BE49-F238E27FC236}">
                <a16:creationId xmlns:a16="http://schemas.microsoft.com/office/drawing/2014/main" id="{7E6FB2E9-7E21-1A4B-B7D9-51B1351B358F}"/>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rcRect t="43" b="4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LT" sz="8000" b="1" spc="-150">
              <a:latin typeface="Raleway" panose="020B0503030101060003" pitchFamily="34" charset="77"/>
            </a:endParaRPr>
          </a:p>
        </p:txBody>
      </p:sp>
      <p:sp>
        <p:nvSpPr>
          <p:cNvPr id="6" name="Rectangle 5">
            <a:extLst>
              <a:ext uri="{FF2B5EF4-FFF2-40B4-BE49-F238E27FC236}">
                <a16:creationId xmlns:a16="http://schemas.microsoft.com/office/drawing/2014/main" id="{86BA49A1-C4F8-6543-8240-061A4699B32F}"/>
              </a:ext>
            </a:extLst>
          </p:cNvPr>
          <p:cNvSpPr/>
          <p:nvPr/>
        </p:nvSpPr>
        <p:spPr>
          <a:xfrm>
            <a:off x="607915" y="477945"/>
            <a:ext cx="6925294" cy="830997"/>
          </a:xfrm>
          <a:prstGeom prst="rect">
            <a:avLst/>
          </a:prstGeom>
        </p:spPr>
        <p:txBody>
          <a:bodyPr wrap="none">
            <a:spAutoFit/>
          </a:bodyPr>
          <a:lstStyle/>
          <a:p>
            <a:pPr algn="ctr"/>
            <a:r>
              <a:rPr lang="en-US" sz="4800" b="1" spc="-150" dirty="0">
                <a:solidFill>
                  <a:schemeClr val="bg1"/>
                </a:solidFill>
                <a:effectLst>
                  <a:outerShdw blurRad="419100" sx="102000" sy="102000" algn="ctr" rotWithShape="0">
                    <a:prstClr val="black">
                      <a:alpha val="29000"/>
                    </a:prstClr>
                  </a:outerShdw>
                </a:effectLst>
                <a:latin typeface="Raleway Black" panose="020B0503030101060003" pitchFamily="34" charset="77"/>
              </a:rPr>
              <a:t>HOW WE`LL PROCEED…</a:t>
            </a:r>
          </a:p>
        </p:txBody>
      </p:sp>
      <p:sp>
        <p:nvSpPr>
          <p:cNvPr id="10" name="Rectangle 9">
            <a:extLst>
              <a:ext uri="{FF2B5EF4-FFF2-40B4-BE49-F238E27FC236}">
                <a16:creationId xmlns:a16="http://schemas.microsoft.com/office/drawing/2014/main" id="{0CE686A0-D3CF-4B45-AB0E-0CEACD1B22AE}"/>
              </a:ext>
            </a:extLst>
          </p:cNvPr>
          <p:cNvSpPr/>
          <p:nvPr/>
        </p:nvSpPr>
        <p:spPr>
          <a:xfrm>
            <a:off x="1531620" y="1750694"/>
            <a:ext cx="6809780" cy="4154984"/>
          </a:xfrm>
          <a:prstGeom prst="rect">
            <a:avLst/>
          </a:prstGeom>
        </p:spPr>
        <p:txBody>
          <a:bodyPr wrap="square">
            <a:spAutoFit/>
          </a:bodyPr>
          <a:lstStyle/>
          <a:p>
            <a:pPr marL="171450" indent="-171450" algn="ctr">
              <a:buFont typeface="Wingdings" panose="05000000000000000000" pitchFamily="2" charset="2"/>
              <a:buChar char="v"/>
            </a:pPr>
            <a:r>
              <a:rPr lang="en-US" sz="1100" b="1" i="0" dirty="0">
                <a:solidFill>
                  <a:schemeClr val="bg1"/>
                </a:solidFill>
                <a:effectLst/>
                <a:latin typeface="Arial" panose="020B0604020202020204" pitchFamily="34" charset="0"/>
              </a:rPr>
              <a:t>Data Collection</a:t>
            </a:r>
            <a:r>
              <a:rPr lang="en-US" sz="1100" b="0" i="0" dirty="0">
                <a:solidFill>
                  <a:schemeClr val="bg1"/>
                </a:solidFill>
                <a:effectLst/>
                <a:latin typeface="Arial" panose="020B0604020202020204" pitchFamily="34" charset="0"/>
              </a:rPr>
              <a:t>:-            </a:t>
            </a:r>
            <a:r>
              <a:rPr lang="en-US" sz="1100" b="0" i="0" dirty="0">
                <a:solidFill>
                  <a:schemeClr val="bg1"/>
                </a:solidFill>
                <a:effectLst/>
                <a:latin typeface="Raleway" pitchFamily="2" charset="0"/>
              </a:rPr>
              <a:t>The first step is gathering relevant data. This may include customer profiles,       transaction history, customer support logs, competitor data, and more</a:t>
            </a:r>
            <a:r>
              <a:rPr lang="en-US" sz="1100" b="0" i="0" dirty="0">
                <a:solidFill>
                  <a:schemeClr val="bg1"/>
                </a:solidFill>
                <a:effectLst/>
                <a:latin typeface="Arial" panose="020B0604020202020204" pitchFamily="34" charset="0"/>
              </a:rPr>
              <a:t>.</a:t>
            </a:r>
          </a:p>
          <a:p>
            <a:pPr marL="171450" indent="-171450" algn="ctr">
              <a:buFont typeface="Wingdings" panose="05000000000000000000" pitchFamily="2" charset="2"/>
              <a:buChar char="v"/>
            </a:pPr>
            <a:endParaRPr lang="en-US" sz="1100" dirty="0">
              <a:solidFill>
                <a:schemeClr val="bg1"/>
              </a:solidFill>
              <a:latin typeface="Arial" panose="020B0604020202020204" pitchFamily="34" charset="0"/>
            </a:endParaRPr>
          </a:p>
          <a:p>
            <a:pPr marL="171450" indent="-171450" algn="ctr">
              <a:buFont typeface="Wingdings" panose="05000000000000000000" pitchFamily="2" charset="2"/>
              <a:buChar char="v"/>
            </a:pPr>
            <a:r>
              <a:rPr lang="en-US" sz="1100" b="1" i="0" dirty="0">
                <a:solidFill>
                  <a:schemeClr val="bg1"/>
                </a:solidFill>
                <a:effectLst/>
                <a:latin typeface="Arial" panose="020B0604020202020204" pitchFamily="34" charset="0"/>
              </a:rPr>
              <a:t>Data Cleaning</a:t>
            </a:r>
            <a:r>
              <a:rPr lang="en-US" sz="1100" b="0" i="0" dirty="0">
                <a:solidFill>
                  <a:schemeClr val="bg1"/>
                </a:solidFill>
                <a:effectLst/>
                <a:latin typeface="Arial" panose="020B0604020202020204" pitchFamily="34" charset="0"/>
              </a:rPr>
              <a:t>:-    </a:t>
            </a:r>
            <a:r>
              <a:rPr lang="en-US" sz="1100" b="0" i="0" dirty="0">
                <a:solidFill>
                  <a:schemeClr val="bg1"/>
                </a:solidFill>
                <a:effectLst/>
                <a:latin typeface="Raleway" pitchFamily="2" charset="0"/>
              </a:rPr>
              <a:t>We'll clean and preprocess the data to ensure it's accurate and ready for analysis. This involves handling missing values, outliers, and ensuring data consistency.</a:t>
            </a:r>
            <a:br>
              <a:rPr lang="en-US" sz="1100" dirty="0">
                <a:solidFill>
                  <a:schemeClr val="bg1"/>
                </a:solidFill>
              </a:rPr>
            </a:br>
            <a:br>
              <a:rPr lang="en-US" sz="1100" dirty="0">
                <a:solidFill>
                  <a:schemeClr val="bg1"/>
                </a:solidFill>
              </a:rPr>
            </a:br>
            <a:endParaRPr lang="en-US" sz="1100" dirty="0">
              <a:solidFill>
                <a:schemeClr val="bg1"/>
              </a:solidFill>
            </a:endParaRPr>
          </a:p>
          <a:p>
            <a:pPr marL="171450" indent="-171450" algn="ctr">
              <a:buFont typeface="Wingdings" panose="05000000000000000000" pitchFamily="2" charset="2"/>
              <a:buChar char="v"/>
            </a:pPr>
            <a:r>
              <a:rPr lang="en-US" sz="1100" b="1" i="0" dirty="0">
                <a:solidFill>
                  <a:schemeClr val="bg1"/>
                </a:solidFill>
                <a:effectLst/>
                <a:latin typeface="Arial" panose="020B0604020202020204" pitchFamily="34" charset="0"/>
              </a:rPr>
              <a:t>Exploratory Data Analysis (EDA)</a:t>
            </a:r>
            <a:r>
              <a:rPr lang="en-US" sz="1100" b="0" i="0" dirty="0">
                <a:solidFill>
                  <a:schemeClr val="bg1"/>
                </a:solidFill>
                <a:effectLst/>
                <a:latin typeface="Arial" panose="020B0604020202020204" pitchFamily="34" charset="0"/>
              </a:rPr>
              <a:t>:-   </a:t>
            </a:r>
            <a:r>
              <a:rPr lang="en-US" sz="1100" b="0" i="0" dirty="0">
                <a:solidFill>
                  <a:schemeClr val="bg1"/>
                </a:solidFill>
                <a:effectLst/>
                <a:latin typeface="Raleway" pitchFamily="2" charset="0"/>
              </a:rPr>
              <a:t>We'll conduct EDA to gain insights into our data. We'll visualize customer behavior, identify patterns, and examine correlations between variables</a:t>
            </a:r>
            <a:r>
              <a:rPr lang="en-US" sz="1100" b="0" i="0" dirty="0">
                <a:solidFill>
                  <a:schemeClr val="bg1"/>
                </a:solidFill>
                <a:effectLst/>
                <a:latin typeface="Arial" panose="020B0604020202020204" pitchFamily="34" charset="0"/>
              </a:rPr>
              <a:t>.</a:t>
            </a:r>
            <a:br>
              <a:rPr lang="en-US" sz="1100" dirty="0">
                <a:solidFill>
                  <a:schemeClr val="bg1"/>
                </a:solidFill>
              </a:rPr>
            </a:br>
            <a:endParaRPr lang="en-US" sz="1100" dirty="0">
              <a:solidFill>
                <a:schemeClr val="bg1"/>
              </a:solidFill>
            </a:endParaRPr>
          </a:p>
          <a:p>
            <a:pPr marL="171450" indent="-171450" algn="ctr">
              <a:buFont typeface="Wingdings" panose="05000000000000000000" pitchFamily="2" charset="2"/>
              <a:buChar char="v"/>
            </a:pPr>
            <a:r>
              <a:rPr lang="en-US" sz="1100" b="1" i="0" dirty="0">
                <a:solidFill>
                  <a:schemeClr val="bg1"/>
                </a:solidFill>
                <a:effectLst/>
                <a:latin typeface="Arial" panose="020B0604020202020204" pitchFamily="34" charset="0"/>
              </a:rPr>
              <a:t>Feature Selection</a:t>
            </a:r>
            <a:r>
              <a:rPr lang="en-US" sz="1100" b="0" i="0" dirty="0">
                <a:solidFill>
                  <a:schemeClr val="bg1"/>
                </a:solidFill>
                <a:effectLst/>
                <a:latin typeface="Arial" panose="020B0604020202020204" pitchFamily="34" charset="0"/>
              </a:rPr>
              <a:t>:-  </a:t>
            </a:r>
            <a:r>
              <a:rPr lang="en-US" sz="1100" b="0" i="0" dirty="0">
                <a:solidFill>
                  <a:schemeClr val="bg1"/>
                </a:solidFill>
                <a:effectLst/>
                <a:latin typeface="Raleway" pitchFamily="2" charset="0"/>
              </a:rPr>
              <a:t>Not all features are equally important. We'll select the most relevant ones that impact churn prediction</a:t>
            </a:r>
            <a:r>
              <a:rPr lang="en-US" sz="1100" b="0" i="0" dirty="0">
                <a:solidFill>
                  <a:schemeClr val="bg1"/>
                </a:solidFill>
                <a:effectLst/>
                <a:latin typeface="Arial" panose="020B0604020202020204" pitchFamily="34" charset="0"/>
              </a:rPr>
              <a:t>.</a:t>
            </a:r>
            <a:br>
              <a:rPr lang="en-US" sz="1100" dirty="0">
                <a:solidFill>
                  <a:schemeClr val="bg1"/>
                </a:solidFill>
              </a:rPr>
            </a:br>
            <a:endParaRPr lang="en-US" sz="1100" dirty="0">
              <a:solidFill>
                <a:schemeClr val="bg1"/>
              </a:solidFill>
            </a:endParaRPr>
          </a:p>
          <a:p>
            <a:pPr marL="171450" indent="-171450" algn="ctr">
              <a:buFont typeface="Wingdings" panose="05000000000000000000" pitchFamily="2" charset="2"/>
              <a:buChar char="v"/>
            </a:pPr>
            <a:r>
              <a:rPr lang="en-US" sz="1100" b="1" i="0" dirty="0">
                <a:solidFill>
                  <a:schemeClr val="bg1"/>
                </a:solidFill>
                <a:effectLst/>
                <a:latin typeface="Arial" panose="020B0604020202020204" pitchFamily="34" charset="0"/>
              </a:rPr>
              <a:t>Model Building</a:t>
            </a:r>
            <a:r>
              <a:rPr lang="en-US" sz="1100" b="0" i="0" dirty="0">
                <a:solidFill>
                  <a:schemeClr val="bg1"/>
                </a:solidFill>
                <a:effectLst/>
                <a:latin typeface="Arial" panose="020B0604020202020204" pitchFamily="34" charset="0"/>
              </a:rPr>
              <a:t>:-</a:t>
            </a:r>
            <a:r>
              <a:rPr lang="en-US" sz="1100" b="0" i="0" dirty="0">
                <a:solidFill>
                  <a:schemeClr val="bg1"/>
                </a:solidFill>
                <a:effectLst/>
                <a:latin typeface="Raleway" pitchFamily="2" charset="0"/>
              </a:rPr>
              <a:t>Using machine learning algorithms like logistic regression, decision trees or neural networks, we'll build predictive models to identify potential churners</a:t>
            </a:r>
            <a:r>
              <a:rPr lang="en-US" sz="1100" b="0" i="0" dirty="0">
                <a:solidFill>
                  <a:schemeClr val="bg1"/>
                </a:solidFill>
                <a:effectLst/>
                <a:latin typeface="Arial" panose="020B0604020202020204" pitchFamily="34" charset="0"/>
              </a:rPr>
              <a:t>.</a:t>
            </a:r>
            <a:endParaRPr lang="en-US" sz="1100" dirty="0">
              <a:solidFill>
                <a:schemeClr val="bg1"/>
              </a:solidFill>
            </a:endParaRPr>
          </a:p>
          <a:p>
            <a:pPr marL="171450" indent="-171450" algn="ctr">
              <a:buFont typeface="Wingdings" panose="05000000000000000000" pitchFamily="2" charset="2"/>
              <a:buChar char="v"/>
            </a:pPr>
            <a:endParaRPr lang="en-US" sz="1100" b="1" i="0" dirty="0">
              <a:solidFill>
                <a:schemeClr val="bg1"/>
              </a:solidFill>
              <a:effectLst/>
              <a:latin typeface="Arial" panose="020B0604020202020204" pitchFamily="34" charset="0"/>
            </a:endParaRPr>
          </a:p>
          <a:p>
            <a:pPr marL="171450" indent="-171450" algn="ctr">
              <a:buFont typeface="Wingdings" panose="05000000000000000000" pitchFamily="2" charset="2"/>
              <a:buChar char="v"/>
            </a:pPr>
            <a:r>
              <a:rPr lang="en-US" sz="1100" b="1" i="0" dirty="0">
                <a:solidFill>
                  <a:schemeClr val="bg1"/>
                </a:solidFill>
                <a:effectLst/>
                <a:latin typeface="Arial" panose="020B0604020202020204" pitchFamily="34" charset="0"/>
              </a:rPr>
              <a:t>Model Evaluation</a:t>
            </a:r>
            <a:r>
              <a:rPr lang="en-US" sz="1100" b="0" i="0" dirty="0">
                <a:solidFill>
                  <a:schemeClr val="bg1"/>
                </a:solidFill>
                <a:effectLst/>
                <a:latin typeface="Arial" panose="020B0604020202020204" pitchFamily="34" charset="0"/>
              </a:rPr>
              <a:t>:- </a:t>
            </a:r>
            <a:r>
              <a:rPr lang="en-US" sz="1100" b="0" i="0" dirty="0">
                <a:solidFill>
                  <a:schemeClr val="bg1"/>
                </a:solidFill>
                <a:effectLst/>
                <a:latin typeface="Raleway" pitchFamily="2" charset="0"/>
              </a:rPr>
              <a:t>We'll evaluate the models' performance using metrics like accuracy, precision, recall, and F1-score to ensure their effectiveness</a:t>
            </a:r>
            <a:r>
              <a:rPr lang="en-US" sz="1100" b="0" i="0" dirty="0">
                <a:solidFill>
                  <a:schemeClr val="bg1"/>
                </a:solidFill>
                <a:effectLst/>
                <a:latin typeface="Arial" panose="020B0604020202020204" pitchFamily="34" charset="0"/>
              </a:rPr>
              <a:t>.</a:t>
            </a:r>
            <a:br>
              <a:rPr lang="en-US" sz="1100" dirty="0">
                <a:solidFill>
                  <a:schemeClr val="bg1"/>
                </a:solidFill>
              </a:rPr>
            </a:br>
            <a:endParaRPr lang="en-US" sz="1100" dirty="0">
              <a:solidFill>
                <a:schemeClr val="bg1"/>
              </a:solidFill>
            </a:endParaRPr>
          </a:p>
          <a:p>
            <a:pPr marL="171450" indent="-171450" algn="ctr">
              <a:buFont typeface="Wingdings" panose="05000000000000000000" pitchFamily="2" charset="2"/>
              <a:buChar char="v"/>
            </a:pPr>
            <a:r>
              <a:rPr lang="en-US" sz="1100" b="1" i="0" dirty="0">
                <a:solidFill>
                  <a:schemeClr val="bg1"/>
                </a:solidFill>
                <a:effectLst/>
                <a:latin typeface="Arial" panose="020B0604020202020204" pitchFamily="34" charset="0"/>
              </a:rPr>
              <a:t>Deployment</a:t>
            </a:r>
            <a:r>
              <a:rPr lang="en-US" sz="1100" b="0" i="0" dirty="0">
                <a:solidFill>
                  <a:schemeClr val="bg1"/>
                </a:solidFill>
                <a:effectLst/>
                <a:latin typeface="Arial" panose="020B0604020202020204" pitchFamily="34" charset="0"/>
              </a:rPr>
              <a:t>:-      </a:t>
            </a:r>
            <a:r>
              <a:rPr lang="en-US" sz="1100" b="0" i="0" dirty="0">
                <a:solidFill>
                  <a:schemeClr val="bg1"/>
                </a:solidFill>
                <a:effectLst/>
                <a:latin typeface="Raleway" pitchFamily="2" charset="0"/>
              </a:rPr>
              <a:t>we have a reliable model, we'll integrate it into our business operations, allowing real-time</a:t>
            </a:r>
            <a:r>
              <a:rPr lang="en-US" sz="1100" b="0" i="0" dirty="0">
                <a:solidFill>
                  <a:schemeClr val="bg1"/>
                </a:solidFill>
                <a:effectLst/>
                <a:latin typeface="Arial" panose="020B0604020202020204" pitchFamily="34" charset="0"/>
              </a:rPr>
              <a:t>.</a:t>
            </a:r>
            <a:br>
              <a:rPr lang="en-US" sz="1100" dirty="0">
                <a:solidFill>
                  <a:schemeClr val="bg1"/>
                </a:solidFill>
              </a:rPr>
            </a:br>
            <a:endParaRPr lang="en-US" sz="1100" dirty="0">
              <a:solidFill>
                <a:schemeClr val="bg1"/>
              </a:solidFill>
            </a:endParaRPr>
          </a:p>
          <a:p>
            <a:pPr marL="171450" indent="-171450" algn="ctr">
              <a:buFont typeface="Wingdings" panose="05000000000000000000" pitchFamily="2" charset="2"/>
              <a:buChar char="v"/>
            </a:pPr>
            <a:r>
              <a:rPr lang="en-US" sz="1100" b="1" i="0" dirty="0">
                <a:solidFill>
                  <a:schemeClr val="bg1"/>
                </a:solidFill>
                <a:effectLst/>
                <a:latin typeface="Arial" panose="020B0604020202020204" pitchFamily="34" charset="0"/>
              </a:rPr>
              <a:t>Continuous Monitoring</a:t>
            </a:r>
            <a:r>
              <a:rPr lang="en-US" sz="1100" b="0" i="0" dirty="0">
                <a:solidFill>
                  <a:schemeClr val="bg1"/>
                </a:solidFill>
                <a:effectLst/>
                <a:latin typeface="Arial" panose="020B0604020202020204" pitchFamily="34" charset="0"/>
              </a:rPr>
              <a:t>:- </a:t>
            </a:r>
            <a:r>
              <a:rPr lang="en-US" sz="1100" b="0" i="0" dirty="0">
                <a:solidFill>
                  <a:schemeClr val="bg1"/>
                </a:solidFill>
                <a:effectLst/>
                <a:latin typeface="Raleway" pitchFamily="2" charset="0"/>
              </a:rPr>
              <a:t>Customer behavior can change over time, so we'll continuously monitor and update our model to stay effective.</a:t>
            </a:r>
            <a:r>
              <a:rPr lang="en-US" sz="1100" spc="300" dirty="0">
                <a:solidFill>
                  <a:schemeClr val="bg1"/>
                </a:solidFill>
                <a:latin typeface="Raleway" pitchFamily="2" charset="0"/>
              </a:rPr>
              <a:t>.</a:t>
            </a:r>
            <a:endParaRPr lang="en-LT" sz="1100" spc="300" dirty="0">
              <a:solidFill>
                <a:schemeClr val="bg1"/>
              </a:solidFill>
              <a:latin typeface="Raleway" pitchFamily="2" charset="0"/>
            </a:endParaRPr>
          </a:p>
        </p:txBody>
      </p:sp>
      <p:pic>
        <p:nvPicPr>
          <p:cNvPr id="11" name="Graphic 10" descr="Potion with solid fill">
            <a:extLst>
              <a:ext uri="{FF2B5EF4-FFF2-40B4-BE49-F238E27FC236}">
                <a16:creationId xmlns:a16="http://schemas.microsoft.com/office/drawing/2014/main" id="{EC7840E3-BAD3-A84E-B5ED-F442FFC9B8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649095" y="-1551"/>
            <a:ext cx="1728434" cy="1728434"/>
          </a:xfrm>
          <a:prstGeom prst="rect">
            <a:avLst/>
          </a:prstGeom>
          <a:effectLst>
            <a:outerShdw blurRad="177800" sx="102000" sy="102000" algn="ctr" rotWithShape="0">
              <a:prstClr val="black">
                <a:alpha val="40000"/>
              </a:prstClr>
            </a:outerShdw>
          </a:effectLst>
        </p:spPr>
      </p:pic>
      <p:sp useBgFill="1">
        <p:nvSpPr>
          <p:cNvPr id="28" name="Oval 27">
            <a:extLst>
              <a:ext uri="{FF2B5EF4-FFF2-40B4-BE49-F238E27FC236}">
                <a16:creationId xmlns:a16="http://schemas.microsoft.com/office/drawing/2014/main" id="{F5655B3E-FE88-834E-A29C-AE048BDB4893}"/>
              </a:ext>
            </a:extLst>
          </p:cNvPr>
          <p:cNvSpPr/>
          <p:nvPr/>
        </p:nvSpPr>
        <p:spPr>
          <a:xfrm>
            <a:off x="8936754" y="1377174"/>
            <a:ext cx="363362" cy="363362"/>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30" name="Oval 29">
            <a:extLst>
              <a:ext uri="{FF2B5EF4-FFF2-40B4-BE49-F238E27FC236}">
                <a16:creationId xmlns:a16="http://schemas.microsoft.com/office/drawing/2014/main" id="{9429F179-E309-5B4C-9AC1-9EAF871D7405}"/>
              </a:ext>
            </a:extLst>
          </p:cNvPr>
          <p:cNvSpPr/>
          <p:nvPr/>
        </p:nvSpPr>
        <p:spPr>
          <a:xfrm>
            <a:off x="9288907" y="1657274"/>
            <a:ext cx="1030414" cy="1030414"/>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useBgFill="1">
        <p:nvSpPr>
          <p:cNvPr id="31" name="Oval 30">
            <a:extLst>
              <a:ext uri="{FF2B5EF4-FFF2-40B4-BE49-F238E27FC236}">
                <a16:creationId xmlns:a16="http://schemas.microsoft.com/office/drawing/2014/main" id="{D53930A9-9ED7-C347-B138-C9D92018A994}"/>
              </a:ext>
            </a:extLst>
          </p:cNvPr>
          <p:cNvSpPr/>
          <p:nvPr/>
        </p:nvSpPr>
        <p:spPr>
          <a:xfrm>
            <a:off x="10018836" y="2564904"/>
            <a:ext cx="1728192" cy="1728192"/>
          </a:xfrm>
          <a:prstGeom prst="ellipse">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Tree>
    <p:extLst>
      <p:ext uri="{BB962C8B-B14F-4D97-AF65-F5344CB8AC3E}">
        <p14:creationId xmlns:p14="http://schemas.microsoft.com/office/powerpoint/2010/main" val="30467876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repeatCount="indefinite"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0"/>
                                        <p:tgtEl>
                                          <p:spTgt spid="28"/>
                                        </p:tgtEl>
                                      </p:cBhvr>
                                    </p:animEffect>
                                  </p:childTnLst>
                                  <p:subTnLst>
                                    <p:set>
                                      <p:cBhvr override="childStyle">
                                        <p:cTn dur="1" fill="hold" display="0" masterRel="sameClick" afterEffect="1">
                                          <p:stCondLst>
                                            <p:cond evt="end" delay="0">
                                              <p:tn val="5"/>
                                            </p:cond>
                                          </p:stCondLst>
                                        </p:cTn>
                                        <p:tgtEl>
                                          <p:spTgt spid="28"/>
                                        </p:tgtEl>
                                        <p:attrNameLst>
                                          <p:attrName>style.visibility</p:attrName>
                                        </p:attrNameLst>
                                      </p:cBhvr>
                                      <p:to>
                                        <p:strVal val="hidden"/>
                                      </p:to>
                                    </p:set>
                                  </p:subTnLst>
                                </p:cTn>
                              </p:par>
                              <p:par>
                                <p:cTn id="8" presetID="64" presetClass="path" presetSubtype="0" repeatCount="indefinite" fill="hold" grpId="1" nodeType="withEffect">
                                  <p:stCondLst>
                                    <p:cond delay="0"/>
                                  </p:stCondLst>
                                  <p:childTnLst>
                                    <p:animMotion origin="layout" path="M 3.54167E-6 -4.81481E-6 L 3.54167E-6 -0.13888 " pathEditMode="relative" rAng="0" ptsTypes="AA">
                                      <p:cBhvr>
                                        <p:cTn id="9" dur="2000" fill="hold"/>
                                        <p:tgtEl>
                                          <p:spTgt spid="28"/>
                                        </p:tgtEl>
                                        <p:attrNameLst>
                                          <p:attrName>ppt_x</p:attrName>
                                          <p:attrName>ppt_y</p:attrName>
                                        </p:attrNameLst>
                                      </p:cBhvr>
                                      <p:rCtr x="0" y="-6944"/>
                                    </p:animMotion>
                                  </p:childTnLst>
                                </p:cTn>
                              </p:par>
                              <p:par>
                                <p:cTn id="10" presetID="10" presetClass="entr" presetSubtype="0" repeatCount="indefinite" fill="hold" grpId="0" nodeType="withEffect">
                                  <p:stCondLst>
                                    <p:cond delay="40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2000"/>
                                        <p:tgtEl>
                                          <p:spTgt spid="30"/>
                                        </p:tgtEl>
                                      </p:cBhvr>
                                    </p:animEffect>
                                  </p:childTnLst>
                                  <p:subTnLst>
                                    <p:set>
                                      <p:cBhvr override="childStyle">
                                        <p:cTn dur="1" fill="hold" display="0" masterRel="sameClick" afterEffect="1">
                                          <p:stCondLst>
                                            <p:cond evt="end" delay="0">
                                              <p:tn val="10"/>
                                            </p:cond>
                                          </p:stCondLst>
                                        </p:cTn>
                                        <p:tgtEl>
                                          <p:spTgt spid="30"/>
                                        </p:tgtEl>
                                        <p:attrNameLst>
                                          <p:attrName>style.visibility</p:attrName>
                                        </p:attrNameLst>
                                      </p:cBhvr>
                                      <p:to>
                                        <p:strVal val="hidden"/>
                                      </p:to>
                                    </p:set>
                                  </p:subTnLst>
                                </p:cTn>
                              </p:par>
                              <p:par>
                                <p:cTn id="13" presetID="64" presetClass="path" presetSubtype="0" repeatCount="indefinite" fill="hold" grpId="1" nodeType="withEffect">
                                  <p:stCondLst>
                                    <p:cond delay="400"/>
                                  </p:stCondLst>
                                  <p:childTnLst>
                                    <p:animMotion origin="layout" path="M 3.54167E-6 3.33333E-6 L 3.54167E-6 -0.13889 " pathEditMode="relative" rAng="0" ptsTypes="AA">
                                      <p:cBhvr>
                                        <p:cTn id="14" dur="2000" fill="hold"/>
                                        <p:tgtEl>
                                          <p:spTgt spid="30"/>
                                        </p:tgtEl>
                                        <p:attrNameLst>
                                          <p:attrName>ppt_x</p:attrName>
                                          <p:attrName>ppt_y</p:attrName>
                                        </p:attrNameLst>
                                      </p:cBhvr>
                                      <p:rCtr x="0" y="-6944"/>
                                    </p:animMotion>
                                  </p:childTnLst>
                                </p:cTn>
                              </p:par>
                              <p:par>
                                <p:cTn id="15" presetID="10" presetClass="entr" presetSubtype="0" repeatCount="indefinite" fill="hold" grpId="0" nodeType="withEffect">
                                  <p:stCondLst>
                                    <p:cond delay="80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2000"/>
                                        <p:tgtEl>
                                          <p:spTgt spid="31"/>
                                        </p:tgtEl>
                                      </p:cBhvr>
                                    </p:animEffect>
                                  </p:childTnLst>
                                  <p:subTnLst>
                                    <p:set>
                                      <p:cBhvr override="childStyle">
                                        <p:cTn dur="1" fill="hold" display="0" masterRel="sameClick" afterEffect="1">
                                          <p:stCondLst>
                                            <p:cond evt="end" delay="0">
                                              <p:tn val="15"/>
                                            </p:cond>
                                          </p:stCondLst>
                                        </p:cTn>
                                        <p:tgtEl>
                                          <p:spTgt spid="31"/>
                                        </p:tgtEl>
                                        <p:attrNameLst>
                                          <p:attrName>style.visibility</p:attrName>
                                        </p:attrNameLst>
                                      </p:cBhvr>
                                      <p:to>
                                        <p:strVal val="hidden"/>
                                      </p:to>
                                    </p:set>
                                  </p:subTnLst>
                                </p:cTn>
                              </p:par>
                              <p:par>
                                <p:cTn id="18" presetID="64" presetClass="path" presetSubtype="0" repeatCount="indefinite" fill="hold" grpId="1" nodeType="withEffect">
                                  <p:stCondLst>
                                    <p:cond delay="800"/>
                                  </p:stCondLst>
                                  <p:childTnLst>
                                    <p:animMotion origin="layout" path="M 1.875E-6 0 L 1.875E-6 -0.13889 " pathEditMode="relative" rAng="0" ptsTypes="AA">
                                      <p:cBhvr>
                                        <p:cTn id="19" dur="2000" fill="hold"/>
                                        <p:tgtEl>
                                          <p:spTgt spid="31"/>
                                        </p:tgtEl>
                                        <p:attrNameLst>
                                          <p:attrName>ppt_x</p:attrName>
                                          <p:attrName>ppt_y</p:attrName>
                                        </p:attrNameLst>
                                      </p:cBhvr>
                                      <p:rCtr x="0" y="-69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30" grpId="0" animBg="1"/>
      <p:bldP spid="30" grpId="1" animBg="1"/>
      <p:bldP spid="31" grpId="0" animBg="1"/>
      <p:bldP spid="31"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8A42B65-566C-0A41-B8C2-5032B07BD196}"/>
              </a:ext>
            </a:extLst>
          </p:cNvPr>
          <p:cNvSpPr/>
          <p:nvPr/>
        </p:nvSpPr>
        <p:spPr>
          <a:xfrm>
            <a:off x="2869581" y="202582"/>
            <a:ext cx="6452840" cy="6452838"/>
          </a:xfrm>
          <a:prstGeom prst="ellipse">
            <a:avLst/>
          </a:prstGeom>
          <a:solidFill>
            <a:srgbClr val="12231D">
              <a:alpha val="40000"/>
            </a:srgbClr>
          </a:solid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pic>
        <p:nvPicPr>
          <p:cNvPr id="7" name="Graphic 6" descr="Gears with solid fill">
            <a:extLst>
              <a:ext uri="{FF2B5EF4-FFF2-40B4-BE49-F238E27FC236}">
                <a16:creationId xmlns:a16="http://schemas.microsoft.com/office/drawing/2014/main" id="{3ABC9C15-A943-6549-9279-9BBD8A235D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42263" y="321526"/>
            <a:ext cx="3107474" cy="3107474"/>
          </a:xfrm>
          <a:prstGeom prst="rect">
            <a:avLst/>
          </a:prstGeom>
        </p:spPr>
      </p:pic>
      <p:sp>
        <p:nvSpPr>
          <p:cNvPr id="3" name="Rectangle 2">
            <a:extLst>
              <a:ext uri="{FF2B5EF4-FFF2-40B4-BE49-F238E27FC236}">
                <a16:creationId xmlns:a16="http://schemas.microsoft.com/office/drawing/2014/main" id="{5690420F-8183-9DCF-F7E9-7AF85B2BB1E3}"/>
              </a:ext>
            </a:extLst>
          </p:cNvPr>
          <p:cNvSpPr/>
          <p:nvPr/>
        </p:nvSpPr>
        <p:spPr>
          <a:xfrm>
            <a:off x="2947643" y="3389971"/>
            <a:ext cx="6296718" cy="193899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6000" b="1" spc="-150" dirty="0">
                <a:solidFill>
                  <a:srgbClr val="FFFFFF"/>
                </a:solidFill>
                <a:effectLst>
                  <a:outerShdw blurRad="419100" sx="102000" sy="102000" algn="ctr" rotWithShape="0">
                    <a:prstClr val="black">
                      <a:alpha val="29000"/>
                    </a:prstClr>
                  </a:outerShdw>
                </a:effectLst>
                <a:latin typeface="Raleway Black" panose="020B0503030101060003" pitchFamily="34" charset="77"/>
              </a:rPr>
              <a:t>BENEFITS AND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CHALLENGES</a:t>
            </a:r>
            <a:endParaRPr kumimoji="0" lang="en-LT" sz="6000" b="1" i="0" u="none" strike="noStrike" kern="1200" cap="none" spc="-150" normalizeH="0" baseline="0" noProof="0" dirty="0">
              <a:ln>
                <a:noFill/>
              </a:ln>
              <a:solidFill>
                <a:srgbClr val="FFFFFF"/>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spTree>
    <p:extLst>
      <p:ext uri="{BB962C8B-B14F-4D97-AF65-F5344CB8AC3E}">
        <p14:creationId xmlns:p14="http://schemas.microsoft.com/office/powerpoint/2010/main" val="271936434"/>
      </p:ext>
    </p:extLst>
  </p:cSld>
  <p:clrMapOvr>
    <a:masterClrMapping/>
  </p:clrMapOvr>
  <p:transition spd="slow" advTm="0"/>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
        <p:cNvGrpSpPr/>
        <p:nvPr/>
      </p:nvGrpSpPr>
      <p:grpSpPr>
        <a:xfrm>
          <a:off x="0" y="0"/>
          <a:ext cx="0" cy="0"/>
          <a:chOff x="0" y="0"/>
          <a:chExt cx="0" cy="0"/>
        </a:xfrm>
      </p:grpSpPr>
      <p:pic>
        <p:nvPicPr>
          <p:cNvPr id="5122" name="Picture 2" descr="orange dome tent surrounded by silhouette of trees at blue hour">
            <a:extLst>
              <a:ext uri="{FF2B5EF4-FFF2-40B4-BE49-F238E27FC236}">
                <a16:creationId xmlns:a16="http://schemas.microsoft.com/office/drawing/2014/main" id="{D29F581C-915B-3B4C-9A89-1AA8FB4A24D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50000"/>
                    </a14:imgEffect>
                  </a14:imgLayer>
                </a14:imgProps>
              </a:ext>
              <a:ext uri="{28A0092B-C50C-407E-A947-70E740481C1C}">
                <a14:useLocalDpi xmlns:a14="http://schemas.microsoft.com/office/drawing/2010/main" val="0"/>
              </a:ext>
            </a:extLst>
          </a:blip>
          <a:srcRect t="43" b="4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useBgFill="1">
        <p:nvSpPr>
          <p:cNvPr id="26" name="Graphic 22">
            <a:extLst>
              <a:ext uri="{FF2B5EF4-FFF2-40B4-BE49-F238E27FC236}">
                <a16:creationId xmlns:a16="http://schemas.microsoft.com/office/drawing/2014/main" id="{D41648B8-54FC-9049-AD25-9FC457D2D522}"/>
              </a:ext>
            </a:extLst>
          </p:cNvPr>
          <p:cNvSpPr/>
          <p:nvPr/>
        </p:nvSpPr>
        <p:spPr>
          <a:xfrm rot="20322550">
            <a:off x="2891880" y="-462707"/>
            <a:ext cx="3095840" cy="3106380"/>
          </a:xfrm>
          <a:custGeom>
            <a:avLst/>
            <a:gdLst>
              <a:gd name="connsiteX0" fmla="*/ 1783371 w 4040992"/>
              <a:gd name="connsiteY0" fmla="*/ -70 h 4054751"/>
              <a:gd name="connsiteX1" fmla="*/ 1679638 w 4040992"/>
              <a:gd name="connsiteY1" fmla="*/ 208425 h 4054751"/>
              <a:gd name="connsiteX2" fmla="*/ 1575904 w 4040992"/>
              <a:gd name="connsiteY2" fmla="*/ 416940 h 4054751"/>
              <a:gd name="connsiteX3" fmla="*/ 1474709 w 4040992"/>
              <a:gd name="connsiteY3" fmla="*/ 452102 h 4054751"/>
              <a:gd name="connsiteX4" fmla="*/ 1289215 w 4040992"/>
              <a:gd name="connsiteY4" fmla="*/ 529824 h 4054751"/>
              <a:gd name="connsiteX5" fmla="*/ 1204935 w 4040992"/>
              <a:gd name="connsiteY5" fmla="*/ 572403 h 4054751"/>
              <a:gd name="connsiteX6" fmla="*/ 983258 w 4040992"/>
              <a:gd name="connsiteY6" fmla="*/ 496954 h 4054751"/>
              <a:gd name="connsiteX7" fmla="*/ 761599 w 4040992"/>
              <a:gd name="connsiteY7" fmla="*/ 421486 h 4054751"/>
              <a:gd name="connsiteX8" fmla="*/ 594762 w 4040992"/>
              <a:gd name="connsiteY8" fmla="*/ 589937 h 4054751"/>
              <a:gd name="connsiteX9" fmla="*/ 427944 w 4040992"/>
              <a:gd name="connsiteY9" fmla="*/ 758407 h 4054751"/>
              <a:gd name="connsiteX10" fmla="*/ 498588 w 4040992"/>
              <a:gd name="connsiteY10" fmla="*/ 977841 h 4054751"/>
              <a:gd name="connsiteX11" fmla="*/ 569250 w 4040992"/>
              <a:gd name="connsiteY11" fmla="*/ 1197274 h 4054751"/>
              <a:gd name="connsiteX12" fmla="*/ 526490 w 4040992"/>
              <a:gd name="connsiteY12" fmla="*/ 1287910 h 4054751"/>
              <a:gd name="connsiteX13" fmla="*/ 451455 w 4040992"/>
              <a:gd name="connsiteY13" fmla="*/ 1473951 h 4054751"/>
              <a:gd name="connsiteX14" fmla="*/ 419181 w 4040992"/>
              <a:gd name="connsiteY14" fmla="*/ 1569357 h 4054751"/>
              <a:gd name="connsiteX15" fmla="*/ 209564 w 4040992"/>
              <a:gd name="connsiteY15" fmla="*/ 1676857 h 4054751"/>
              <a:gd name="connsiteX16" fmla="*/ -52 w 4040992"/>
              <a:gd name="connsiteY16" fmla="*/ 1784356 h 4054751"/>
              <a:gd name="connsiteX17" fmla="*/ -52 w 4040992"/>
              <a:gd name="connsiteY17" fmla="*/ 2022666 h 4054751"/>
              <a:gd name="connsiteX18" fmla="*/ -52 w 4040992"/>
              <a:gd name="connsiteY18" fmla="*/ 2260957 h 4054751"/>
              <a:gd name="connsiteX19" fmla="*/ 207267 w 4040992"/>
              <a:gd name="connsiteY19" fmla="*/ 2365289 h 4054751"/>
              <a:gd name="connsiteX20" fmla="*/ 414567 w 4040992"/>
              <a:gd name="connsiteY20" fmla="*/ 2469639 h 4054751"/>
              <a:gd name="connsiteX21" fmla="*/ 449528 w 4040992"/>
              <a:gd name="connsiteY21" fmla="*/ 2571418 h 4054751"/>
              <a:gd name="connsiteX22" fmla="*/ 527157 w 4040992"/>
              <a:gd name="connsiteY22" fmla="*/ 2758634 h 4054751"/>
              <a:gd name="connsiteX23" fmla="*/ 569825 w 4040992"/>
              <a:gd name="connsiteY23" fmla="*/ 2844089 h 4054751"/>
              <a:gd name="connsiteX24" fmla="*/ 502553 w 4040992"/>
              <a:gd name="connsiteY24" fmla="*/ 3055826 h 4054751"/>
              <a:gd name="connsiteX25" fmla="*/ 431909 w 4040992"/>
              <a:gd name="connsiteY25" fmla="*/ 3278055 h 4054751"/>
              <a:gd name="connsiteX26" fmla="*/ 596041 w 4040992"/>
              <a:gd name="connsiteY26" fmla="*/ 3456382 h 4054751"/>
              <a:gd name="connsiteX27" fmla="*/ 763563 w 4040992"/>
              <a:gd name="connsiteY27" fmla="*/ 3624218 h 4054751"/>
              <a:gd name="connsiteX28" fmla="*/ 981739 w 4040992"/>
              <a:gd name="connsiteY28" fmla="*/ 3553204 h 4054751"/>
              <a:gd name="connsiteX29" fmla="*/ 1199915 w 4040992"/>
              <a:gd name="connsiteY29" fmla="*/ 3482190 h 4054751"/>
              <a:gd name="connsiteX30" fmla="*/ 1309002 w 4040992"/>
              <a:gd name="connsiteY30" fmla="*/ 3533675 h 4054751"/>
              <a:gd name="connsiteX31" fmla="*/ 1496775 w 4040992"/>
              <a:gd name="connsiteY31" fmla="*/ 3610951 h 4054751"/>
              <a:gd name="connsiteX32" fmla="*/ 1575441 w 4040992"/>
              <a:gd name="connsiteY32" fmla="*/ 3636740 h 4054751"/>
              <a:gd name="connsiteX33" fmla="*/ 1679415 w 4040992"/>
              <a:gd name="connsiteY33" fmla="*/ 3845702 h 4054751"/>
              <a:gd name="connsiteX34" fmla="*/ 1783371 w 4040992"/>
              <a:gd name="connsiteY34" fmla="*/ 4054682 h 4054751"/>
              <a:gd name="connsiteX35" fmla="*/ 2020444 w 4040992"/>
              <a:gd name="connsiteY35" fmla="*/ 4054682 h 4054751"/>
              <a:gd name="connsiteX36" fmla="*/ 2257518 w 4040992"/>
              <a:gd name="connsiteY36" fmla="*/ 4054682 h 4054751"/>
              <a:gd name="connsiteX37" fmla="*/ 2361251 w 4040992"/>
              <a:gd name="connsiteY37" fmla="*/ 3846167 h 4054751"/>
              <a:gd name="connsiteX38" fmla="*/ 2464985 w 4040992"/>
              <a:gd name="connsiteY38" fmla="*/ 3637654 h 4054751"/>
              <a:gd name="connsiteX39" fmla="*/ 2566180 w 4040992"/>
              <a:gd name="connsiteY39" fmla="*/ 3602491 h 4054751"/>
              <a:gd name="connsiteX40" fmla="*/ 2751674 w 4040992"/>
              <a:gd name="connsiteY40" fmla="*/ 3524769 h 4054751"/>
              <a:gd name="connsiteX41" fmla="*/ 2835954 w 4040992"/>
              <a:gd name="connsiteY41" fmla="*/ 3482190 h 4054751"/>
              <a:gd name="connsiteX42" fmla="*/ 3057965 w 4040992"/>
              <a:gd name="connsiteY42" fmla="*/ 3557769 h 4054751"/>
              <a:gd name="connsiteX43" fmla="*/ 3279994 w 4040992"/>
              <a:gd name="connsiteY43" fmla="*/ 3633349 h 4054751"/>
              <a:gd name="connsiteX44" fmla="*/ 3447183 w 4040992"/>
              <a:gd name="connsiteY44" fmla="*/ 3463537 h 4054751"/>
              <a:gd name="connsiteX45" fmla="*/ 3610018 w 4040992"/>
              <a:gd name="connsiteY45" fmla="*/ 3280645 h 4054751"/>
              <a:gd name="connsiteX46" fmla="*/ 3538336 w 4040992"/>
              <a:gd name="connsiteY46" fmla="*/ 3060671 h 4054751"/>
              <a:gd name="connsiteX47" fmla="*/ 3470990 w 4040992"/>
              <a:gd name="connsiteY47" fmla="*/ 2853778 h 4054751"/>
              <a:gd name="connsiteX48" fmla="*/ 3513695 w 4040992"/>
              <a:gd name="connsiteY48" fmla="*/ 2768249 h 4054751"/>
              <a:gd name="connsiteX49" fmla="*/ 3591361 w 4040992"/>
              <a:gd name="connsiteY49" fmla="*/ 2580958 h 4054751"/>
              <a:gd name="connsiteX50" fmla="*/ 3626322 w 4040992"/>
              <a:gd name="connsiteY50" fmla="*/ 2479180 h 4054751"/>
              <a:gd name="connsiteX51" fmla="*/ 3833622 w 4040992"/>
              <a:gd name="connsiteY51" fmla="*/ 2374829 h 4054751"/>
              <a:gd name="connsiteX52" fmla="*/ 4040941 w 4040992"/>
              <a:gd name="connsiteY52" fmla="*/ 2270498 h 4054751"/>
              <a:gd name="connsiteX53" fmla="*/ 4040941 w 4040992"/>
              <a:gd name="connsiteY53" fmla="*/ 2032076 h 4054751"/>
              <a:gd name="connsiteX54" fmla="*/ 4040941 w 4040992"/>
              <a:gd name="connsiteY54" fmla="*/ 1793636 h 4054751"/>
              <a:gd name="connsiteX55" fmla="*/ 3833622 w 4040992"/>
              <a:gd name="connsiteY55" fmla="*/ 1689304 h 4054751"/>
              <a:gd name="connsiteX56" fmla="*/ 3626322 w 4040992"/>
              <a:gd name="connsiteY56" fmla="*/ 1584954 h 4054751"/>
              <a:gd name="connsiteX57" fmla="*/ 3591361 w 4040992"/>
              <a:gd name="connsiteY57" fmla="*/ 1483194 h 4054751"/>
              <a:gd name="connsiteX58" fmla="*/ 3514066 w 4040992"/>
              <a:gd name="connsiteY58" fmla="*/ 1296630 h 4054751"/>
              <a:gd name="connsiteX59" fmla="*/ 3471732 w 4040992"/>
              <a:gd name="connsiteY59" fmla="*/ 1211846 h 4054751"/>
              <a:gd name="connsiteX60" fmla="*/ 3546766 w 4040992"/>
              <a:gd name="connsiteY60" fmla="*/ 988909 h 4054751"/>
              <a:gd name="connsiteX61" fmla="*/ 3621783 w 4040992"/>
              <a:gd name="connsiteY61" fmla="*/ 765972 h 4054751"/>
              <a:gd name="connsiteX62" fmla="*/ 3449555 w 4040992"/>
              <a:gd name="connsiteY62" fmla="*/ 593683 h 4054751"/>
              <a:gd name="connsiteX63" fmla="*/ 3277326 w 4040992"/>
              <a:gd name="connsiteY63" fmla="*/ 421393 h 4054751"/>
              <a:gd name="connsiteX64" fmla="*/ 3059150 w 4040992"/>
              <a:gd name="connsiteY64" fmla="*/ 496674 h 4054751"/>
              <a:gd name="connsiteX65" fmla="*/ 2840975 w 4040992"/>
              <a:gd name="connsiteY65" fmla="*/ 571956 h 4054751"/>
              <a:gd name="connsiteX66" fmla="*/ 2750859 w 4040992"/>
              <a:gd name="connsiteY66" fmla="*/ 529228 h 4054751"/>
              <a:gd name="connsiteX67" fmla="*/ 2565884 w 4040992"/>
              <a:gd name="connsiteY67" fmla="*/ 454040 h 4054751"/>
              <a:gd name="connsiteX68" fmla="*/ 2471025 w 4040992"/>
              <a:gd name="connsiteY68" fmla="*/ 421561 h 4054751"/>
              <a:gd name="connsiteX69" fmla="*/ 2364142 w 4040992"/>
              <a:gd name="connsiteY69" fmla="*/ 210736 h 4054751"/>
              <a:gd name="connsiteX70" fmla="*/ 2257240 w 4040992"/>
              <a:gd name="connsiteY70" fmla="*/ -70 h 4054751"/>
              <a:gd name="connsiteX71" fmla="*/ 2020315 w 4040992"/>
              <a:gd name="connsiteY71" fmla="*/ -70 h 4054751"/>
              <a:gd name="connsiteX72" fmla="*/ 2020444 w 4040992"/>
              <a:gd name="connsiteY72" fmla="*/ 1321991 h 4054751"/>
              <a:gd name="connsiteX73" fmla="*/ 2329014 w 4040992"/>
              <a:gd name="connsiteY73" fmla="*/ 1388124 h 4054751"/>
              <a:gd name="connsiteX74" fmla="*/ 2709506 w 4040992"/>
              <a:gd name="connsiteY74" fmla="*/ 1850805 h 4054751"/>
              <a:gd name="connsiteX75" fmla="*/ 2709506 w 4040992"/>
              <a:gd name="connsiteY75" fmla="*/ 2213347 h 4054751"/>
              <a:gd name="connsiteX76" fmla="*/ 2205420 w 4040992"/>
              <a:gd name="connsiteY76" fmla="*/ 2723620 h 4054751"/>
              <a:gd name="connsiteX77" fmla="*/ 1873413 w 4040992"/>
              <a:gd name="connsiteY77" fmla="*/ 2732434 h 4054751"/>
              <a:gd name="connsiteX78" fmla="*/ 1517766 w 4040992"/>
              <a:gd name="connsiteY78" fmla="*/ 2537653 h 4054751"/>
              <a:gd name="connsiteX79" fmla="*/ 1580573 w 4040992"/>
              <a:gd name="connsiteY79" fmla="*/ 1470336 h 4054751"/>
              <a:gd name="connsiteX80" fmla="*/ 2020444 w 4040992"/>
              <a:gd name="connsiteY80" fmla="*/ 1321991 h 40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040992" h="4054751">
                <a:moveTo>
                  <a:pt x="1783371" y="-70"/>
                </a:moveTo>
                <a:lnTo>
                  <a:pt x="1679638" y="208425"/>
                </a:lnTo>
                <a:lnTo>
                  <a:pt x="1575904" y="416940"/>
                </a:lnTo>
                <a:lnTo>
                  <a:pt x="1474709" y="452102"/>
                </a:lnTo>
                <a:cubicBezTo>
                  <a:pt x="1419053" y="471438"/>
                  <a:pt x="1335577" y="506406"/>
                  <a:pt x="1289215" y="529824"/>
                </a:cubicBezTo>
                <a:lnTo>
                  <a:pt x="1204935" y="572403"/>
                </a:lnTo>
                <a:lnTo>
                  <a:pt x="983258" y="496954"/>
                </a:lnTo>
                <a:lnTo>
                  <a:pt x="761599" y="421486"/>
                </a:lnTo>
                <a:lnTo>
                  <a:pt x="594762" y="589937"/>
                </a:lnTo>
                <a:lnTo>
                  <a:pt x="427944" y="758407"/>
                </a:lnTo>
                <a:lnTo>
                  <a:pt x="498588" y="977841"/>
                </a:lnTo>
                <a:lnTo>
                  <a:pt x="569250" y="1197274"/>
                </a:lnTo>
                <a:lnTo>
                  <a:pt x="526490" y="1287910"/>
                </a:lnTo>
                <a:cubicBezTo>
                  <a:pt x="502973" y="1337760"/>
                  <a:pt x="469208" y="1421478"/>
                  <a:pt x="451455" y="1473951"/>
                </a:cubicBezTo>
                <a:lnTo>
                  <a:pt x="419181" y="1569357"/>
                </a:lnTo>
                <a:lnTo>
                  <a:pt x="209564" y="1676857"/>
                </a:lnTo>
                <a:lnTo>
                  <a:pt x="-52" y="1784356"/>
                </a:lnTo>
                <a:lnTo>
                  <a:pt x="-52" y="2022666"/>
                </a:lnTo>
                <a:lnTo>
                  <a:pt x="-52" y="2260957"/>
                </a:lnTo>
                <a:lnTo>
                  <a:pt x="207267" y="2365289"/>
                </a:lnTo>
                <a:lnTo>
                  <a:pt x="414567" y="2469639"/>
                </a:lnTo>
                <a:lnTo>
                  <a:pt x="449528" y="2571418"/>
                </a:lnTo>
                <a:cubicBezTo>
                  <a:pt x="468753" y="2627394"/>
                  <a:pt x="503688" y="2711635"/>
                  <a:pt x="527157" y="2758634"/>
                </a:cubicBezTo>
                <a:lnTo>
                  <a:pt x="569825" y="2844089"/>
                </a:lnTo>
                <a:lnTo>
                  <a:pt x="502553" y="3055826"/>
                </a:lnTo>
                <a:cubicBezTo>
                  <a:pt x="465557" y="3172286"/>
                  <a:pt x="433777" y="3272286"/>
                  <a:pt x="431909" y="3278055"/>
                </a:cubicBezTo>
                <a:cubicBezTo>
                  <a:pt x="430041" y="3283824"/>
                  <a:pt x="503900" y="3364076"/>
                  <a:pt x="596041" y="3456382"/>
                </a:cubicBezTo>
                <a:lnTo>
                  <a:pt x="763563" y="3624218"/>
                </a:lnTo>
                <a:lnTo>
                  <a:pt x="981739" y="3553204"/>
                </a:lnTo>
                <a:lnTo>
                  <a:pt x="1199915" y="3482190"/>
                </a:lnTo>
                <a:lnTo>
                  <a:pt x="1309002" y="3533675"/>
                </a:lnTo>
                <a:cubicBezTo>
                  <a:pt x="1369001" y="3561993"/>
                  <a:pt x="1453503" y="3596768"/>
                  <a:pt x="1496775" y="3610951"/>
                </a:cubicBezTo>
                <a:lnTo>
                  <a:pt x="1575441" y="3636740"/>
                </a:lnTo>
                <a:lnTo>
                  <a:pt x="1679415" y="3845702"/>
                </a:lnTo>
                <a:lnTo>
                  <a:pt x="1783371" y="4054682"/>
                </a:lnTo>
                <a:lnTo>
                  <a:pt x="2020444" y="4054682"/>
                </a:lnTo>
                <a:lnTo>
                  <a:pt x="2257518" y="4054682"/>
                </a:lnTo>
                <a:lnTo>
                  <a:pt x="2361251" y="3846167"/>
                </a:lnTo>
                <a:lnTo>
                  <a:pt x="2464985" y="3637654"/>
                </a:lnTo>
                <a:lnTo>
                  <a:pt x="2566180" y="3602491"/>
                </a:lnTo>
                <a:cubicBezTo>
                  <a:pt x="2621836" y="3583155"/>
                  <a:pt x="2705313" y="3548187"/>
                  <a:pt x="2751674" y="3524769"/>
                </a:cubicBezTo>
                <a:lnTo>
                  <a:pt x="2835954" y="3482190"/>
                </a:lnTo>
                <a:lnTo>
                  <a:pt x="3057965" y="3557769"/>
                </a:lnTo>
                <a:lnTo>
                  <a:pt x="3279994" y="3633349"/>
                </a:lnTo>
                <a:lnTo>
                  <a:pt x="3447183" y="3463537"/>
                </a:lnTo>
                <a:cubicBezTo>
                  <a:pt x="3544761" y="3364432"/>
                  <a:pt x="3612553" y="3288279"/>
                  <a:pt x="3610018" y="3280645"/>
                </a:cubicBezTo>
                <a:cubicBezTo>
                  <a:pt x="3607630" y="3273452"/>
                  <a:pt x="3575375" y="3174464"/>
                  <a:pt x="3538336" y="3060671"/>
                </a:cubicBezTo>
                <a:lnTo>
                  <a:pt x="3470990" y="2853778"/>
                </a:lnTo>
                <a:lnTo>
                  <a:pt x="3513695" y="2768249"/>
                </a:lnTo>
                <a:cubicBezTo>
                  <a:pt x="3537185" y="2721208"/>
                  <a:pt x="3572136" y="2636935"/>
                  <a:pt x="3591361" y="2580958"/>
                </a:cubicBezTo>
                <a:lnTo>
                  <a:pt x="3626322" y="2479180"/>
                </a:lnTo>
                <a:lnTo>
                  <a:pt x="3833622" y="2374829"/>
                </a:lnTo>
                <a:lnTo>
                  <a:pt x="4040941" y="2270498"/>
                </a:lnTo>
                <a:lnTo>
                  <a:pt x="4040941" y="2032076"/>
                </a:lnTo>
                <a:lnTo>
                  <a:pt x="4040941" y="1793636"/>
                </a:lnTo>
                <a:lnTo>
                  <a:pt x="3833622" y="1689304"/>
                </a:lnTo>
                <a:lnTo>
                  <a:pt x="3626322" y="1584954"/>
                </a:lnTo>
                <a:lnTo>
                  <a:pt x="3591361" y="1483194"/>
                </a:lnTo>
                <a:cubicBezTo>
                  <a:pt x="3572136" y="1427217"/>
                  <a:pt x="3537350" y="1343259"/>
                  <a:pt x="3514066" y="1296630"/>
                </a:cubicBezTo>
                <a:lnTo>
                  <a:pt x="3471732" y="1211846"/>
                </a:lnTo>
                <a:lnTo>
                  <a:pt x="3546766" y="988909"/>
                </a:lnTo>
                <a:lnTo>
                  <a:pt x="3621783" y="765972"/>
                </a:lnTo>
                <a:lnTo>
                  <a:pt x="3449555" y="593683"/>
                </a:lnTo>
                <a:lnTo>
                  <a:pt x="3277326" y="421393"/>
                </a:lnTo>
                <a:lnTo>
                  <a:pt x="3059150" y="496674"/>
                </a:lnTo>
                <a:lnTo>
                  <a:pt x="2840975" y="571956"/>
                </a:lnTo>
                <a:lnTo>
                  <a:pt x="2750859" y="529228"/>
                </a:lnTo>
                <a:cubicBezTo>
                  <a:pt x="2701295" y="505727"/>
                  <a:pt x="2618057" y="471895"/>
                  <a:pt x="2565884" y="454040"/>
                </a:cubicBezTo>
                <a:lnTo>
                  <a:pt x="2471025" y="421561"/>
                </a:lnTo>
                <a:lnTo>
                  <a:pt x="2364142" y="210736"/>
                </a:lnTo>
                <a:lnTo>
                  <a:pt x="2257240" y="-70"/>
                </a:lnTo>
                <a:lnTo>
                  <a:pt x="2020315" y="-70"/>
                </a:lnTo>
                <a:close/>
                <a:moveTo>
                  <a:pt x="2020444" y="1321991"/>
                </a:moveTo>
                <a:cubicBezTo>
                  <a:pt x="2154608" y="1321991"/>
                  <a:pt x="2221015" y="1336224"/>
                  <a:pt x="2329014" y="1388124"/>
                </a:cubicBezTo>
                <a:cubicBezTo>
                  <a:pt x="2512242" y="1476175"/>
                  <a:pt x="2654356" y="1648990"/>
                  <a:pt x="2709506" y="1850805"/>
                </a:cubicBezTo>
                <a:cubicBezTo>
                  <a:pt x="2732927" y="1936513"/>
                  <a:pt x="2732927" y="2127640"/>
                  <a:pt x="2709506" y="2213347"/>
                </a:cubicBezTo>
                <a:cubicBezTo>
                  <a:pt x="2642083" y="2460071"/>
                  <a:pt x="2447166" y="2657383"/>
                  <a:pt x="2205420" y="2723620"/>
                </a:cubicBezTo>
                <a:cubicBezTo>
                  <a:pt x="2122572" y="2746320"/>
                  <a:pt x="1955248" y="2750756"/>
                  <a:pt x="1873413" y="2732434"/>
                </a:cubicBezTo>
                <a:cubicBezTo>
                  <a:pt x="1737461" y="2701995"/>
                  <a:pt x="1613872" y="2634312"/>
                  <a:pt x="1517766" y="2537653"/>
                </a:cubicBezTo>
                <a:cubicBezTo>
                  <a:pt x="1218474" y="2236635"/>
                  <a:pt x="1248390" y="1728257"/>
                  <a:pt x="1580573" y="1470336"/>
                </a:cubicBezTo>
                <a:cubicBezTo>
                  <a:pt x="1716937" y="1364458"/>
                  <a:pt x="1842874" y="1321991"/>
                  <a:pt x="2020444" y="1321991"/>
                </a:cubicBezTo>
                <a:close/>
              </a:path>
            </a:pathLst>
          </a:custGeom>
          <a:ln w="9478" cap="flat">
            <a:noFill/>
            <a:prstDash val="solid"/>
            <a:miter/>
          </a:ln>
        </p:spPr>
        <p:txBody>
          <a:bodyPr rtlCol="0" anchor="ctr"/>
          <a:lstStyle/>
          <a:p>
            <a:endParaRPr lang="en-LT" dirty="0"/>
          </a:p>
        </p:txBody>
      </p:sp>
      <p:sp useBgFill="1">
        <p:nvSpPr>
          <p:cNvPr id="24" name="Graphic 22">
            <a:extLst>
              <a:ext uri="{FF2B5EF4-FFF2-40B4-BE49-F238E27FC236}">
                <a16:creationId xmlns:a16="http://schemas.microsoft.com/office/drawing/2014/main" id="{480C9633-F820-3D45-9499-D282F58F0A66}"/>
              </a:ext>
            </a:extLst>
          </p:cNvPr>
          <p:cNvSpPr/>
          <p:nvPr/>
        </p:nvSpPr>
        <p:spPr>
          <a:xfrm>
            <a:off x="202281" y="616947"/>
            <a:ext cx="3095840" cy="3106380"/>
          </a:xfrm>
          <a:custGeom>
            <a:avLst/>
            <a:gdLst>
              <a:gd name="connsiteX0" fmla="*/ 1783371 w 4040992"/>
              <a:gd name="connsiteY0" fmla="*/ -70 h 4054751"/>
              <a:gd name="connsiteX1" fmla="*/ 1679638 w 4040992"/>
              <a:gd name="connsiteY1" fmla="*/ 208425 h 4054751"/>
              <a:gd name="connsiteX2" fmla="*/ 1575904 w 4040992"/>
              <a:gd name="connsiteY2" fmla="*/ 416940 h 4054751"/>
              <a:gd name="connsiteX3" fmla="*/ 1474709 w 4040992"/>
              <a:gd name="connsiteY3" fmla="*/ 452102 h 4054751"/>
              <a:gd name="connsiteX4" fmla="*/ 1289215 w 4040992"/>
              <a:gd name="connsiteY4" fmla="*/ 529824 h 4054751"/>
              <a:gd name="connsiteX5" fmla="*/ 1204935 w 4040992"/>
              <a:gd name="connsiteY5" fmla="*/ 572403 h 4054751"/>
              <a:gd name="connsiteX6" fmla="*/ 983258 w 4040992"/>
              <a:gd name="connsiteY6" fmla="*/ 496954 h 4054751"/>
              <a:gd name="connsiteX7" fmla="*/ 761599 w 4040992"/>
              <a:gd name="connsiteY7" fmla="*/ 421486 h 4054751"/>
              <a:gd name="connsiteX8" fmla="*/ 594762 w 4040992"/>
              <a:gd name="connsiteY8" fmla="*/ 589937 h 4054751"/>
              <a:gd name="connsiteX9" fmla="*/ 427944 w 4040992"/>
              <a:gd name="connsiteY9" fmla="*/ 758407 h 4054751"/>
              <a:gd name="connsiteX10" fmla="*/ 498588 w 4040992"/>
              <a:gd name="connsiteY10" fmla="*/ 977841 h 4054751"/>
              <a:gd name="connsiteX11" fmla="*/ 569250 w 4040992"/>
              <a:gd name="connsiteY11" fmla="*/ 1197274 h 4054751"/>
              <a:gd name="connsiteX12" fmla="*/ 526490 w 4040992"/>
              <a:gd name="connsiteY12" fmla="*/ 1287910 h 4054751"/>
              <a:gd name="connsiteX13" fmla="*/ 451455 w 4040992"/>
              <a:gd name="connsiteY13" fmla="*/ 1473951 h 4054751"/>
              <a:gd name="connsiteX14" fmla="*/ 419181 w 4040992"/>
              <a:gd name="connsiteY14" fmla="*/ 1569357 h 4054751"/>
              <a:gd name="connsiteX15" fmla="*/ 209564 w 4040992"/>
              <a:gd name="connsiteY15" fmla="*/ 1676857 h 4054751"/>
              <a:gd name="connsiteX16" fmla="*/ -52 w 4040992"/>
              <a:gd name="connsiteY16" fmla="*/ 1784356 h 4054751"/>
              <a:gd name="connsiteX17" fmla="*/ -52 w 4040992"/>
              <a:gd name="connsiteY17" fmla="*/ 2022666 h 4054751"/>
              <a:gd name="connsiteX18" fmla="*/ -52 w 4040992"/>
              <a:gd name="connsiteY18" fmla="*/ 2260957 h 4054751"/>
              <a:gd name="connsiteX19" fmla="*/ 207267 w 4040992"/>
              <a:gd name="connsiteY19" fmla="*/ 2365289 h 4054751"/>
              <a:gd name="connsiteX20" fmla="*/ 414567 w 4040992"/>
              <a:gd name="connsiteY20" fmla="*/ 2469639 h 4054751"/>
              <a:gd name="connsiteX21" fmla="*/ 449528 w 4040992"/>
              <a:gd name="connsiteY21" fmla="*/ 2571418 h 4054751"/>
              <a:gd name="connsiteX22" fmla="*/ 527157 w 4040992"/>
              <a:gd name="connsiteY22" fmla="*/ 2758634 h 4054751"/>
              <a:gd name="connsiteX23" fmla="*/ 569825 w 4040992"/>
              <a:gd name="connsiteY23" fmla="*/ 2844089 h 4054751"/>
              <a:gd name="connsiteX24" fmla="*/ 502553 w 4040992"/>
              <a:gd name="connsiteY24" fmla="*/ 3055826 h 4054751"/>
              <a:gd name="connsiteX25" fmla="*/ 431909 w 4040992"/>
              <a:gd name="connsiteY25" fmla="*/ 3278055 h 4054751"/>
              <a:gd name="connsiteX26" fmla="*/ 596041 w 4040992"/>
              <a:gd name="connsiteY26" fmla="*/ 3456382 h 4054751"/>
              <a:gd name="connsiteX27" fmla="*/ 763563 w 4040992"/>
              <a:gd name="connsiteY27" fmla="*/ 3624218 h 4054751"/>
              <a:gd name="connsiteX28" fmla="*/ 981739 w 4040992"/>
              <a:gd name="connsiteY28" fmla="*/ 3553204 h 4054751"/>
              <a:gd name="connsiteX29" fmla="*/ 1199915 w 4040992"/>
              <a:gd name="connsiteY29" fmla="*/ 3482190 h 4054751"/>
              <a:gd name="connsiteX30" fmla="*/ 1309002 w 4040992"/>
              <a:gd name="connsiteY30" fmla="*/ 3533675 h 4054751"/>
              <a:gd name="connsiteX31" fmla="*/ 1496775 w 4040992"/>
              <a:gd name="connsiteY31" fmla="*/ 3610951 h 4054751"/>
              <a:gd name="connsiteX32" fmla="*/ 1575441 w 4040992"/>
              <a:gd name="connsiteY32" fmla="*/ 3636740 h 4054751"/>
              <a:gd name="connsiteX33" fmla="*/ 1679415 w 4040992"/>
              <a:gd name="connsiteY33" fmla="*/ 3845702 h 4054751"/>
              <a:gd name="connsiteX34" fmla="*/ 1783371 w 4040992"/>
              <a:gd name="connsiteY34" fmla="*/ 4054682 h 4054751"/>
              <a:gd name="connsiteX35" fmla="*/ 2020444 w 4040992"/>
              <a:gd name="connsiteY35" fmla="*/ 4054682 h 4054751"/>
              <a:gd name="connsiteX36" fmla="*/ 2257518 w 4040992"/>
              <a:gd name="connsiteY36" fmla="*/ 4054682 h 4054751"/>
              <a:gd name="connsiteX37" fmla="*/ 2361251 w 4040992"/>
              <a:gd name="connsiteY37" fmla="*/ 3846167 h 4054751"/>
              <a:gd name="connsiteX38" fmla="*/ 2464985 w 4040992"/>
              <a:gd name="connsiteY38" fmla="*/ 3637654 h 4054751"/>
              <a:gd name="connsiteX39" fmla="*/ 2566180 w 4040992"/>
              <a:gd name="connsiteY39" fmla="*/ 3602491 h 4054751"/>
              <a:gd name="connsiteX40" fmla="*/ 2751674 w 4040992"/>
              <a:gd name="connsiteY40" fmla="*/ 3524769 h 4054751"/>
              <a:gd name="connsiteX41" fmla="*/ 2835954 w 4040992"/>
              <a:gd name="connsiteY41" fmla="*/ 3482190 h 4054751"/>
              <a:gd name="connsiteX42" fmla="*/ 3057965 w 4040992"/>
              <a:gd name="connsiteY42" fmla="*/ 3557769 h 4054751"/>
              <a:gd name="connsiteX43" fmla="*/ 3279994 w 4040992"/>
              <a:gd name="connsiteY43" fmla="*/ 3633349 h 4054751"/>
              <a:gd name="connsiteX44" fmla="*/ 3447183 w 4040992"/>
              <a:gd name="connsiteY44" fmla="*/ 3463537 h 4054751"/>
              <a:gd name="connsiteX45" fmla="*/ 3610018 w 4040992"/>
              <a:gd name="connsiteY45" fmla="*/ 3280645 h 4054751"/>
              <a:gd name="connsiteX46" fmla="*/ 3538336 w 4040992"/>
              <a:gd name="connsiteY46" fmla="*/ 3060671 h 4054751"/>
              <a:gd name="connsiteX47" fmla="*/ 3470990 w 4040992"/>
              <a:gd name="connsiteY47" fmla="*/ 2853778 h 4054751"/>
              <a:gd name="connsiteX48" fmla="*/ 3513695 w 4040992"/>
              <a:gd name="connsiteY48" fmla="*/ 2768249 h 4054751"/>
              <a:gd name="connsiteX49" fmla="*/ 3591361 w 4040992"/>
              <a:gd name="connsiteY49" fmla="*/ 2580958 h 4054751"/>
              <a:gd name="connsiteX50" fmla="*/ 3626322 w 4040992"/>
              <a:gd name="connsiteY50" fmla="*/ 2479180 h 4054751"/>
              <a:gd name="connsiteX51" fmla="*/ 3833622 w 4040992"/>
              <a:gd name="connsiteY51" fmla="*/ 2374829 h 4054751"/>
              <a:gd name="connsiteX52" fmla="*/ 4040941 w 4040992"/>
              <a:gd name="connsiteY52" fmla="*/ 2270498 h 4054751"/>
              <a:gd name="connsiteX53" fmla="*/ 4040941 w 4040992"/>
              <a:gd name="connsiteY53" fmla="*/ 2032076 h 4054751"/>
              <a:gd name="connsiteX54" fmla="*/ 4040941 w 4040992"/>
              <a:gd name="connsiteY54" fmla="*/ 1793636 h 4054751"/>
              <a:gd name="connsiteX55" fmla="*/ 3833622 w 4040992"/>
              <a:gd name="connsiteY55" fmla="*/ 1689304 h 4054751"/>
              <a:gd name="connsiteX56" fmla="*/ 3626322 w 4040992"/>
              <a:gd name="connsiteY56" fmla="*/ 1584954 h 4054751"/>
              <a:gd name="connsiteX57" fmla="*/ 3591361 w 4040992"/>
              <a:gd name="connsiteY57" fmla="*/ 1483194 h 4054751"/>
              <a:gd name="connsiteX58" fmla="*/ 3514066 w 4040992"/>
              <a:gd name="connsiteY58" fmla="*/ 1296630 h 4054751"/>
              <a:gd name="connsiteX59" fmla="*/ 3471732 w 4040992"/>
              <a:gd name="connsiteY59" fmla="*/ 1211846 h 4054751"/>
              <a:gd name="connsiteX60" fmla="*/ 3546766 w 4040992"/>
              <a:gd name="connsiteY60" fmla="*/ 988909 h 4054751"/>
              <a:gd name="connsiteX61" fmla="*/ 3621783 w 4040992"/>
              <a:gd name="connsiteY61" fmla="*/ 765972 h 4054751"/>
              <a:gd name="connsiteX62" fmla="*/ 3449555 w 4040992"/>
              <a:gd name="connsiteY62" fmla="*/ 593683 h 4054751"/>
              <a:gd name="connsiteX63" fmla="*/ 3277326 w 4040992"/>
              <a:gd name="connsiteY63" fmla="*/ 421393 h 4054751"/>
              <a:gd name="connsiteX64" fmla="*/ 3059150 w 4040992"/>
              <a:gd name="connsiteY64" fmla="*/ 496674 h 4054751"/>
              <a:gd name="connsiteX65" fmla="*/ 2840975 w 4040992"/>
              <a:gd name="connsiteY65" fmla="*/ 571956 h 4054751"/>
              <a:gd name="connsiteX66" fmla="*/ 2750859 w 4040992"/>
              <a:gd name="connsiteY66" fmla="*/ 529228 h 4054751"/>
              <a:gd name="connsiteX67" fmla="*/ 2565884 w 4040992"/>
              <a:gd name="connsiteY67" fmla="*/ 454040 h 4054751"/>
              <a:gd name="connsiteX68" fmla="*/ 2471025 w 4040992"/>
              <a:gd name="connsiteY68" fmla="*/ 421561 h 4054751"/>
              <a:gd name="connsiteX69" fmla="*/ 2364142 w 4040992"/>
              <a:gd name="connsiteY69" fmla="*/ 210736 h 4054751"/>
              <a:gd name="connsiteX70" fmla="*/ 2257240 w 4040992"/>
              <a:gd name="connsiteY70" fmla="*/ -70 h 4054751"/>
              <a:gd name="connsiteX71" fmla="*/ 2020315 w 4040992"/>
              <a:gd name="connsiteY71" fmla="*/ -70 h 4054751"/>
              <a:gd name="connsiteX72" fmla="*/ 2020444 w 4040992"/>
              <a:gd name="connsiteY72" fmla="*/ 1321991 h 4054751"/>
              <a:gd name="connsiteX73" fmla="*/ 2329014 w 4040992"/>
              <a:gd name="connsiteY73" fmla="*/ 1388124 h 4054751"/>
              <a:gd name="connsiteX74" fmla="*/ 2709506 w 4040992"/>
              <a:gd name="connsiteY74" fmla="*/ 1850805 h 4054751"/>
              <a:gd name="connsiteX75" fmla="*/ 2709506 w 4040992"/>
              <a:gd name="connsiteY75" fmla="*/ 2213347 h 4054751"/>
              <a:gd name="connsiteX76" fmla="*/ 2205420 w 4040992"/>
              <a:gd name="connsiteY76" fmla="*/ 2723620 h 4054751"/>
              <a:gd name="connsiteX77" fmla="*/ 1873413 w 4040992"/>
              <a:gd name="connsiteY77" fmla="*/ 2732434 h 4054751"/>
              <a:gd name="connsiteX78" fmla="*/ 1517766 w 4040992"/>
              <a:gd name="connsiteY78" fmla="*/ 2537653 h 4054751"/>
              <a:gd name="connsiteX79" fmla="*/ 1580573 w 4040992"/>
              <a:gd name="connsiteY79" fmla="*/ 1470336 h 4054751"/>
              <a:gd name="connsiteX80" fmla="*/ 2020444 w 4040992"/>
              <a:gd name="connsiteY80" fmla="*/ 1321991 h 4054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4040992" h="4054751">
                <a:moveTo>
                  <a:pt x="1783371" y="-70"/>
                </a:moveTo>
                <a:lnTo>
                  <a:pt x="1679638" y="208425"/>
                </a:lnTo>
                <a:lnTo>
                  <a:pt x="1575904" y="416940"/>
                </a:lnTo>
                <a:lnTo>
                  <a:pt x="1474709" y="452102"/>
                </a:lnTo>
                <a:cubicBezTo>
                  <a:pt x="1419053" y="471438"/>
                  <a:pt x="1335577" y="506406"/>
                  <a:pt x="1289215" y="529824"/>
                </a:cubicBezTo>
                <a:lnTo>
                  <a:pt x="1204935" y="572403"/>
                </a:lnTo>
                <a:lnTo>
                  <a:pt x="983258" y="496954"/>
                </a:lnTo>
                <a:lnTo>
                  <a:pt x="761599" y="421486"/>
                </a:lnTo>
                <a:lnTo>
                  <a:pt x="594762" y="589937"/>
                </a:lnTo>
                <a:lnTo>
                  <a:pt x="427944" y="758407"/>
                </a:lnTo>
                <a:lnTo>
                  <a:pt x="498588" y="977841"/>
                </a:lnTo>
                <a:lnTo>
                  <a:pt x="569250" y="1197274"/>
                </a:lnTo>
                <a:lnTo>
                  <a:pt x="526490" y="1287910"/>
                </a:lnTo>
                <a:cubicBezTo>
                  <a:pt x="502973" y="1337760"/>
                  <a:pt x="469208" y="1421478"/>
                  <a:pt x="451455" y="1473951"/>
                </a:cubicBezTo>
                <a:lnTo>
                  <a:pt x="419181" y="1569357"/>
                </a:lnTo>
                <a:lnTo>
                  <a:pt x="209564" y="1676857"/>
                </a:lnTo>
                <a:lnTo>
                  <a:pt x="-52" y="1784356"/>
                </a:lnTo>
                <a:lnTo>
                  <a:pt x="-52" y="2022666"/>
                </a:lnTo>
                <a:lnTo>
                  <a:pt x="-52" y="2260957"/>
                </a:lnTo>
                <a:lnTo>
                  <a:pt x="207267" y="2365289"/>
                </a:lnTo>
                <a:lnTo>
                  <a:pt x="414567" y="2469639"/>
                </a:lnTo>
                <a:lnTo>
                  <a:pt x="449528" y="2571418"/>
                </a:lnTo>
                <a:cubicBezTo>
                  <a:pt x="468753" y="2627394"/>
                  <a:pt x="503688" y="2711635"/>
                  <a:pt x="527157" y="2758634"/>
                </a:cubicBezTo>
                <a:lnTo>
                  <a:pt x="569825" y="2844089"/>
                </a:lnTo>
                <a:lnTo>
                  <a:pt x="502553" y="3055826"/>
                </a:lnTo>
                <a:cubicBezTo>
                  <a:pt x="465557" y="3172286"/>
                  <a:pt x="433777" y="3272286"/>
                  <a:pt x="431909" y="3278055"/>
                </a:cubicBezTo>
                <a:cubicBezTo>
                  <a:pt x="430041" y="3283824"/>
                  <a:pt x="503900" y="3364076"/>
                  <a:pt x="596041" y="3456382"/>
                </a:cubicBezTo>
                <a:lnTo>
                  <a:pt x="763563" y="3624218"/>
                </a:lnTo>
                <a:lnTo>
                  <a:pt x="981739" y="3553204"/>
                </a:lnTo>
                <a:lnTo>
                  <a:pt x="1199915" y="3482190"/>
                </a:lnTo>
                <a:lnTo>
                  <a:pt x="1309002" y="3533675"/>
                </a:lnTo>
                <a:cubicBezTo>
                  <a:pt x="1369001" y="3561993"/>
                  <a:pt x="1453503" y="3596768"/>
                  <a:pt x="1496775" y="3610951"/>
                </a:cubicBezTo>
                <a:lnTo>
                  <a:pt x="1575441" y="3636740"/>
                </a:lnTo>
                <a:lnTo>
                  <a:pt x="1679415" y="3845702"/>
                </a:lnTo>
                <a:lnTo>
                  <a:pt x="1783371" y="4054682"/>
                </a:lnTo>
                <a:lnTo>
                  <a:pt x="2020444" y="4054682"/>
                </a:lnTo>
                <a:lnTo>
                  <a:pt x="2257518" y="4054682"/>
                </a:lnTo>
                <a:lnTo>
                  <a:pt x="2361251" y="3846167"/>
                </a:lnTo>
                <a:lnTo>
                  <a:pt x="2464985" y="3637654"/>
                </a:lnTo>
                <a:lnTo>
                  <a:pt x="2566180" y="3602491"/>
                </a:lnTo>
                <a:cubicBezTo>
                  <a:pt x="2621836" y="3583155"/>
                  <a:pt x="2705313" y="3548187"/>
                  <a:pt x="2751674" y="3524769"/>
                </a:cubicBezTo>
                <a:lnTo>
                  <a:pt x="2835954" y="3482190"/>
                </a:lnTo>
                <a:lnTo>
                  <a:pt x="3057965" y="3557769"/>
                </a:lnTo>
                <a:lnTo>
                  <a:pt x="3279994" y="3633349"/>
                </a:lnTo>
                <a:lnTo>
                  <a:pt x="3447183" y="3463537"/>
                </a:lnTo>
                <a:cubicBezTo>
                  <a:pt x="3544761" y="3364432"/>
                  <a:pt x="3612553" y="3288279"/>
                  <a:pt x="3610018" y="3280645"/>
                </a:cubicBezTo>
                <a:cubicBezTo>
                  <a:pt x="3607630" y="3273452"/>
                  <a:pt x="3575375" y="3174464"/>
                  <a:pt x="3538336" y="3060671"/>
                </a:cubicBezTo>
                <a:lnTo>
                  <a:pt x="3470990" y="2853778"/>
                </a:lnTo>
                <a:lnTo>
                  <a:pt x="3513695" y="2768249"/>
                </a:lnTo>
                <a:cubicBezTo>
                  <a:pt x="3537185" y="2721208"/>
                  <a:pt x="3572136" y="2636935"/>
                  <a:pt x="3591361" y="2580958"/>
                </a:cubicBezTo>
                <a:lnTo>
                  <a:pt x="3626322" y="2479180"/>
                </a:lnTo>
                <a:lnTo>
                  <a:pt x="3833622" y="2374829"/>
                </a:lnTo>
                <a:lnTo>
                  <a:pt x="4040941" y="2270498"/>
                </a:lnTo>
                <a:lnTo>
                  <a:pt x="4040941" y="2032076"/>
                </a:lnTo>
                <a:lnTo>
                  <a:pt x="4040941" y="1793636"/>
                </a:lnTo>
                <a:lnTo>
                  <a:pt x="3833622" y="1689304"/>
                </a:lnTo>
                <a:lnTo>
                  <a:pt x="3626322" y="1584954"/>
                </a:lnTo>
                <a:lnTo>
                  <a:pt x="3591361" y="1483194"/>
                </a:lnTo>
                <a:cubicBezTo>
                  <a:pt x="3572136" y="1427217"/>
                  <a:pt x="3537350" y="1343259"/>
                  <a:pt x="3514066" y="1296630"/>
                </a:cubicBezTo>
                <a:lnTo>
                  <a:pt x="3471732" y="1211846"/>
                </a:lnTo>
                <a:lnTo>
                  <a:pt x="3546766" y="988909"/>
                </a:lnTo>
                <a:lnTo>
                  <a:pt x="3621783" y="765972"/>
                </a:lnTo>
                <a:lnTo>
                  <a:pt x="3449555" y="593683"/>
                </a:lnTo>
                <a:lnTo>
                  <a:pt x="3277326" y="421393"/>
                </a:lnTo>
                <a:lnTo>
                  <a:pt x="3059150" y="496674"/>
                </a:lnTo>
                <a:lnTo>
                  <a:pt x="2840975" y="571956"/>
                </a:lnTo>
                <a:lnTo>
                  <a:pt x="2750859" y="529228"/>
                </a:lnTo>
                <a:cubicBezTo>
                  <a:pt x="2701295" y="505727"/>
                  <a:pt x="2618057" y="471895"/>
                  <a:pt x="2565884" y="454040"/>
                </a:cubicBezTo>
                <a:lnTo>
                  <a:pt x="2471025" y="421561"/>
                </a:lnTo>
                <a:lnTo>
                  <a:pt x="2364142" y="210736"/>
                </a:lnTo>
                <a:lnTo>
                  <a:pt x="2257240" y="-70"/>
                </a:lnTo>
                <a:lnTo>
                  <a:pt x="2020315" y="-70"/>
                </a:lnTo>
                <a:close/>
                <a:moveTo>
                  <a:pt x="2020444" y="1321991"/>
                </a:moveTo>
                <a:cubicBezTo>
                  <a:pt x="2154608" y="1321991"/>
                  <a:pt x="2221015" y="1336224"/>
                  <a:pt x="2329014" y="1388124"/>
                </a:cubicBezTo>
                <a:cubicBezTo>
                  <a:pt x="2512242" y="1476175"/>
                  <a:pt x="2654356" y="1648990"/>
                  <a:pt x="2709506" y="1850805"/>
                </a:cubicBezTo>
                <a:cubicBezTo>
                  <a:pt x="2732927" y="1936513"/>
                  <a:pt x="2732927" y="2127640"/>
                  <a:pt x="2709506" y="2213347"/>
                </a:cubicBezTo>
                <a:cubicBezTo>
                  <a:pt x="2642083" y="2460071"/>
                  <a:pt x="2447166" y="2657383"/>
                  <a:pt x="2205420" y="2723620"/>
                </a:cubicBezTo>
                <a:cubicBezTo>
                  <a:pt x="2122572" y="2746320"/>
                  <a:pt x="1955248" y="2750756"/>
                  <a:pt x="1873413" y="2732434"/>
                </a:cubicBezTo>
                <a:cubicBezTo>
                  <a:pt x="1737461" y="2701995"/>
                  <a:pt x="1613872" y="2634312"/>
                  <a:pt x="1517766" y="2537653"/>
                </a:cubicBezTo>
                <a:cubicBezTo>
                  <a:pt x="1218474" y="2236635"/>
                  <a:pt x="1248390" y="1728257"/>
                  <a:pt x="1580573" y="1470336"/>
                </a:cubicBezTo>
                <a:cubicBezTo>
                  <a:pt x="1716937" y="1364458"/>
                  <a:pt x="1842874" y="1321991"/>
                  <a:pt x="2020444" y="1321991"/>
                </a:cubicBezTo>
                <a:close/>
              </a:path>
            </a:pathLst>
          </a:custGeom>
          <a:ln w="9478" cap="flat">
            <a:noFill/>
            <a:prstDash val="solid"/>
            <a:miter/>
          </a:ln>
        </p:spPr>
        <p:txBody>
          <a:bodyPr rtlCol="0" anchor="ctr"/>
          <a:lstStyle/>
          <a:p>
            <a:endParaRPr lang="en-LT"/>
          </a:p>
        </p:txBody>
      </p:sp>
      <p:sp>
        <p:nvSpPr>
          <p:cNvPr id="2" name="Oval 1">
            <a:extLst>
              <a:ext uri="{FF2B5EF4-FFF2-40B4-BE49-F238E27FC236}">
                <a16:creationId xmlns:a16="http://schemas.microsoft.com/office/drawing/2014/main" id="{B8A42B65-566C-0A41-B8C2-5032B07BD196}"/>
              </a:ext>
            </a:extLst>
          </p:cNvPr>
          <p:cNvSpPr/>
          <p:nvPr/>
        </p:nvSpPr>
        <p:spPr>
          <a:xfrm>
            <a:off x="-1364972" y="-4031970"/>
            <a:ext cx="14921946" cy="14921942"/>
          </a:xfrm>
          <a:prstGeom prst="ellipse">
            <a:avLst/>
          </a:prstGeom>
          <a:noFill/>
          <a:ln w="1270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8000" b="1" i="0" u="none" strike="noStrike" kern="1200" cap="none" spc="-150" normalizeH="0" baseline="0" noProof="0">
              <a:ln>
                <a:noFill/>
              </a:ln>
              <a:solidFill>
                <a:prstClr val="white"/>
              </a:solidFill>
              <a:effectLst/>
              <a:uLnTx/>
              <a:uFillTx/>
              <a:latin typeface="Raleway" panose="020B0503030101060003" pitchFamily="34" charset="77"/>
              <a:ea typeface="+mn-ea"/>
              <a:cs typeface="+mn-cs"/>
            </a:endParaRPr>
          </a:p>
        </p:txBody>
      </p:sp>
      <p:sp>
        <p:nvSpPr>
          <p:cNvPr id="10" name="Rectangle 9">
            <a:extLst>
              <a:ext uri="{FF2B5EF4-FFF2-40B4-BE49-F238E27FC236}">
                <a16:creationId xmlns:a16="http://schemas.microsoft.com/office/drawing/2014/main" id="{0CE686A0-D3CF-4B45-AB0E-0CEACD1B22AE}"/>
              </a:ext>
            </a:extLst>
          </p:cNvPr>
          <p:cNvSpPr/>
          <p:nvPr/>
        </p:nvSpPr>
        <p:spPr>
          <a:xfrm>
            <a:off x="320544" y="1444461"/>
            <a:ext cx="5003931" cy="3662541"/>
          </a:xfrm>
          <a:prstGeom prst="rect">
            <a:avLst/>
          </a:prstGeom>
        </p:spPr>
        <p:txBody>
          <a:bodyPr wrap="square">
            <a:spAutoFit/>
          </a:bodyPr>
          <a:lstStyle/>
          <a:p>
            <a:pPr algn="l">
              <a:buFont typeface="Arial" panose="020B0604020202020204" pitchFamily="34" charset="0"/>
              <a:buChar char="•"/>
            </a:pPr>
            <a:r>
              <a:rPr lang="en-US" b="1" i="0" dirty="0">
                <a:solidFill>
                  <a:schemeClr val="bg1"/>
                </a:solidFill>
                <a:effectLst/>
                <a:latin typeface="Söhne"/>
              </a:rPr>
              <a:t>Reduced Churn:</a:t>
            </a:r>
            <a:r>
              <a:rPr lang="en-US" b="0" i="0" dirty="0">
                <a:solidFill>
                  <a:schemeClr val="bg1"/>
                </a:solidFill>
                <a:effectLst/>
                <a:latin typeface="Söhne"/>
              </a:rPr>
              <a:t> The primary benefit is a reduction in customer churn, leading to increased customer retention and revenue.</a:t>
            </a:r>
          </a:p>
          <a:p>
            <a:pPr algn="l">
              <a:buFont typeface="Arial" panose="020B0604020202020204" pitchFamily="34" charset="0"/>
              <a:buChar char="•"/>
            </a:pPr>
            <a:r>
              <a:rPr lang="en-US" b="1" i="0" dirty="0">
                <a:solidFill>
                  <a:schemeClr val="bg1"/>
                </a:solidFill>
                <a:effectLst/>
                <a:latin typeface="Söhne"/>
              </a:rPr>
              <a:t>Cost Savings:</a:t>
            </a:r>
            <a:r>
              <a:rPr lang="en-US" b="0" i="0" dirty="0">
                <a:solidFill>
                  <a:schemeClr val="bg1"/>
                </a:solidFill>
                <a:effectLst/>
                <a:latin typeface="Söhne"/>
              </a:rPr>
              <a:t> Acquiring new customers is more expensive than retaining existing ones. Reducing churn can lead to substantial cost savings.</a:t>
            </a:r>
          </a:p>
          <a:p>
            <a:pPr algn="l">
              <a:buFont typeface="Arial" panose="020B0604020202020204" pitchFamily="34" charset="0"/>
              <a:buChar char="•"/>
            </a:pPr>
            <a:r>
              <a:rPr lang="en-US" b="1" i="0" dirty="0">
                <a:solidFill>
                  <a:schemeClr val="bg1"/>
                </a:solidFill>
                <a:effectLst/>
                <a:latin typeface="Söhne"/>
              </a:rPr>
              <a:t>Improved Customer Service:</a:t>
            </a:r>
            <a:r>
              <a:rPr lang="en-US" b="0" i="0" dirty="0">
                <a:solidFill>
                  <a:schemeClr val="bg1"/>
                </a:solidFill>
                <a:effectLst/>
                <a:latin typeface="Söhne"/>
              </a:rPr>
              <a:t> Identifying pain points from support logs allows for targeted improvements in customer service.</a:t>
            </a:r>
          </a:p>
          <a:p>
            <a:pPr algn="l">
              <a:buFont typeface="Arial" panose="020B0604020202020204" pitchFamily="34" charset="0"/>
              <a:buChar char="•"/>
            </a:pPr>
            <a:r>
              <a:rPr lang="en-US" b="1" i="0" dirty="0">
                <a:solidFill>
                  <a:schemeClr val="bg1"/>
                </a:solidFill>
                <a:effectLst/>
                <a:latin typeface="Söhne"/>
              </a:rPr>
              <a:t>Competitive Advantage:</a:t>
            </a:r>
            <a:r>
              <a:rPr lang="en-US" b="0" i="0" dirty="0">
                <a:solidFill>
                  <a:schemeClr val="bg1"/>
                </a:solidFill>
                <a:effectLst/>
                <a:latin typeface="Söhne"/>
              </a:rPr>
              <a:t> Understanding competitor activities helps us stay ahead in the market.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LT" sz="1600" b="0" i="0" u="none" strike="noStrike" kern="1200" cap="none" spc="300" normalizeH="0" baseline="0" noProof="0" dirty="0">
              <a:ln>
                <a:noFill/>
              </a:ln>
              <a:solidFill>
                <a:schemeClr val="bg1"/>
              </a:solidFill>
              <a:effectLst/>
              <a:uLnTx/>
              <a:uFillTx/>
              <a:latin typeface="Raleway" panose="020B0503030101060003" pitchFamily="34" charset="77"/>
              <a:ea typeface="+mn-ea"/>
              <a:cs typeface="+mn-cs"/>
            </a:endParaRPr>
          </a:p>
        </p:txBody>
      </p:sp>
      <p:sp>
        <p:nvSpPr>
          <p:cNvPr id="6" name="Rectangle 5">
            <a:extLst>
              <a:ext uri="{FF2B5EF4-FFF2-40B4-BE49-F238E27FC236}">
                <a16:creationId xmlns:a16="http://schemas.microsoft.com/office/drawing/2014/main" id="{86BA49A1-C4F8-6543-8240-061A4699B32F}"/>
              </a:ext>
            </a:extLst>
          </p:cNvPr>
          <p:cNvSpPr/>
          <p:nvPr/>
        </p:nvSpPr>
        <p:spPr>
          <a:xfrm>
            <a:off x="202283" y="191168"/>
            <a:ext cx="3693639" cy="101566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150" normalizeH="0" baseline="0" noProof="0" dirty="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BENEFITS</a:t>
            </a:r>
            <a:endParaRPr kumimoji="0" lang="en-LT" sz="6000" b="1" i="0" u="none" strike="noStrike" kern="1200" cap="none" spc="-150" normalizeH="0" baseline="0" noProof="0" dirty="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endParaRPr>
          </a:p>
        </p:txBody>
      </p:sp>
      <p:sp>
        <p:nvSpPr>
          <p:cNvPr id="4" name="TextBox 3">
            <a:extLst>
              <a:ext uri="{FF2B5EF4-FFF2-40B4-BE49-F238E27FC236}">
                <a16:creationId xmlns:a16="http://schemas.microsoft.com/office/drawing/2014/main" id="{1E4B796F-53EA-54CA-AA13-E33B5D3FE56B}"/>
              </a:ext>
            </a:extLst>
          </p:cNvPr>
          <p:cNvSpPr txBox="1"/>
          <p:nvPr/>
        </p:nvSpPr>
        <p:spPr>
          <a:xfrm>
            <a:off x="6689446" y="2888922"/>
            <a:ext cx="4862474" cy="3693319"/>
          </a:xfrm>
          <a:prstGeom prst="rect">
            <a:avLst/>
          </a:prstGeom>
          <a:noFill/>
        </p:spPr>
        <p:txBody>
          <a:bodyPr wrap="square">
            <a:spAutoFit/>
          </a:bodyPr>
          <a:lstStyle/>
          <a:p>
            <a:pPr algn="l">
              <a:buFont typeface="Arial" panose="020B0604020202020204" pitchFamily="34" charset="0"/>
              <a:buChar char="•"/>
            </a:pPr>
            <a:r>
              <a:rPr lang="en-US" b="1" i="0" dirty="0">
                <a:solidFill>
                  <a:schemeClr val="bg1"/>
                </a:solidFill>
                <a:effectLst/>
                <a:latin typeface="Söhne"/>
              </a:rPr>
              <a:t>Imbalanced Data:</a:t>
            </a:r>
            <a:r>
              <a:rPr lang="en-US" b="0" i="0" dirty="0">
                <a:solidFill>
                  <a:schemeClr val="bg1"/>
                </a:solidFill>
                <a:effectLst/>
                <a:latin typeface="Söhne"/>
              </a:rPr>
              <a:t> Churned customers may be a minority class, leading to imbalanced datasets. We'll need to address this during model training.</a:t>
            </a:r>
          </a:p>
          <a:p>
            <a:pPr algn="l">
              <a:buFont typeface="Arial" panose="020B0604020202020204" pitchFamily="34" charset="0"/>
              <a:buChar char="•"/>
            </a:pPr>
            <a:r>
              <a:rPr lang="en-US" b="1" i="0" dirty="0">
                <a:solidFill>
                  <a:schemeClr val="bg1"/>
                </a:solidFill>
                <a:effectLst/>
                <a:latin typeface="Söhne"/>
              </a:rPr>
              <a:t>Data Privacy:</a:t>
            </a:r>
            <a:r>
              <a:rPr lang="en-US" b="0" i="0" dirty="0">
                <a:solidFill>
                  <a:schemeClr val="bg1"/>
                </a:solidFill>
                <a:effectLst/>
                <a:latin typeface="Söhne"/>
              </a:rPr>
              <a:t> Ensuring the privacy and security of customer data is paramount. We need to comply with data protection regulations such as GDPR or HIPAA.</a:t>
            </a:r>
          </a:p>
          <a:p>
            <a:pPr algn="l">
              <a:buFont typeface="Arial" panose="020B0604020202020204" pitchFamily="34" charset="0"/>
              <a:buChar char="•"/>
            </a:pPr>
            <a:r>
              <a:rPr lang="en-US" b="1" i="0" dirty="0">
                <a:solidFill>
                  <a:schemeClr val="bg1"/>
                </a:solidFill>
                <a:effectLst/>
                <a:latin typeface="Söhne"/>
              </a:rPr>
              <a:t>Feature Engineering:</a:t>
            </a:r>
            <a:r>
              <a:rPr lang="en-US" b="0" i="0" dirty="0">
                <a:solidFill>
                  <a:schemeClr val="bg1"/>
                </a:solidFill>
                <a:effectLst/>
                <a:latin typeface="Söhne"/>
              </a:rPr>
              <a:t> Creating meaningful features from raw data can be complex but is crucial for model accuracy.</a:t>
            </a:r>
          </a:p>
          <a:p>
            <a:pPr algn="l">
              <a:buFont typeface="Arial" panose="020B0604020202020204" pitchFamily="34" charset="0"/>
              <a:buChar char="•"/>
            </a:pPr>
            <a:r>
              <a:rPr lang="en-US" b="1" i="0" dirty="0">
                <a:solidFill>
                  <a:schemeClr val="bg1"/>
                </a:solidFill>
                <a:effectLst/>
                <a:latin typeface="Söhne"/>
              </a:rPr>
              <a:t>Model Interpretability:</a:t>
            </a:r>
            <a:r>
              <a:rPr lang="en-US" b="0" i="0" dirty="0">
                <a:solidFill>
                  <a:schemeClr val="bg1"/>
                </a:solidFill>
                <a:effectLst/>
                <a:latin typeface="Söhne"/>
              </a:rPr>
              <a:t> Understanding why a model makes specific predictions is essential for implementing effective retention strategies.</a:t>
            </a:r>
          </a:p>
        </p:txBody>
      </p:sp>
      <p:sp>
        <p:nvSpPr>
          <p:cNvPr id="5" name="TextBox 4">
            <a:extLst>
              <a:ext uri="{FF2B5EF4-FFF2-40B4-BE49-F238E27FC236}">
                <a16:creationId xmlns:a16="http://schemas.microsoft.com/office/drawing/2014/main" id="{50B880FE-F694-4FA7-B585-FEC1DADB9582}"/>
              </a:ext>
            </a:extLst>
          </p:cNvPr>
          <p:cNvSpPr txBox="1"/>
          <p:nvPr/>
        </p:nvSpPr>
        <p:spPr>
          <a:xfrm>
            <a:off x="6555486" y="1722059"/>
            <a:ext cx="5182009" cy="1015663"/>
          </a:xfrm>
          <a:prstGeom prst="rect">
            <a:avLst/>
          </a:prstGeom>
          <a:noFill/>
        </p:spPr>
        <p:txBody>
          <a:bodyPr wrap="square" rtlCol="0">
            <a:spAutoFit/>
          </a:bodyPr>
          <a:lstStyle/>
          <a:p>
            <a:r>
              <a:rPr kumimoji="0" lang="en-US" sz="5800" b="1" i="0" u="none" strike="noStrike" kern="1200" cap="none" spc="-150" normalizeH="0" baseline="0" noProof="0" dirty="0">
                <a:ln>
                  <a:noFill/>
                </a:ln>
                <a:solidFill>
                  <a:prstClr val="white"/>
                </a:solidFill>
                <a:effectLst>
                  <a:outerShdw blurRad="419100" sx="102000" sy="102000" algn="ctr" rotWithShape="0">
                    <a:prstClr val="black">
                      <a:alpha val="29000"/>
                    </a:prstClr>
                  </a:outerShdw>
                </a:effectLst>
                <a:uLnTx/>
                <a:uFillTx/>
                <a:latin typeface="Raleway Black" panose="020B0503030101060003" pitchFamily="34" charset="77"/>
                <a:ea typeface="+mn-ea"/>
                <a:cs typeface="+mn-cs"/>
              </a:rPr>
              <a:t>CHALLENGES</a:t>
            </a:r>
            <a:endParaRPr lang="en-IN" sz="5800" dirty="0"/>
          </a:p>
        </p:txBody>
      </p:sp>
    </p:spTree>
    <p:extLst>
      <p:ext uri="{BB962C8B-B14F-4D97-AF65-F5344CB8AC3E}">
        <p14:creationId xmlns:p14="http://schemas.microsoft.com/office/powerpoint/2010/main" val="518703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7000" fill="hold"/>
                                        <p:tgtEl>
                                          <p:spTgt spid="24"/>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7000" fill="hold"/>
                                        <p:tgtEl>
                                          <p:spTgt spid="2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4" grpId="0" animBg="1"/>
    </p:bldLst>
  </p:timing>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alpha val="55000"/>
          </a:schemeClr>
        </a:solidFill>
        <a:ln w="76200">
          <a:solidFill>
            <a:schemeClr val="bg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990</TotalTime>
  <Words>731</Words>
  <Application>Microsoft Office PowerPoint</Application>
  <PresentationFormat>Widescreen</PresentationFormat>
  <Paragraphs>54</Paragraphs>
  <Slides>11</Slides>
  <Notes>6</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One Skill</dc:creator>
  <cp:lastModifiedBy>ash ashim</cp:lastModifiedBy>
  <cp:revision>9</cp:revision>
  <dcterms:created xsi:type="dcterms:W3CDTF">2020-12-19T18:59:10Z</dcterms:created>
  <dcterms:modified xsi:type="dcterms:W3CDTF">2023-09-27T10:05:55Z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1799079</vt:lpwstr>
  </property>
  <property fmtid="{D5CDD505-2E9C-101B-9397-08002B2CF9AE}" pid="3" name="NXPowerLiteSettings">
    <vt:lpwstr>F70005D002A000</vt:lpwstr>
  </property>
  <property fmtid="{D5CDD505-2E9C-101B-9397-08002B2CF9AE}" pid="4" name="NXPowerLiteVersion">
    <vt:lpwstr>D10.0.1</vt:lpwstr>
  </property>
</Properties>
</file>