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9A240F-89B5-4AFE-B44E-955944D6B960}" v="1" dt="2025-06-15T12:17:55.8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76"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4859BF-4705-438F-808D-6D5FF757717C}"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1194E197-E5A3-46F1-9F8A-F4BC524E90E2}">
      <dgm:prSet/>
      <dgm:spPr/>
      <dgm:t>
        <a:bodyPr/>
        <a:lstStyle/>
        <a:p>
          <a:r>
            <a:rPr lang="en-US"/>
            <a:t>Project Overview</a:t>
          </a:r>
        </a:p>
      </dgm:t>
    </dgm:pt>
    <dgm:pt modelId="{4E285149-58DF-47CF-99A3-2E66FEAD8B40}" type="parTrans" cxnId="{0949FFCA-9A87-4D0B-AA80-9BA12F4F9C3A}">
      <dgm:prSet/>
      <dgm:spPr/>
      <dgm:t>
        <a:bodyPr/>
        <a:lstStyle/>
        <a:p>
          <a:endParaRPr lang="en-US"/>
        </a:p>
      </dgm:t>
    </dgm:pt>
    <dgm:pt modelId="{3F88C717-5D1E-49DC-8426-75627625FC26}" type="sibTrans" cxnId="{0949FFCA-9A87-4D0B-AA80-9BA12F4F9C3A}">
      <dgm:prSet/>
      <dgm:spPr/>
      <dgm:t>
        <a:bodyPr/>
        <a:lstStyle/>
        <a:p>
          <a:endParaRPr lang="en-US"/>
        </a:p>
      </dgm:t>
    </dgm:pt>
    <dgm:pt modelId="{7C4CA512-8E45-4060-A415-52E46DF5609B}">
      <dgm:prSet/>
      <dgm:spPr/>
      <dgm:t>
        <a:bodyPr/>
        <a:lstStyle/>
        <a:p>
          <a:r>
            <a:rPr lang="en-US"/>
            <a:t>Problem Statement</a:t>
          </a:r>
        </a:p>
      </dgm:t>
    </dgm:pt>
    <dgm:pt modelId="{65ACF3C9-41B7-4A01-8EC3-CA85482BBE4F}" type="parTrans" cxnId="{23C1126C-86A7-4B8E-B7F7-94418B7205BE}">
      <dgm:prSet/>
      <dgm:spPr/>
      <dgm:t>
        <a:bodyPr/>
        <a:lstStyle/>
        <a:p>
          <a:endParaRPr lang="en-US"/>
        </a:p>
      </dgm:t>
    </dgm:pt>
    <dgm:pt modelId="{ACED3179-83D4-4D60-A358-38F193099E13}" type="sibTrans" cxnId="{23C1126C-86A7-4B8E-B7F7-94418B7205BE}">
      <dgm:prSet/>
      <dgm:spPr/>
      <dgm:t>
        <a:bodyPr/>
        <a:lstStyle/>
        <a:p>
          <a:endParaRPr lang="en-US"/>
        </a:p>
      </dgm:t>
    </dgm:pt>
    <dgm:pt modelId="{6C5CFA0A-4611-4219-9F29-D6E6B245EE40}">
      <dgm:prSet/>
      <dgm:spPr/>
      <dgm:t>
        <a:bodyPr/>
        <a:lstStyle/>
        <a:p>
          <a:r>
            <a:rPr lang="en-US"/>
            <a:t>Data Modeling &amp; SQL Implementation</a:t>
          </a:r>
        </a:p>
      </dgm:t>
    </dgm:pt>
    <dgm:pt modelId="{A1D22CCD-FF90-4FD4-B82B-AF124C13E497}" type="parTrans" cxnId="{4A18B964-A79A-4EF4-BEC3-3213198A8E8A}">
      <dgm:prSet/>
      <dgm:spPr/>
      <dgm:t>
        <a:bodyPr/>
        <a:lstStyle/>
        <a:p>
          <a:endParaRPr lang="en-US"/>
        </a:p>
      </dgm:t>
    </dgm:pt>
    <dgm:pt modelId="{F5F9867C-58E3-4E8A-946F-8430A57EFE71}" type="sibTrans" cxnId="{4A18B964-A79A-4EF4-BEC3-3213198A8E8A}">
      <dgm:prSet/>
      <dgm:spPr/>
      <dgm:t>
        <a:bodyPr/>
        <a:lstStyle/>
        <a:p>
          <a:endParaRPr lang="en-US"/>
        </a:p>
      </dgm:t>
    </dgm:pt>
    <dgm:pt modelId="{A402C5DC-A4E9-4709-AA8C-E7F9DCF7FD92}">
      <dgm:prSet/>
      <dgm:spPr/>
      <dgm:t>
        <a:bodyPr/>
        <a:lstStyle/>
        <a:p>
          <a:r>
            <a:rPr lang="en-US"/>
            <a:t>Business Use Cases</a:t>
          </a:r>
        </a:p>
      </dgm:t>
    </dgm:pt>
    <dgm:pt modelId="{8D12F01F-9386-4C43-B79F-1C58D0E79406}" type="parTrans" cxnId="{ED544278-65E8-4FBE-A560-B2F362106DFB}">
      <dgm:prSet/>
      <dgm:spPr/>
      <dgm:t>
        <a:bodyPr/>
        <a:lstStyle/>
        <a:p>
          <a:endParaRPr lang="en-US"/>
        </a:p>
      </dgm:t>
    </dgm:pt>
    <dgm:pt modelId="{1A6CBD12-4C65-4CC6-B36F-5EC7748487B3}" type="sibTrans" cxnId="{ED544278-65E8-4FBE-A560-B2F362106DFB}">
      <dgm:prSet/>
      <dgm:spPr/>
      <dgm:t>
        <a:bodyPr/>
        <a:lstStyle/>
        <a:p>
          <a:endParaRPr lang="en-US"/>
        </a:p>
      </dgm:t>
    </dgm:pt>
    <dgm:pt modelId="{010641A8-BF8E-42A8-82F3-7A5EE7FE65E4}">
      <dgm:prSet/>
      <dgm:spPr/>
      <dgm:t>
        <a:bodyPr/>
        <a:lstStyle/>
        <a:p>
          <a:r>
            <a:rPr lang="en-US"/>
            <a:t>Actionable Insights</a:t>
          </a:r>
        </a:p>
      </dgm:t>
    </dgm:pt>
    <dgm:pt modelId="{5A2FE058-FCC8-4DCD-B91B-D33AC21ECD40}" type="parTrans" cxnId="{2FA9C43B-2E2C-4937-BA31-8BC178D7DC7B}">
      <dgm:prSet/>
      <dgm:spPr/>
      <dgm:t>
        <a:bodyPr/>
        <a:lstStyle/>
        <a:p>
          <a:endParaRPr lang="en-US"/>
        </a:p>
      </dgm:t>
    </dgm:pt>
    <dgm:pt modelId="{06ECF44D-D2C9-4918-B898-262E16E73F99}" type="sibTrans" cxnId="{2FA9C43B-2E2C-4937-BA31-8BC178D7DC7B}">
      <dgm:prSet/>
      <dgm:spPr/>
      <dgm:t>
        <a:bodyPr/>
        <a:lstStyle/>
        <a:p>
          <a:endParaRPr lang="en-US"/>
        </a:p>
      </dgm:t>
    </dgm:pt>
    <dgm:pt modelId="{25F28D12-9AD1-438C-8A80-5032935A58E9}">
      <dgm:prSet/>
      <dgm:spPr/>
      <dgm:t>
        <a:bodyPr/>
        <a:lstStyle/>
        <a:p>
          <a:r>
            <a:rPr lang="en-US"/>
            <a:t>Project Deliverables</a:t>
          </a:r>
        </a:p>
      </dgm:t>
    </dgm:pt>
    <dgm:pt modelId="{C5B91074-6557-4CC3-A69F-ADC910FA4E71}" type="parTrans" cxnId="{5CFF4B87-1EC4-4CE6-A0CA-7A7C57E74229}">
      <dgm:prSet/>
      <dgm:spPr/>
      <dgm:t>
        <a:bodyPr/>
        <a:lstStyle/>
        <a:p>
          <a:endParaRPr lang="en-US"/>
        </a:p>
      </dgm:t>
    </dgm:pt>
    <dgm:pt modelId="{05201CD9-9B73-4939-9626-FEF5537E17E8}" type="sibTrans" cxnId="{5CFF4B87-1EC4-4CE6-A0CA-7A7C57E74229}">
      <dgm:prSet/>
      <dgm:spPr/>
      <dgm:t>
        <a:bodyPr/>
        <a:lstStyle/>
        <a:p>
          <a:endParaRPr lang="en-US"/>
        </a:p>
      </dgm:t>
    </dgm:pt>
    <dgm:pt modelId="{5B7C45CA-112E-4085-ABE6-5598AD3BC9B0}">
      <dgm:prSet/>
      <dgm:spPr/>
      <dgm:t>
        <a:bodyPr/>
        <a:lstStyle/>
        <a:p>
          <a:r>
            <a:rPr lang="en-US"/>
            <a:t>Conclusion &amp; Evaluation Metrics</a:t>
          </a:r>
        </a:p>
      </dgm:t>
    </dgm:pt>
    <dgm:pt modelId="{C6006D84-E0A4-489B-81FF-8EF1BE93CD95}" type="parTrans" cxnId="{A26E2C42-AB20-4CFF-80A2-CA3694291612}">
      <dgm:prSet/>
      <dgm:spPr/>
      <dgm:t>
        <a:bodyPr/>
        <a:lstStyle/>
        <a:p>
          <a:endParaRPr lang="en-US"/>
        </a:p>
      </dgm:t>
    </dgm:pt>
    <dgm:pt modelId="{0A8B88F3-FE1F-44E5-8C83-2E455E9E413A}" type="sibTrans" cxnId="{A26E2C42-AB20-4CFF-80A2-CA3694291612}">
      <dgm:prSet/>
      <dgm:spPr/>
      <dgm:t>
        <a:bodyPr/>
        <a:lstStyle/>
        <a:p>
          <a:endParaRPr lang="en-US"/>
        </a:p>
      </dgm:t>
    </dgm:pt>
    <dgm:pt modelId="{B7D4DF7E-4497-4AC9-81DF-A6415FC9A5A4}" type="pres">
      <dgm:prSet presAssocID="{5B4859BF-4705-438F-808D-6D5FF757717C}" presName="linear" presStyleCnt="0">
        <dgm:presLayoutVars>
          <dgm:animLvl val="lvl"/>
          <dgm:resizeHandles val="exact"/>
        </dgm:presLayoutVars>
      </dgm:prSet>
      <dgm:spPr/>
    </dgm:pt>
    <dgm:pt modelId="{2E0C4B92-EBD2-4BCD-955E-9107D8868749}" type="pres">
      <dgm:prSet presAssocID="{1194E197-E5A3-46F1-9F8A-F4BC524E90E2}" presName="parentText" presStyleLbl="node1" presStyleIdx="0" presStyleCnt="7">
        <dgm:presLayoutVars>
          <dgm:chMax val="0"/>
          <dgm:bulletEnabled val="1"/>
        </dgm:presLayoutVars>
      </dgm:prSet>
      <dgm:spPr/>
    </dgm:pt>
    <dgm:pt modelId="{C838365C-D748-43BC-834E-6EDE327F80FF}" type="pres">
      <dgm:prSet presAssocID="{3F88C717-5D1E-49DC-8426-75627625FC26}" presName="spacer" presStyleCnt="0"/>
      <dgm:spPr/>
    </dgm:pt>
    <dgm:pt modelId="{407784E0-F4D0-4C3A-9D15-47DAD22FBE51}" type="pres">
      <dgm:prSet presAssocID="{7C4CA512-8E45-4060-A415-52E46DF5609B}" presName="parentText" presStyleLbl="node1" presStyleIdx="1" presStyleCnt="7">
        <dgm:presLayoutVars>
          <dgm:chMax val="0"/>
          <dgm:bulletEnabled val="1"/>
        </dgm:presLayoutVars>
      </dgm:prSet>
      <dgm:spPr/>
    </dgm:pt>
    <dgm:pt modelId="{F2893748-99D4-463B-9846-450B0874C0CF}" type="pres">
      <dgm:prSet presAssocID="{ACED3179-83D4-4D60-A358-38F193099E13}" presName="spacer" presStyleCnt="0"/>
      <dgm:spPr/>
    </dgm:pt>
    <dgm:pt modelId="{67A9B5DF-7A05-4958-8D11-E943FA4F89B4}" type="pres">
      <dgm:prSet presAssocID="{6C5CFA0A-4611-4219-9F29-D6E6B245EE40}" presName="parentText" presStyleLbl="node1" presStyleIdx="2" presStyleCnt="7">
        <dgm:presLayoutVars>
          <dgm:chMax val="0"/>
          <dgm:bulletEnabled val="1"/>
        </dgm:presLayoutVars>
      </dgm:prSet>
      <dgm:spPr/>
    </dgm:pt>
    <dgm:pt modelId="{F01437A4-8343-42BD-B59E-BBB43D85BFB5}" type="pres">
      <dgm:prSet presAssocID="{F5F9867C-58E3-4E8A-946F-8430A57EFE71}" presName="spacer" presStyleCnt="0"/>
      <dgm:spPr/>
    </dgm:pt>
    <dgm:pt modelId="{86570301-BD82-497D-A521-CCE075D32B5F}" type="pres">
      <dgm:prSet presAssocID="{A402C5DC-A4E9-4709-AA8C-E7F9DCF7FD92}" presName="parentText" presStyleLbl="node1" presStyleIdx="3" presStyleCnt="7">
        <dgm:presLayoutVars>
          <dgm:chMax val="0"/>
          <dgm:bulletEnabled val="1"/>
        </dgm:presLayoutVars>
      </dgm:prSet>
      <dgm:spPr/>
    </dgm:pt>
    <dgm:pt modelId="{73151103-42FA-4C8B-9C1E-FD5BCE4A0342}" type="pres">
      <dgm:prSet presAssocID="{1A6CBD12-4C65-4CC6-B36F-5EC7748487B3}" presName="spacer" presStyleCnt="0"/>
      <dgm:spPr/>
    </dgm:pt>
    <dgm:pt modelId="{B4F52F6D-5225-4032-8787-28E07226CE7A}" type="pres">
      <dgm:prSet presAssocID="{010641A8-BF8E-42A8-82F3-7A5EE7FE65E4}" presName="parentText" presStyleLbl="node1" presStyleIdx="4" presStyleCnt="7">
        <dgm:presLayoutVars>
          <dgm:chMax val="0"/>
          <dgm:bulletEnabled val="1"/>
        </dgm:presLayoutVars>
      </dgm:prSet>
      <dgm:spPr/>
    </dgm:pt>
    <dgm:pt modelId="{5D279DC7-F916-4074-AD69-43973F32B639}" type="pres">
      <dgm:prSet presAssocID="{06ECF44D-D2C9-4918-B898-262E16E73F99}" presName="spacer" presStyleCnt="0"/>
      <dgm:spPr/>
    </dgm:pt>
    <dgm:pt modelId="{DFEC4CAB-8AEC-4812-B852-1B6483DA0254}" type="pres">
      <dgm:prSet presAssocID="{25F28D12-9AD1-438C-8A80-5032935A58E9}" presName="parentText" presStyleLbl="node1" presStyleIdx="5" presStyleCnt="7">
        <dgm:presLayoutVars>
          <dgm:chMax val="0"/>
          <dgm:bulletEnabled val="1"/>
        </dgm:presLayoutVars>
      </dgm:prSet>
      <dgm:spPr/>
    </dgm:pt>
    <dgm:pt modelId="{70AE388B-1A4A-4397-95E9-3566F25BA152}" type="pres">
      <dgm:prSet presAssocID="{05201CD9-9B73-4939-9626-FEF5537E17E8}" presName="spacer" presStyleCnt="0"/>
      <dgm:spPr/>
    </dgm:pt>
    <dgm:pt modelId="{F8AA6D3F-1703-4849-B18B-4A61B3980C9D}" type="pres">
      <dgm:prSet presAssocID="{5B7C45CA-112E-4085-ABE6-5598AD3BC9B0}" presName="parentText" presStyleLbl="node1" presStyleIdx="6" presStyleCnt="7">
        <dgm:presLayoutVars>
          <dgm:chMax val="0"/>
          <dgm:bulletEnabled val="1"/>
        </dgm:presLayoutVars>
      </dgm:prSet>
      <dgm:spPr/>
    </dgm:pt>
  </dgm:ptLst>
  <dgm:cxnLst>
    <dgm:cxn modelId="{CFBA0E01-77A9-4F0A-B033-7A79A5320677}" type="presOf" srcId="{5B4859BF-4705-438F-808D-6D5FF757717C}" destId="{B7D4DF7E-4497-4AC9-81DF-A6415FC9A5A4}" srcOrd="0" destOrd="0" presId="urn:microsoft.com/office/officeart/2005/8/layout/vList2"/>
    <dgm:cxn modelId="{5B3BD132-87A4-427D-863D-1A84EAFFFA9F}" type="presOf" srcId="{6C5CFA0A-4611-4219-9F29-D6E6B245EE40}" destId="{67A9B5DF-7A05-4958-8D11-E943FA4F89B4}" srcOrd="0" destOrd="0" presId="urn:microsoft.com/office/officeart/2005/8/layout/vList2"/>
    <dgm:cxn modelId="{2FA9C43B-2E2C-4937-BA31-8BC178D7DC7B}" srcId="{5B4859BF-4705-438F-808D-6D5FF757717C}" destId="{010641A8-BF8E-42A8-82F3-7A5EE7FE65E4}" srcOrd="4" destOrd="0" parTransId="{5A2FE058-FCC8-4DCD-B91B-D33AC21ECD40}" sibTransId="{06ECF44D-D2C9-4918-B898-262E16E73F99}"/>
    <dgm:cxn modelId="{A26E2C42-AB20-4CFF-80A2-CA3694291612}" srcId="{5B4859BF-4705-438F-808D-6D5FF757717C}" destId="{5B7C45CA-112E-4085-ABE6-5598AD3BC9B0}" srcOrd="6" destOrd="0" parTransId="{C6006D84-E0A4-489B-81FF-8EF1BE93CD95}" sibTransId="{0A8B88F3-FE1F-44E5-8C83-2E455E9E413A}"/>
    <dgm:cxn modelId="{4A18B964-A79A-4EF4-BEC3-3213198A8E8A}" srcId="{5B4859BF-4705-438F-808D-6D5FF757717C}" destId="{6C5CFA0A-4611-4219-9F29-D6E6B245EE40}" srcOrd="2" destOrd="0" parTransId="{A1D22CCD-FF90-4FD4-B82B-AF124C13E497}" sibTransId="{F5F9867C-58E3-4E8A-946F-8430A57EFE71}"/>
    <dgm:cxn modelId="{23C1126C-86A7-4B8E-B7F7-94418B7205BE}" srcId="{5B4859BF-4705-438F-808D-6D5FF757717C}" destId="{7C4CA512-8E45-4060-A415-52E46DF5609B}" srcOrd="1" destOrd="0" parTransId="{65ACF3C9-41B7-4A01-8EC3-CA85482BBE4F}" sibTransId="{ACED3179-83D4-4D60-A358-38F193099E13}"/>
    <dgm:cxn modelId="{4F6D4F52-1E58-4141-A141-91AC5645F672}" type="presOf" srcId="{25F28D12-9AD1-438C-8A80-5032935A58E9}" destId="{DFEC4CAB-8AEC-4812-B852-1B6483DA0254}" srcOrd="0" destOrd="0" presId="urn:microsoft.com/office/officeart/2005/8/layout/vList2"/>
    <dgm:cxn modelId="{65BAB754-01C1-4A45-A70A-BCFFF8D2A97C}" type="presOf" srcId="{5B7C45CA-112E-4085-ABE6-5598AD3BC9B0}" destId="{F8AA6D3F-1703-4849-B18B-4A61B3980C9D}" srcOrd="0" destOrd="0" presId="urn:microsoft.com/office/officeart/2005/8/layout/vList2"/>
    <dgm:cxn modelId="{ED544278-65E8-4FBE-A560-B2F362106DFB}" srcId="{5B4859BF-4705-438F-808D-6D5FF757717C}" destId="{A402C5DC-A4E9-4709-AA8C-E7F9DCF7FD92}" srcOrd="3" destOrd="0" parTransId="{8D12F01F-9386-4C43-B79F-1C58D0E79406}" sibTransId="{1A6CBD12-4C65-4CC6-B36F-5EC7748487B3}"/>
    <dgm:cxn modelId="{5CFF4B87-1EC4-4CE6-A0CA-7A7C57E74229}" srcId="{5B4859BF-4705-438F-808D-6D5FF757717C}" destId="{25F28D12-9AD1-438C-8A80-5032935A58E9}" srcOrd="5" destOrd="0" parTransId="{C5B91074-6557-4CC3-A69F-ADC910FA4E71}" sibTransId="{05201CD9-9B73-4939-9626-FEF5537E17E8}"/>
    <dgm:cxn modelId="{AC1180A9-8A83-44AA-B8A0-26D76D28D100}" type="presOf" srcId="{A402C5DC-A4E9-4709-AA8C-E7F9DCF7FD92}" destId="{86570301-BD82-497D-A521-CCE075D32B5F}" srcOrd="0" destOrd="0" presId="urn:microsoft.com/office/officeart/2005/8/layout/vList2"/>
    <dgm:cxn modelId="{40DB8CB4-E1AB-4D53-8601-6BBCBB61ADE3}" type="presOf" srcId="{010641A8-BF8E-42A8-82F3-7A5EE7FE65E4}" destId="{B4F52F6D-5225-4032-8787-28E07226CE7A}" srcOrd="0" destOrd="0" presId="urn:microsoft.com/office/officeart/2005/8/layout/vList2"/>
    <dgm:cxn modelId="{0949FFCA-9A87-4D0B-AA80-9BA12F4F9C3A}" srcId="{5B4859BF-4705-438F-808D-6D5FF757717C}" destId="{1194E197-E5A3-46F1-9F8A-F4BC524E90E2}" srcOrd="0" destOrd="0" parTransId="{4E285149-58DF-47CF-99A3-2E66FEAD8B40}" sibTransId="{3F88C717-5D1E-49DC-8426-75627625FC26}"/>
    <dgm:cxn modelId="{3CC550D8-9497-42FD-A9AD-81BA10111462}" type="presOf" srcId="{7C4CA512-8E45-4060-A415-52E46DF5609B}" destId="{407784E0-F4D0-4C3A-9D15-47DAD22FBE51}" srcOrd="0" destOrd="0" presId="urn:microsoft.com/office/officeart/2005/8/layout/vList2"/>
    <dgm:cxn modelId="{38AC7EED-E752-4FCF-B2AC-CAC18D0BBBFB}" type="presOf" srcId="{1194E197-E5A3-46F1-9F8A-F4BC524E90E2}" destId="{2E0C4B92-EBD2-4BCD-955E-9107D8868749}" srcOrd="0" destOrd="0" presId="urn:microsoft.com/office/officeart/2005/8/layout/vList2"/>
    <dgm:cxn modelId="{716404A4-3EE3-47C6-99A2-034687E6BE7D}" type="presParOf" srcId="{B7D4DF7E-4497-4AC9-81DF-A6415FC9A5A4}" destId="{2E0C4B92-EBD2-4BCD-955E-9107D8868749}" srcOrd="0" destOrd="0" presId="urn:microsoft.com/office/officeart/2005/8/layout/vList2"/>
    <dgm:cxn modelId="{8B94CCC6-6FCC-412B-96E8-020DF8FDA077}" type="presParOf" srcId="{B7D4DF7E-4497-4AC9-81DF-A6415FC9A5A4}" destId="{C838365C-D748-43BC-834E-6EDE327F80FF}" srcOrd="1" destOrd="0" presId="urn:microsoft.com/office/officeart/2005/8/layout/vList2"/>
    <dgm:cxn modelId="{6DCE226B-22FF-4F19-BD76-2BB1E49A1E38}" type="presParOf" srcId="{B7D4DF7E-4497-4AC9-81DF-A6415FC9A5A4}" destId="{407784E0-F4D0-4C3A-9D15-47DAD22FBE51}" srcOrd="2" destOrd="0" presId="urn:microsoft.com/office/officeart/2005/8/layout/vList2"/>
    <dgm:cxn modelId="{77EA215B-B9C7-4C4C-AD4A-13633AC6807B}" type="presParOf" srcId="{B7D4DF7E-4497-4AC9-81DF-A6415FC9A5A4}" destId="{F2893748-99D4-463B-9846-450B0874C0CF}" srcOrd="3" destOrd="0" presId="urn:microsoft.com/office/officeart/2005/8/layout/vList2"/>
    <dgm:cxn modelId="{51F58306-B7E6-4514-BE95-FAA7A899697E}" type="presParOf" srcId="{B7D4DF7E-4497-4AC9-81DF-A6415FC9A5A4}" destId="{67A9B5DF-7A05-4958-8D11-E943FA4F89B4}" srcOrd="4" destOrd="0" presId="urn:microsoft.com/office/officeart/2005/8/layout/vList2"/>
    <dgm:cxn modelId="{175845C8-564B-4569-AD02-53D9B4E04099}" type="presParOf" srcId="{B7D4DF7E-4497-4AC9-81DF-A6415FC9A5A4}" destId="{F01437A4-8343-42BD-B59E-BBB43D85BFB5}" srcOrd="5" destOrd="0" presId="urn:microsoft.com/office/officeart/2005/8/layout/vList2"/>
    <dgm:cxn modelId="{6F51CCAD-63CA-44AE-957B-CC7CF9AB4A68}" type="presParOf" srcId="{B7D4DF7E-4497-4AC9-81DF-A6415FC9A5A4}" destId="{86570301-BD82-497D-A521-CCE075D32B5F}" srcOrd="6" destOrd="0" presId="urn:microsoft.com/office/officeart/2005/8/layout/vList2"/>
    <dgm:cxn modelId="{3E9EB131-6BF2-44DF-A6A8-04E2F35B3A71}" type="presParOf" srcId="{B7D4DF7E-4497-4AC9-81DF-A6415FC9A5A4}" destId="{73151103-42FA-4C8B-9C1E-FD5BCE4A0342}" srcOrd="7" destOrd="0" presId="urn:microsoft.com/office/officeart/2005/8/layout/vList2"/>
    <dgm:cxn modelId="{61720C29-ED3B-468B-B562-E0EE1D0911B4}" type="presParOf" srcId="{B7D4DF7E-4497-4AC9-81DF-A6415FC9A5A4}" destId="{B4F52F6D-5225-4032-8787-28E07226CE7A}" srcOrd="8" destOrd="0" presId="urn:microsoft.com/office/officeart/2005/8/layout/vList2"/>
    <dgm:cxn modelId="{D6C53144-8EEF-4B68-AB4B-6CF67B01FE39}" type="presParOf" srcId="{B7D4DF7E-4497-4AC9-81DF-A6415FC9A5A4}" destId="{5D279DC7-F916-4074-AD69-43973F32B639}" srcOrd="9" destOrd="0" presId="urn:microsoft.com/office/officeart/2005/8/layout/vList2"/>
    <dgm:cxn modelId="{E10FA5E5-4A7A-45F3-B476-89187400A353}" type="presParOf" srcId="{B7D4DF7E-4497-4AC9-81DF-A6415FC9A5A4}" destId="{DFEC4CAB-8AEC-4812-B852-1B6483DA0254}" srcOrd="10" destOrd="0" presId="urn:microsoft.com/office/officeart/2005/8/layout/vList2"/>
    <dgm:cxn modelId="{26CF8FA8-75DB-4630-9C83-18AC7FD900D7}" type="presParOf" srcId="{B7D4DF7E-4497-4AC9-81DF-A6415FC9A5A4}" destId="{70AE388B-1A4A-4397-95E9-3566F25BA152}" srcOrd="11" destOrd="0" presId="urn:microsoft.com/office/officeart/2005/8/layout/vList2"/>
    <dgm:cxn modelId="{4F221B56-70C9-4E5E-9D34-78854C020FAF}" type="presParOf" srcId="{B7D4DF7E-4497-4AC9-81DF-A6415FC9A5A4}" destId="{F8AA6D3F-1703-4849-B18B-4A61B3980C9D}"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C4B92-EBD2-4BCD-955E-9107D8868749}">
      <dsp:nvSpPr>
        <dsp:cNvPr id="0" name=""/>
        <dsp:cNvSpPr/>
      </dsp:nvSpPr>
      <dsp:spPr>
        <a:xfrm>
          <a:off x="0" y="3692"/>
          <a:ext cx="6692748" cy="547559"/>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Project Overview</a:t>
          </a:r>
        </a:p>
      </dsp:txBody>
      <dsp:txXfrm>
        <a:off x="26730" y="30422"/>
        <a:ext cx="6639288" cy="494099"/>
      </dsp:txXfrm>
    </dsp:sp>
    <dsp:sp modelId="{407784E0-F4D0-4C3A-9D15-47DAD22FBE51}">
      <dsp:nvSpPr>
        <dsp:cNvPr id="0" name=""/>
        <dsp:cNvSpPr/>
      </dsp:nvSpPr>
      <dsp:spPr>
        <a:xfrm>
          <a:off x="0" y="620372"/>
          <a:ext cx="6692748" cy="547559"/>
        </a:xfrm>
        <a:prstGeom prst="roundRect">
          <a:avLst/>
        </a:prstGeom>
        <a:gradFill rotWithShape="0">
          <a:gsLst>
            <a:gs pos="0">
              <a:schemeClr val="accent5">
                <a:hueOff val="-551426"/>
                <a:satOff val="-2962"/>
                <a:lumOff val="1013"/>
                <a:alphaOff val="0"/>
                <a:tint val="94000"/>
                <a:satMod val="105000"/>
                <a:lumMod val="102000"/>
              </a:schemeClr>
            </a:gs>
            <a:gs pos="100000">
              <a:schemeClr val="accent5">
                <a:hueOff val="-551426"/>
                <a:satOff val="-2962"/>
                <a:lumOff val="101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Problem Statement</a:t>
          </a:r>
        </a:p>
      </dsp:txBody>
      <dsp:txXfrm>
        <a:off x="26730" y="647102"/>
        <a:ext cx="6639288" cy="494099"/>
      </dsp:txXfrm>
    </dsp:sp>
    <dsp:sp modelId="{67A9B5DF-7A05-4958-8D11-E943FA4F89B4}">
      <dsp:nvSpPr>
        <dsp:cNvPr id="0" name=""/>
        <dsp:cNvSpPr/>
      </dsp:nvSpPr>
      <dsp:spPr>
        <a:xfrm>
          <a:off x="0" y="1237052"/>
          <a:ext cx="6692748" cy="547559"/>
        </a:xfrm>
        <a:prstGeom prst="roundRect">
          <a:avLst/>
        </a:prstGeom>
        <a:gradFill rotWithShape="0">
          <a:gsLst>
            <a:gs pos="0">
              <a:schemeClr val="accent5">
                <a:hueOff val="-1102852"/>
                <a:satOff val="-5923"/>
                <a:lumOff val="2026"/>
                <a:alphaOff val="0"/>
                <a:tint val="94000"/>
                <a:satMod val="105000"/>
                <a:lumMod val="102000"/>
              </a:schemeClr>
            </a:gs>
            <a:gs pos="100000">
              <a:schemeClr val="accent5">
                <a:hueOff val="-1102852"/>
                <a:satOff val="-5923"/>
                <a:lumOff val="202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Data Modeling &amp; SQL Implementation</a:t>
          </a:r>
        </a:p>
      </dsp:txBody>
      <dsp:txXfrm>
        <a:off x="26730" y="1263782"/>
        <a:ext cx="6639288" cy="494099"/>
      </dsp:txXfrm>
    </dsp:sp>
    <dsp:sp modelId="{86570301-BD82-497D-A521-CCE075D32B5F}">
      <dsp:nvSpPr>
        <dsp:cNvPr id="0" name=""/>
        <dsp:cNvSpPr/>
      </dsp:nvSpPr>
      <dsp:spPr>
        <a:xfrm>
          <a:off x="0" y="1853732"/>
          <a:ext cx="6692748" cy="547559"/>
        </a:xfrm>
        <a:prstGeom prst="roundRect">
          <a:avLst/>
        </a:prstGeom>
        <a:gradFill rotWithShape="0">
          <a:gsLst>
            <a:gs pos="0">
              <a:schemeClr val="accent5">
                <a:hueOff val="-1654278"/>
                <a:satOff val="-8885"/>
                <a:lumOff val="3039"/>
                <a:alphaOff val="0"/>
                <a:tint val="94000"/>
                <a:satMod val="105000"/>
                <a:lumMod val="102000"/>
              </a:schemeClr>
            </a:gs>
            <a:gs pos="100000">
              <a:schemeClr val="accent5">
                <a:hueOff val="-1654278"/>
                <a:satOff val="-8885"/>
                <a:lumOff val="303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Business Use Cases</a:t>
          </a:r>
        </a:p>
      </dsp:txBody>
      <dsp:txXfrm>
        <a:off x="26730" y="1880462"/>
        <a:ext cx="6639288" cy="494099"/>
      </dsp:txXfrm>
    </dsp:sp>
    <dsp:sp modelId="{B4F52F6D-5225-4032-8787-28E07226CE7A}">
      <dsp:nvSpPr>
        <dsp:cNvPr id="0" name=""/>
        <dsp:cNvSpPr/>
      </dsp:nvSpPr>
      <dsp:spPr>
        <a:xfrm>
          <a:off x="0" y="2470412"/>
          <a:ext cx="6692748" cy="547559"/>
        </a:xfrm>
        <a:prstGeom prst="roundRect">
          <a:avLst/>
        </a:prstGeom>
        <a:gradFill rotWithShape="0">
          <a:gsLst>
            <a:gs pos="0">
              <a:schemeClr val="accent5">
                <a:hueOff val="-2205704"/>
                <a:satOff val="-11847"/>
                <a:lumOff val="4052"/>
                <a:alphaOff val="0"/>
                <a:tint val="94000"/>
                <a:satMod val="105000"/>
                <a:lumMod val="102000"/>
              </a:schemeClr>
            </a:gs>
            <a:gs pos="100000">
              <a:schemeClr val="accent5">
                <a:hueOff val="-2205704"/>
                <a:satOff val="-11847"/>
                <a:lumOff val="4052"/>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Actionable Insights</a:t>
          </a:r>
        </a:p>
      </dsp:txBody>
      <dsp:txXfrm>
        <a:off x="26730" y="2497142"/>
        <a:ext cx="6639288" cy="494099"/>
      </dsp:txXfrm>
    </dsp:sp>
    <dsp:sp modelId="{DFEC4CAB-8AEC-4812-B852-1B6483DA0254}">
      <dsp:nvSpPr>
        <dsp:cNvPr id="0" name=""/>
        <dsp:cNvSpPr/>
      </dsp:nvSpPr>
      <dsp:spPr>
        <a:xfrm>
          <a:off x="0" y="3087092"/>
          <a:ext cx="6692748" cy="547559"/>
        </a:xfrm>
        <a:prstGeom prst="roundRect">
          <a:avLst/>
        </a:prstGeom>
        <a:gradFill rotWithShape="0">
          <a:gsLst>
            <a:gs pos="0">
              <a:schemeClr val="accent5">
                <a:hueOff val="-2757130"/>
                <a:satOff val="-14808"/>
                <a:lumOff val="5065"/>
                <a:alphaOff val="0"/>
                <a:tint val="94000"/>
                <a:satMod val="105000"/>
                <a:lumMod val="102000"/>
              </a:schemeClr>
            </a:gs>
            <a:gs pos="100000">
              <a:schemeClr val="accent5">
                <a:hueOff val="-2757130"/>
                <a:satOff val="-14808"/>
                <a:lumOff val="506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Project Deliverables</a:t>
          </a:r>
        </a:p>
      </dsp:txBody>
      <dsp:txXfrm>
        <a:off x="26730" y="3113822"/>
        <a:ext cx="6639288" cy="494099"/>
      </dsp:txXfrm>
    </dsp:sp>
    <dsp:sp modelId="{F8AA6D3F-1703-4849-B18B-4A61B3980C9D}">
      <dsp:nvSpPr>
        <dsp:cNvPr id="0" name=""/>
        <dsp:cNvSpPr/>
      </dsp:nvSpPr>
      <dsp:spPr>
        <a:xfrm>
          <a:off x="0" y="3703772"/>
          <a:ext cx="6692748" cy="547559"/>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Conclusion &amp; Evaluation Metrics</a:t>
          </a:r>
        </a:p>
      </dsp:txBody>
      <dsp:txXfrm>
        <a:off x="26730" y="3730502"/>
        <a:ext cx="6639288" cy="4940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D49DC81-0BDA-472D-9E96-3D99F7BC8948}" type="datetimeFigureOut">
              <a:rPr lang="en-US" smtClean="0"/>
              <a:t>6/15/2025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15DDC23-A602-43F1-96DC-C6CE4C371CBC}" type="slidenum">
              <a:rPr lang="en-US" smtClean="0"/>
              <a:t>‹#›</a:t>
            </a:fld>
            <a:endParaRPr lang="en-US"/>
          </a:p>
        </p:txBody>
      </p:sp>
    </p:spTree>
    <p:extLst>
      <p:ext uri="{BB962C8B-B14F-4D97-AF65-F5344CB8AC3E}">
        <p14:creationId xmlns:p14="http://schemas.microsoft.com/office/powerpoint/2010/main" val="2734925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49DC81-0BDA-472D-9E96-3D99F7BC8948}" type="datetimeFigureOut">
              <a:rPr lang="en-US" smtClean="0"/>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DDC23-A602-43F1-96DC-C6CE4C371CBC}" type="slidenum">
              <a:rPr lang="en-US" smtClean="0"/>
              <a:t>‹#›</a:t>
            </a:fld>
            <a:endParaRPr lang="en-US"/>
          </a:p>
        </p:txBody>
      </p:sp>
    </p:spTree>
    <p:extLst>
      <p:ext uri="{BB962C8B-B14F-4D97-AF65-F5344CB8AC3E}">
        <p14:creationId xmlns:p14="http://schemas.microsoft.com/office/powerpoint/2010/main" val="3544496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49DC81-0BDA-472D-9E96-3D99F7BC8948}" type="datetimeFigureOut">
              <a:rPr lang="en-US" smtClean="0"/>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DDC23-A602-43F1-96DC-C6CE4C371CBC}" type="slidenum">
              <a:rPr lang="en-US" smtClean="0"/>
              <a:t>‹#›</a:t>
            </a:fld>
            <a:endParaRPr lang="en-US"/>
          </a:p>
        </p:txBody>
      </p:sp>
    </p:spTree>
    <p:extLst>
      <p:ext uri="{BB962C8B-B14F-4D97-AF65-F5344CB8AC3E}">
        <p14:creationId xmlns:p14="http://schemas.microsoft.com/office/powerpoint/2010/main" val="2681155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49DC81-0BDA-472D-9E96-3D99F7BC8948}" type="datetimeFigureOut">
              <a:rPr lang="en-US" smtClean="0"/>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DDC23-A602-43F1-96DC-C6CE4C371CB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84815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49DC81-0BDA-472D-9E96-3D99F7BC8948}" type="datetimeFigureOut">
              <a:rPr lang="en-US" smtClean="0"/>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DDC23-A602-43F1-96DC-C6CE4C371CBC}" type="slidenum">
              <a:rPr lang="en-US" smtClean="0"/>
              <a:t>‹#›</a:t>
            </a:fld>
            <a:endParaRPr lang="en-US"/>
          </a:p>
        </p:txBody>
      </p:sp>
    </p:spTree>
    <p:extLst>
      <p:ext uri="{BB962C8B-B14F-4D97-AF65-F5344CB8AC3E}">
        <p14:creationId xmlns:p14="http://schemas.microsoft.com/office/powerpoint/2010/main" val="4183841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49DC81-0BDA-472D-9E96-3D99F7BC8948}" type="datetimeFigureOut">
              <a:rPr lang="en-US" smtClean="0"/>
              <a:t>6/15/2025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5DDC23-A602-43F1-96DC-C6CE4C371CBC}" type="slidenum">
              <a:rPr lang="en-US" smtClean="0"/>
              <a:t>‹#›</a:t>
            </a:fld>
            <a:endParaRPr lang="en-US"/>
          </a:p>
        </p:txBody>
      </p:sp>
    </p:spTree>
    <p:extLst>
      <p:ext uri="{BB962C8B-B14F-4D97-AF65-F5344CB8AC3E}">
        <p14:creationId xmlns:p14="http://schemas.microsoft.com/office/powerpoint/2010/main" val="3938609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49DC81-0BDA-472D-9E96-3D99F7BC8948}" type="datetimeFigureOut">
              <a:rPr lang="en-US" smtClean="0"/>
              <a:t>6/15/2025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5DDC23-A602-43F1-96DC-C6CE4C371CBC}" type="slidenum">
              <a:rPr lang="en-US" smtClean="0"/>
              <a:t>‹#›</a:t>
            </a:fld>
            <a:endParaRPr lang="en-US"/>
          </a:p>
        </p:txBody>
      </p:sp>
    </p:spTree>
    <p:extLst>
      <p:ext uri="{BB962C8B-B14F-4D97-AF65-F5344CB8AC3E}">
        <p14:creationId xmlns:p14="http://schemas.microsoft.com/office/powerpoint/2010/main" val="147305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49DC81-0BDA-472D-9E96-3D99F7BC8948}"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DDC23-A602-43F1-96DC-C6CE4C371CBC}" type="slidenum">
              <a:rPr lang="en-US" smtClean="0"/>
              <a:t>‹#›</a:t>
            </a:fld>
            <a:endParaRPr lang="en-US"/>
          </a:p>
        </p:txBody>
      </p:sp>
    </p:spTree>
    <p:extLst>
      <p:ext uri="{BB962C8B-B14F-4D97-AF65-F5344CB8AC3E}">
        <p14:creationId xmlns:p14="http://schemas.microsoft.com/office/powerpoint/2010/main" val="1980909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49DC81-0BDA-472D-9E96-3D99F7BC8948}"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DDC23-A602-43F1-96DC-C6CE4C371CBC}" type="slidenum">
              <a:rPr lang="en-US" smtClean="0"/>
              <a:t>‹#›</a:t>
            </a:fld>
            <a:endParaRPr lang="en-US"/>
          </a:p>
        </p:txBody>
      </p:sp>
    </p:spTree>
    <p:extLst>
      <p:ext uri="{BB962C8B-B14F-4D97-AF65-F5344CB8AC3E}">
        <p14:creationId xmlns:p14="http://schemas.microsoft.com/office/powerpoint/2010/main" val="2789613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49DC81-0BDA-472D-9E96-3D99F7BC8948}"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DDC23-A602-43F1-96DC-C6CE4C371CBC}" type="slidenum">
              <a:rPr lang="en-US" smtClean="0"/>
              <a:t>‹#›</a:t>
            </a:fld>
            <a:endParaRPr lang="en-US"/>
          </a:p>
        </p:txBody>
      </p:sp>
    </p:spTree>
    <p:extLst>
      <p:ext uri="{BB962C8B-B14F-4D97-AF65-F5344CB8AC3E}">
        <p14:creationId xmlns:p14="http://schemas.microsoft.com/office/powerpoint/2010/main" val="695509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49DC81-0BDA-472D-9E96-3D99F7BC8948}"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DDC23-A602-43F1-96DC-C6CE4C371CBC}" type="slidenum">
              <a:rPr lang="en-US" smtClean="0"/>
              <a:t>‹#›</a:t>
            </a:fld>
            <a:endParaRPr lang="en-US"/>
          </a:p>
        </p:txBody>
      </p:sp>
    </p:spTree>
    <p:extLst>
      <p:ext uri="{BB962C8B-B14F-4D97-AF65-F5344CB8AC3E}">
        <p14:creationId xmlns:p14="http://schemas.microsoft.com/office/powerpoint/2010/main" val="2363420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49DC81-0BDA-472D-9E96-3D99F7BC8948}" type="datetimeFigureOut">
              <a:rPr lang="en-US" smtClean="0"/>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DDC23-A602-43F1-96DC-C6CE4C371CBC}" type="slidenum">
              <a:rPr lang="en-US" smtClean="0"/>
              <a:t>‹#›</a:t>
            </a:fld>
            <a:endParaRPr lang="en-US"/>
          </a:p>
        </p:txBody>
      </p:sp>
    </p:spTree>
    <p:extLst>
      <p:ext uri="{BB962C8B-B14F-4D97-AF65-F5344CB8AC3E}">
        <p14:creationId xmlns:p14="http://schemas.microsoft.com/office/powerpoint/2010/main" val="2201531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49DC81-0BDA-472D-9E96-3D99F7BC8948}" type="datetimeFigureOut">
              <a:rPr lang="en-US" smtClean="0"/>
              <a:t>6/15/2025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5DDC23-A602-43F1-96DC-C6CE4C371CBC}" type="slidenum">
              <a:rPr lang="en-US" smtClean="0"/>
              <a:t>‹#›</a:t>
            </a:fld>
            <a:endParaRPr lang="en-US"/>
          </a:p>
        </p:txBody>
      </p:sp>
    </p:spTree>
    <p:extLst>
      <p:ext uri="{BB962C8B-B14F-4D97-AF65-F5344CB8AC3E}">
        <p14:creationId xmlns:p14="http://schemas.microsoft.com/office/powerpoint/2010/main" val="4053097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49DC81-0BDA-472D-9E96-3D99F7BC8948}" type="datetimeFigureOut">
              <a:rPr lang="en-US" smtClean="0"/>
              <a:t>6/15/2025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5DDC23-A602-43F1-96DC-C6CE4C371CBC}" type="slidenum">
              <a:rPr lang="en-US" smtClean="0"/>
              <a:t>‹#›</a:t>
            </a:fld>
            <a:endParaRPr lang="en-US"/>
          </a:p>
        </p:txBody>
      </p:sp>
    </p:spTree>
    <p:extLst>
      <p:ext uri="{BB962C8B-B14F-4D97-AF65-F5344CB8AC3E}">
        <p14:creationId xmlns:p14="http://schemas.microsoft.com/office/powerpoint/2010/main" val="3692814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9DC81-0BDA-472D-9E96-3D99F7BC8948}" type="datetimeFigureOut">
              <a:rPr lang="en-US" smtClean="0"/>
              <a:t>6/15/2025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5DDC23-A602-43F1-96DC-C6CE4C371CBC}" type="slidenum">
              <a:rPr lang="en-US" smtClean="0"/>
              <a:t>‹#›</a:t>
            </a:fld>
            <a:endParaRPr lang="en-US"/>
          </a:p>
        </p:txBody>
      </p:sp>
    </p:spTree>
    <p:extLst>
      <p:ext uri="{BB962C8B-B14F-4D97-AF65-F5344CB8AC3E}">
        <p14:creationId xmlns:p14="http://schemas.microsoft.com/office/powerpoint/2010/main" val="2797244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49DC81-0BDA-472D-9E96-3D99F7BC8948}" type="datetimeFigureOut">
              <a:rPr lang="en-US" smtClean="0"/>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DDC23-A602-43F1-96DC-C6CE4C371CBC}" type="slidenum">
              <a:rPr lang="en-US" smtClean="0"/>
              <a:t>‹#›</a:t>
            </a:fld>
            <a:endParaRPr lang="en-US"/>
          </a:p>
        </p:txBody>
      </p:sp>
    </p:spTree>
    <p:extLst>
      <p:ext uri="{BB962C8B-B14F-4D97-AF65-F5344CB8AC3E}">
        <p14:creationId xmlns:p14="http://schemas.microsoft.com/office/powerpoint/2010/main" val="247750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49DC81-0BDA-472D-9E96-3D99F7BC8948}" type="datetimeFigureOut">
              <a:rPr lang="en-US" smtClean="0"/>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DDC23-A602-43F1-96DC-C6CE4C371CBC}" type="slidenum">
              <a:rPr lang="en-US" smtClean="0"/>
              <a:t>‹#›</a:t>
            </a:fld>
            <a:endParaRPr lang="en-US"/>
          </a:p>
        </p:txBody>
      </p:sp>
    </p:spTree>
    <p:extLst>
      <p:ext uri="{BB962C8B-B14F-4D97-AF65-F5344CB8AC3E}">
        <p14:creationId xmlns:p14="http://schemas.microsoft.com/office/powerpoint/2010/main" val="3960550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D49DC81-0BDA-472D-9E96-3D99F7BC8948}" type="datetimeFigureOut">
              <a:rPr lang="en-US" smtClean="0"/>
              <a:t>6/15/2025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5DDC23-A602-43F1-96DC-C6CE4C371CBC}" type="slidenum">
              <a:rPr lang="en-US" smtClean="0"/>
              <a:t>‹#›</a:t>
            </a:fld>
            <a:endParaRPr lang="en-US"/>
          </a:p>
        </p:txBody>
      </p:sp>
    </p:spTree>
    <p:extLst>
      <p:ext uri="{BB962C8B-B14F-4D97-AF65-F5344CB8AC3E}">
        <p14:creationId xmlns:p14="http://schemas.microsoft.com/office/powerpoint/2010/main" val="35129859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sp>
        <p:nvSpPr>
          <p:cNvPr id="2" name="Title 1">
            <a:extLst>
              <a:ext uri="{FF2B5EF4-FFF2-40B4-BE49-F238E27FC236}">
                <a16:creationId xmlns:a16="http://schemas.microsoft.com/office/drawing/2014/main" id="{A0B9428C-EA01-DD29-D3A9-383CB252A5D6}"/>
              </a:ext>
            </a:extLst>
          </p:cNvPr>
          <p:cNvSpPr>
            <a:spLocks noGrp="1"/>
          </p:cNvSpPr>
          <p:nvPr>
            <p:ph type="ctrTitle"/>
          </p:nvPr>
        </p:nvSpPr>
        <p:spPr>
          <a:xfrm>
            <a:off x="2667000" y="2328334"/>
            <a:ext cx="6858000" cy="1367896"/>
          </a:xfrm>
        </p:spPr>
        <p:txBody>
          <a:bodyPr>
            <a:normAutofit/>
          </a:bodyPr>
          <a:lstStyle/>
          <a:p>
            <a:pPr algn="ctr"/>
            <a:r>
              <a:rPr lang="en-US" sz="4400">
                <a:solidFill>
                  <a:srgbClr val="FFFFFF"/>
                </a:solidFill>
              </a:rPr>
              <a:t>Amazon Fresh Analytics</a:t>
            </a:r>
          </a:p>
        </p:txBody>
      </p:sp>
      <p:sp>
        <p:nvSpPr>
          <p:cNvPr id="3" name="Subtitle 2">
            <a:extLst>
              <a:ext uri="{FF2B5EF4-FFF2-40B4-BE49-F238E27FC236}">
                <a16:creationId xmlns:a16="http://schemas.microsoft.com/office/drawing/2014/main" id="{294FF779-AE3D-AEB8-4785-CDD0C8EA3ADB}"/>
              </a:ext>
            </a:extLst>
          </p:cNvPr>
          <p:cNvSpPr>
            <a:spLocks noGrp="1"/>
          </p:cNvSpPr>
          <p:nvPr>
            <p:ph type="subTitle" idx="1"/>
          </p:nvPr>
        </p:nvSpPr>
        <p:spPr>
          <a:xfrm>
            <a:off x="2667001" y="3602038"/>
            <a:ext cx="6857999" cy="953029"/>
          </a:xfrm>
        </p:spPr>
        <p:txBody>
          <a:bodyPr>
            <a:normAutofit/>
          </a:bodyPr>
          <a:lstStyle/>
          <a:p>
            <a:pPr algn="ctr"/>
            <a:r>
              <a:rPr lang="en-US">
                <a:solidFill>
                  <a:schemeClr val="bg2"/>
                </a:solidFill>
              </a:rPr>
              <a:t>Monisha Raja</a:t>
            </a:r>
          </a:p>
        </p:txBody>
      </p:sp>
    </p:spTree>
    <p:extLst>
      <p:ext uri="{BB962C8B-B14F-4D97-AF65-F5344CB8AC3E}">
        <p14:creationId xmlns:p14="http://schemas.microsoft.com/office/powerpoint/2010/main" val="1830495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CE9012F-0800-4BF8-5057-482DDA21CAD7}"/>
              </a:ext>
            </a:extLst>
          </p:cNvPr>
          <p:cNvSpPr>
            <a:spLocks noGrp="1"/>
          </p:cNvSpPr>
          <p:nvPr>
            <p:ph type="title"/>
          </p:nvPr>
        </p:nvSpPr>
        <p:spPr>
          <a:xfrm>
            <a:off x="1141411" y="748240"/>
            <a:ext cx="9906000" cy="1117073"/>
          </a:xfrm>
        </p:spPr>
        <p:txBody>
          <a:bodyPr>
            <a:normAutofit/>
          </a:bodyPr>
          <a:lstStyle/>
          <a:p>
            <a:pPr algn="ctr"/>
            <a:r>
              <a:rPr lang="en-US" sz="4000" dirty="0"/>
              <a:t>Task 7:</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Delete a supplier from the Suppliers table where their city matches a specific value.</a:t>
            </a:r>
            <a:endParaRPr lang="en-US" sz="4000" dirty="0"/>
          </a:p>
        </p:txBody>
      </p:sp>
      <p:sp>
        <p:nvSpPr>
          <p:cNvPr id="3" name="Content Placeholder 2">
            <a:extLst>
              <a:ext uri="{FF2B5EF4-FFF2-40B4-BE49-F238E27FC236}">
                <a16:creationId xmlns:a16="http://schemas.microsoft.com/office/drawing/2014/main" id="{1630FF54-3889-E91C-F376-937D41FD839D}"/>
              </a:ext>
            </a:extLst>
          </p:cNvPr>
          <p:cNvSpPr>
            <a:spLocks noGrp="1"/>
          </p:cNvSpPr>
          <p:nvPr>
            <p:ph idx="1"/>
          </p:nvPr>
        </p:nvSpPr>
        <p:spPr>
          <a:xfrm>
            <a:off x="1206501" y="2249486"/>
            <a:ext cx="4646614" cy="4081463"/>
          </a:xfrm>
        </p:spPr>
        <p:txBody>
          <a:bodyPr anchor="t">
            <a:normAutofit fontScale="85000" lnSpcReduction="10000"/>
          </a:bodyPr>
          <a:lstStyle/>
          <a:p>
            <a:r>
              <a:rPr lang="en-IN" sz="1800" b="1" kern="100" dirty="0">
                <a:effectLst/>
                <a:latin typeface="Aptos" panose="020B0004020202020204" pitchFamily="34" charset="0"/>
                <a:ea typeface="Aptos" panose="020B0004020202020204" pitchFamily="34" charset="0"/>
                <a:cs typeface="Times New Roman" panose="02020603050405020304" pitchFamily="18" charset="0"/>
              </a:rPr>
              <a:t>SQL Approach: DELETE and WHERE clause</a:t>
            </a:r>
          </a:p>
          <a:p>
            <a:pPr marL="0" indent="0">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IN"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Key Points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Removes supplier(s) based on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location filter</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Helps in cleaning outdated or irrelevant supplier data.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Essential for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data maintenance</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ensuring relevance.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dirty="0">
                <a:effectLst/>
                <a:latin typeface="Aptos" panose="020B0004020202020204" pitchFamily="34" charset="0"/>
                <a:ea typeface="Aptos" panose="020B0004020202020204" pitchFamily="34" charset="0"/>
                <a:cs typeface="Times New Roman" panose="02020603050405020304" pitchFamily="18" charset="0"/>
              </a:rPr>
              <a:t>If the SQL prompting the Error # unable to delete the supplier due to primary key associate with that in this case delete the primary Key Supplier ID by using </a:t>
            </a:r>
            <a:br>
              <a:rPr lang="en-IN" sz="18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4" name="Rectangle 3">
            <a:extLst>
              <a:ext uri="{FF2B5EF4-FFF2-40B4-BE49-F238E27FC236}">
                <a16:creationId xmlns:a16="http://schemas.microsoft.com/office/drawing/2014/main" id="{3C7807EC-BCFB-72AE-2C4A-77B8F8F4CF61}"/>
              </a:ext>
            </a:extLst>
          </p:cNvPr>
          <p:cNvSpPr/>
          <p:nvPr/>
        </p:nvSpPr>
        <p:spPr>
          <a:xfrm>
            <a:off x="5957889" y="2366963"/>
            <a:ext cx="5089522" cy="26257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aphicFrame>
        <p:nvGraphicFramePr>
          <p:cNvPr id="5" name="Table 4">
            <a:extLst>
              <a:ext uri="{FF2B5EF4-FFF2-40B4-BE49-F238E27FC236}">
                <a16:creationId xmlns:a16="http://schemas.microsoft.com/office/drawing/2014/main" id="{098F9A9D-98A5-7C82-AAB8-D4FE77C103D6}"/>
              </a:ext>
            </a:extLst>
          </p:cNvPr>
          <p:cNvGraphicFramePr>
            <a:graphicFrameLocks noGrp="1"/>
          </p:cNvGraphicFramePr>
          <p:nvPr>
            <p:extLst>
              <p:ext uri="{D42A27DB-BD31-4B8C-83A1-F6EECF244321}">
                <p14:modId xmlns:p14="http://schemas.microsoft.com/office/powerpoint/2010/main" val="3478109731"/>
              </p:ext>
            </p:extLst>
          </p:nvPr>
        </p:nvGraphicFramePr>
        <p:xfrm>
          <a:off x="5957889" y="2366963"/>
          <a:ext cx="5089524" cy="2625725"/>
        </p:xfrm>
        <a:graphic>
          <a:graphicData uri="http://schemas.openxmlformats.org/drawingml/2006/table">
            <a:tbl>
              <a:tblPr firstRow="1" firstCol="1" bandRow="1"/>
              <a:tblGrid>
                <a:gridCol w="2544762">
                  <a:extLst>
                    <a:ext uri="{9D8B030D-6E8A-4147-A177-3AD203B41FA5}">
                      <a16:colId xmlns:a16="http://schemas.microsoft.com/office/drawing/2014/main" val="797610234"/>
                    </a:ext>
                  </a:extLst>
                </a:gridCol>
                <a:gridCol w="2544762">
                  <a:extLst>
                    <a:ext uri="{9D8B030D-6E8A-4147-A177-3AD203B41FA5}">
                      <a16:colId xmlns:a16="http://schemas.microsoft.com/office/drawing/2014/main" val="940539253"/>
                    </a:ext>
                  </a:extLst>
                </a:gridCol>
              </a:tblGrid>
              <a:tr h="516455">
                <a:tc>
                  <a:txBody>
                    <a:bodyPr/>
                    <a:lstStyle/>
                    <a:p>
                      <a:pPr marL="0" marR="0" algn="ctr">
                        <a:lnSpc>
                          <a:spcPct val="115000"/>
                        </a:lnSpc>
                        <a:spcBef>
                          <a:spcPts val="0"/>
                        </a:spcBef>
                        <a:spcAft>
                          <a:spcPts val="0"/>
                        </a:spcAft>
                      </a:pPr>
                      <a:r>
                        <a:rPr lang="en-IN" sz="16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SQL Component</a:t>
                      </a:r>
                      <a:endParaRPr lang="en-US" sz="1600" b="1"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E6F5"/>
                    </a:solidFill>
                  </a:tcPr>
                </a:tc>
                <a:tc>
                  <a:txBody>
                    <a:bodyPr/>
                    <a:lstStyle/>
                    <a:p>
                      <a:pPr marL="0" marR="0" algn="ctr">
                        <a:lnSpc>
                          <a:spcPct val="115000"/>
                        </a:lnSpc>
                        <a:spcBef>
                          <a:spcPts val="0"/>
                        </a:spcBef>
                        <a:spcAft>
                          <a:spcPts val="0"/>
                        </a:spcAft>
                      </a:pPr>
                      <a:r>
                        <a:rPr lang="en-IN" sz="16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Description</a:t>
                      </a:r>
                      <a:endParaRPr lang="en-US" sz="1600" b="1"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3671776886"/>
                  </a:ext>
                </a:extLst>
              </a:tr>
              <a:tr h="1054635">
                <a:tc>
                  <a:txBody>
                    <a:bodyPr/>
                    <a:lstStyle/>
                    <a:p>
                      <a:pPr marL="0" marR="0" algn="ctr">
                        <a:lnSpc>
                          <a:spcPct val="115000"/>
                        </a:lnSpc>
                        <a:spcBef>
                          <a:spcPts val="0"/>
                        </a:spcBef>
                        <a:spcAft>
                          <a:spcPts val="0"/>
                        </a:spcAft>
                      </a:pPr>
                      <a:r>
                        <a:rPr lang="en-IN" sz="1600" b="1" kern="0">
                          <a:solidFill>
                            <a:srgbClr val="000000"/>
                          </a:solidFill>
                          <a:effectLst/>
                          <a:latin typeface="Arial Unicode MS"/>
                          <a:ea typeface="Times New Roman" panose="02020603050405020304" pitchFamily="18" charset="0"/>
                          <a:cs typeface="Times New Roman" panose="02020603050405020304" pitchFamily="18" charset="0"/>
                        </a:rPr>
                        <a:t>DELETE FROM Suppliers</a:t>
                      </a:r>
                      <a:endParaRPr lang="en-US" sz="1600" b="1"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6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Specifies the table from which records will be removed.</a:t>
                      </a:r>
                      <a:endParaRPr lang="en-US" sz="1600" b="1"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45098382"/>
                  </a:ext>
                </a:extLst>
              </a:tr>
              <a:tr h="1054635">
                <a:tc>
                  <a:txBody>
                    <a:bodyPr/>
                    <a:lstStyle/>
                    <a:p>
                      <a:pPr marL="0" marR="0" algn="ctr">
                        <a:lnSpc>
                          <a:spcPct val="115000"/>
                        </a:lnSpc>
                        <a:spcBef>
                          <a:spcPts val="0"/>
                        </a:spcBef>
                        <a:spcAft>
                          <a:spcPts val="0"/>
                        </a:spcAft>
                      </a:pPr>
                      <a:r>
                        <a:rPr lang="en-IN" sz="1600" b="1" kern="0">
                          <a:solidFill>
                            <a:srgbClr val="000000"/>
                          </a:solidFill>
                          <a:effectLst/>
                          <a:latin typeface="Arial Unicode MS"/>
                          <a:ea typeface="Times New Roman" panose="02020603050405020304" pitchFamily="18" charset="0"/>
                          <a:cs typeface="Times New Roman" panose="02020603050405020304" pitchFamily="18" charset="0"/>
                        </a:rPr>
                        <a:t>WHERE City = ' cityname'</a:t>
                      </a:r>
                      <a:endParaRPr lang="en-US" sz="1600" b="1"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600" b="1"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Filters rows to be deleted — only suppliers located.</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06334939"/>
                  </a:ext>
                </a:extLst>
              </a:tr>
            </a:tbl>
          </a:graphicData>
        </a:graphic>
      </p:graphicFrame>
    </p:spTree>
    <p:extLst>
      <p:ext uri="{BB962C8B-B14F-4D97-AF65-F5344CB8AC3E}">
        <p14:creationId xmlns:p14="http://schemas.microsoft.com/office/powerpoint/2010/main" val="18251115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90AE22A2-54A7-A55C-D584-DB3D20B537D2}"/>
              </a:ext>
            </a:extLst>
          </p:cNvPr>
          <p:cNvSpPr>
            <a:spLocks noGrp="1"/>
          </p:cNvSpPr>
          <p:nvPr>
            <p:ph type="title"/>
          </p:nvPr>
        </p:nvSpPr>
        <p:spPr>
          <a:xfrm>
            <a:off x="1141411" y="748240"/>
            <a:ext cx="9906000" cy="1117073"/>
          </a:xfrm>
        </p:spPr>
        <p:txBody>
          <a:bodyPr>
            <a:normAutofit/>
          </a:bodyPr>
          <a:lstStyle/>
          <a:p>
            <a:pPr algn="ctr"/>
            <a:r>
              <a:rPr lang="en-US" sz="4000" dirty="0"/>
              <a:t>Task 8: </a:t>
            </a:r>
            <a:r>
              <a:rPr lang="en-US" sz="2400" b="1" dirty="0"/>
              <a:t>a) Add check constraint to ensure the reviews.</a:t>
            </a:r>
            <a:br>
              <a:rPr lang="en-US" sz="2400" b="1" dirty="0"/>
            </a:br>
            <a:r>
              <a:rPr lang="en-US" sz="2400" b="1" dirty="0"/>
              <a:t>            B)</a:t>
            </a:r>
            <a:r>
              <a:rPr lang="en-IN" sz="2400" b="1" dirty="0">
                <a:effectLst/>
                <a:latin typeface="Aptos" panose="020B0004020202020204" pitchFamily="34" charset="0"/>
                <a:ea typeface="Aptos" panose="020B0004020202020204" pitchFamily="34" charset="0"/>
                <a:cs typeface="Times New Roman" panose="02020603050405020304" pitchFamily="18" charset="0"/>
              </a:rPr>
              <a:t>DEFAULT Constraint for Prime Member.</a:t>
            </a:r>
            <a:endParaRPr lang="en-US" sz="2400" b="1" dirty="0"/>
          </a:p>
        </p:txBody>
      </p:sp>
      <p:sp>
        <p:nvSpPr>
          <p:cNvPr id="3" name="Content Placeholder 2">
            <a:extLst>
              <a:ext uri="{FF2B5EF4-FFF2-40B4-BE49-F238E27FC236}">
                <a16:creationId xmlns:a16="http://schemas.microsoft.com/office/drawing/2014/main" id="{A7AD558D-7667-387C-EB50-1963B4E37CED}"/>
              </a:ext>
            </a:extLst>
          </p:cNvPr>
          <p:cNvSpPr>
            <a:spLocks noGrp="1"/>
          </p:cNvSpPr>
          <p:nvPr>
            <p:ph idx="1"/>
          </p:nvPr>
        </p:nvSpPr>
        <p:spPr>
          <a:xfrm>
            <a:off x="1206500" y="2249487"/>
            <a:ext cx="9840911" cy="3541714"/>
          </a:xfrm>
        </p:spPr>
        <p:txBody>
          <a:bodyPr anchor="t">
            <a:normAutofit/>
          </a:bodyPr>
          <a:lstStyle/>
          <a:p>
            <a:pPr marL="0" marR="0">
              <a:lnSpc>
                <a:spcPct val="115000"/>
              </a:lnSpc>
              <a:spcBef>
                <a:spcPts val="0"/>
              </a:spcBef>
              <a:spcAft>
                <a:spcPts val="800"/>
              </a:spcAft>
            </a:pPr>
            <a:r>
              <a:rPr lang="en-IN"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1. CHECK Constraint on Reviews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Bef>
                <a:spcPts val="0"/>
              </a:spcBef>
              <a:spcAft>
                <a:spcPts val="800"/>
              </a:spcAft>
              <a:buSzPts val="1000"/>
              <a:buFont typeface="Symbol" panose="05050102010706020507" pitchFamily="18" charset="2"/>
              <a:buChar char=""/>
              <a:tabLst>
                <a:tab pos="457200" algn="l"/>
              </a:tabLst>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Objective:</a:t>
            </a:r>
            <a:br>
              <a:rPr lang="en-IN" sz="1400" b="1" kern="100" dirty="0">
                <a:effectLst/>
                <a:latin typeface="Aptos" panose="020B0004020202020204" pitchFamily="34" charset="0"/>
                <a:ea typeface="Aptos" panose="020B0004020202020204" pitchFamily="34" charset="0"/>
                <a:cs typeface="Times New Roman" panose="02020603050405020304" pitchFamily="18" charset="0"/>
              </a:rPr>
            </a:br>
            <a:r>
              <a:rPr lang="en-IN" sz="1400" b="1" i="1" kern="100" dirty="0">
                <a:effectLst/>
                <a:latin typeface="Aptos" panose="020B0004020202020204" pitchFamily="34" charset="0"/>
                <a:ea typeface="Aptos" panose="020B0004020202020204" pitchFamily="34" charset="0"/>
                <a:cs typeface="Times New Roman" panose="02020603050405020304" pitchFamily="18" charset="0"/>
              </a:rPr>
              <a:t>Ensure that ratings in the Reviews table are always between 1 and 5 to maintain data integrity.</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Bef>
                <a:spcPts val="0"/>
              </a:spcBef>
              <a:spcAft>
                <a:spcPts val="800"/>
              </a:spcAft>
              <a:buSzPts val="1000"/>
              <a:buFont typeface="Symbol" panose="05050102010706020507" pitchFamily="18" charset="2"/>
              <a:buChar char=""/>
              <a:tabLst>
                <a:tab pos="457200" algn="l"/>
              </a:tabLst>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ADD CONSTRAINT CHK_Ratings_Range CHECK (Rating &gt;= 1 AND Rating &lt;= 5);</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IN"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2. DEFAULT Constraint on Customers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Bef>
                <a:spcPts val="0"/>
              </a:spcBef>
              <a:spcAft>
                <a:spcPts val="800"/>
              </a:spcAft>
              <a:buSzPts val="1000"/>
              <a:buFont typeface="Symbol" panose="05050102010706020507" pitchFamily="18" charset="2"/>
              <a:buChar char=""/>
              <a:tabLst>
                <a:tab pos="457200" algn="l"/>
              </a:tabLst>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Objective:</a:t>
            </a:r>
            <a:br>
              <a:rPr lang="en-IN" sz="1400" b="1" kern="100" dirty="0">
                <a:effectLst/>
                <a:latin typeface="Aptos" panose="020B0004020202020204" pitchFamily="34" charset="0"/>
                <a:ea typeface="Aptos" panose="020B0004020202020204" pitchFamily="34" charset="0"/>
                <a:cs typeface="Times New Roman" panose="02020603050405020304" pitchFamily="18" charset="0"/>
              </a:rPr>
            </a:br>
            <a:r>
              <a:rPr lang="en-IN" sz="1400" b="1" i="1" kern="100" dirty="0">
                <a:effectLst/>
                <a:latin typeface="Aptos" panose="020B0004020202020204" pitchFamily="34" charset="0"/>
                <a:ea typeface="Aptos" panose="020B0004020202020204" pitchFamily="34" charset="0"/>
                <a:cs typeface="Times New Roman" panose="02020603050405020304" pitchFamily="18" charset="0"/>
              </a:rPr>
              <a:t>Automatically assign 'No' to Prime Member in the Customers table when no value is provided, ensuring consistency.</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Bef>
                <a:spcPts val="0"/>
              </a:spcBef>
              <a:spcAft>
                <a:spcPts val="800"/>
              </a:spcAft>
              <a:buSzPts val="1000"/>
              <a:buFont typeface="Symbol" panose="05050102010706020507" pitchFamily="18" charset="2"/>
              <a:buChar char=""/>
              <a:tabLst>
                <a:tab pos="457200" algn="l"/>
              </a:tabLst>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MODIFY PrimeMember VARCHAR(10) DEFAULT 'No';</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122056120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EBC5DA4A-8DBA-D1A2-2165-75D83A7A8EA7}"/>
              </a:ext>
            </a:extLst>
          </p:cNvPr>
          <p:cNvSpPr>
            <a:spLocks noGrp="1"/>
          </p:cNvSpPr>
          <p:nvPr>
            <p:ph type="title"/>
          </p:nvPr>
        </p:nvSpPr>
        <p:spPr>
          <a:xfrm>
            <a:off x="1141411" y="748240"/>
            <a:ext cx="9906000" cy="1117073"/>
          </a:xfrm>
        </p:spPr>
        <p:txBody>
          <a:bodyPr>
            <a:normAutofit fontScale="90000"/>
          </a:bodyPr>
          <a:lstStyle/>
          <a:p>
            <a:pPr algn="ctr"/>
            <a:r>
              <a:rPr lang="en-US" sz="4000" dirty="0"/>
              <a:t>Task 9: Writing a query using where, having group by and order by Clause </a:t>
            </a:r>
          </a:p>
        </p:txBody>
      </p:sp>
      <p:sp>
        <p:nvSpPr>
          <p:cNvPr id="3" name="Content Placeholder 2">
            <a:extLst>
              <a:ext uri="{FF2B5EF4-FFF2-40B4-BE49-F238E27FC236}">
                <a16:creationId xmlns:a16="http://schemas.microsoft.com/office/drawing/2014/main" id="{2F0E0FEE-52B8-8667-C611-D1F709436510}"/>
              </a:ext>
            </a:extLst>
          </p:cNvPr>
          <p:cNvSpPr>
            <a:spLocks noGrp="1"/>
          </p:cNvSpPr>
          <p:nvPr>
            <p:ph idx="1"/>
          </p:nvPr>
        </p:nvSpPr>
        <p:spPr>
          <a:xfrm>
            <a:off x="1206500" y="2249487"/>
            <a:ext cx="9840911" cy="3541714"/>
          </a:xfrm>
        </p:spPr>
        <p:txBody>
          <a:bodyPr numCol="2" spcCol="822960" anchor="t">
            <a:normAutofit/>
          </a:bodyPr>
          <a:lstStyle/>
          <a:p>
            <a:pPr>
              <a:lnSpc>
                <a:spcPct val="115000"/>
              </a:lnSpc>
              <a:spcBef>
                <a:spcPts val="0"/>
              </a:spcBef>
              <a:spcAft>
                <a:spcPts val="800"/>
              </a:spcAft>
              <a:buFont typeface="Wingdings" panose="05000000000000000000" pitchFamily="2" charset="2"/>
              <a:buChar char="Ø"/>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1. WHERE Clause – Find Orders After 2024-01-01</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lvl="1">
              <a:lnSpc>
                <a:spcPct val="115000"/>
              </a:lnSpc>
              <a:spcBef>
                <a:spcPts val="0"/>
              </a:spcBef>
              <a:spcAft>
                <a:spcPts val="800"/>
              </a:spcAft>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SELECT *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lvl="1">
              <a:lnSpc>
                <a:spcPct val="115000"/>
              </a:lnSpc>
              <a:spcBef>
                <a:spcPts val="0"/>
              </a:spcBef>
              <a:spcAft>
                <a:spcPts val="800"/>
              </a:spcAft>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FROM Orders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lvl="1">
              <a:lnSpc>
                <a:spcPct val="115000"/>
              </a:lnSpc>
              <a:spcBef>
                <a:spcPts val="0"/>
              </a:spcBef>
              <a:spcAft>
                <a:spcPts val="800"/>
              </a:spcAft>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WHERE OrderDate &gt; '2024-01-01’;</a:t>
            </a:r>
          </a:p>
          <a:p>
            <a:pPr marL="800100" lvl="1" indent="-342900">
              <a:lnSpc>
                <a:spcPct val="115000"/>
              </a:lnSpc>
              <a:spcBef>
                <a:spcPts val="0"/>
              </a:spcBef>
              <a:spcAft>
                <a:spcPts val="800"/>
              </a:spcAft>
              <a:buSzPts val="1000"/>
              <a:buFont typeface="Symbol" panose="05050102010706020507" pitchFamily="18" charset="2"/>
              <a:buChar char=""/>
              <a:tabLst>
                <a:tab pos="457200" algn="l"/>
              </a:tabLst>
            </a:pPr>
            <a:r>
              <a:rPr lang="en-IN" sz="14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en-IN" sz="1400" b="1" i="1" kern="100" dirty="0">
                <a:effectLst/>
                <a:latin typeface="Aptos" panose="020B0004020202020204" pitchFamily="34" charset="0"/>
                <a:ea typeface="Aptos" panose="020B0004020202020204" pitchFamily="34" charset="0"/>
                <a:cs typeface="Times New Roman" panose="02020603050405020304" pitchFamily="18" charset="0"/>
              </a:rPr>
              <a:t>Used to filter data based on specific condition.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Bef>
                <a:spcPts val="0"/>
              </a:spcBef>
              <a:spcAft>
                <a:spcPts val="800"/>
              </a:spcAft>
              <a:buSzPts val="1000"/>
              <a:buFont typeface="Symbol" panose="05050102010706020507" pitchFamily="18" charset="2"/>
              <a:buChar char=""/>
              <a:tabLst>
                <a:tab pos="457200" algn="l"/>
              </a:tabLst>
            </a:pPr>
            <a:r>
              <a:rPr lang="en-IN" sz="14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en-IN" sz="1400" b="1" i="1" kern="100" dirty="0">
                <a:effectLst/>
                <a:latin typeface="Aptos" panose="020B0004020202020204" pitchFamily="34" charset="0"/>
                <a:ea typeface="Aptos" panose="020B0004020202020204" pitchFamily="34" charset="0"/>
                <a:cs typeface="Times New Roman" panose="02020603050405020304" pitchFamily="18" charset="0"/>
              </a:rPr>
              <a:t>Retrieves orders placed after 1st January 2024 to track recent activity.</a:t>
            </a:r>
          </a:p>
          <a:p>
            <a:pPr marL="342900" indent="-342900">
              <a:lnSpc>
                <a:spcPct val="115000"/>
              </a:lnSpc>
              <a:spcBef>
                <a:spcPts val="0"/>
              </a:spcBef>
              <a:spcAft>
                <a:spcPts val="800"/>
              </a:spcAft>
              <a:buSzPts val="1000"/>
              <a:buFont typeface="Symbol" panose="05050102010706020507" pitchFamily="18" charset="2"/>
              <a:buChar char=""/>
              <a:tabLst>
                <a:tab pos="457200" algn="l"/>
              </a:tabLst>
            </a:pPr>
            <a:endParaRPr lang="en-IN" sz="1400" b="1" i="1" kern="100" dirty="0">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Bef>
                <a:spcPts val="0"/>
              </a:spcBef>
              <a:spcAft>
                <a:spcPts val="800"/>
              </a:spcAft>
              <a:buSzPts val="1000"/>
              <a:buNone/>
              <a:tabLst>
                <a:tab pos="457200" algn="l"/>
              </a:tabLst>
            </a:pP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Bef>
                <a:spcPts val="0"/>
              </a:spcBef>
              <a:buFont typeface="Wingdings" panose="05000000000000000000" pitchFamily="2" charset="2"/>
              <a:buChar char="Ø"/>
              <a:tabLst>
                <a:tab pos="457200" algn="l"/>
              </a:tabLst>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HAVING Clause – Products with Avg Ratings &gt; 4</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indent="0">
              <a:lnSpc>
                <a:spcPct val="115000"/>
              </a:lnSpc>
              <a:spcBef>
                <a:spcPts val="0"/>
              </a:spcBef>
              <a:buNone/>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914400" lvl="1">
              <a:lnSpc>
                <a:spcPct val="115000"/>
              </a:lnSpc>
              <a:spcBef>
                <a:spcPts val="0"/>
              </a:spcBef>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SELECT Product ID, AVG(Rating) AS AvgRating</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914400" lvl="1">
              <a:lnSpc>
                <a:spcPct val="115000"/>
              </a:lnSpc>
              <a:spcBef>
                <a:spcPts val="0"/>
              </a:spcBef>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FROM Reviews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914400" lvl="1">
              <a:lnSpc>
                <a:spcPct val="115000"/>
              </a:lnSpc>
              <a:spcBef>
                <a:spcPts val="0"/>
              </a:spcBef>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GROUP BY ProductID</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914400" lvl="1">
              <a:lnSpc>
                <a:spcPct val="115000"/>
              </a:lnSpc>
              <a:spcBef>
                <a:spcPts val="0"/>
              </a:spcBef>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HAVING AVG(Rating) &gt; 4;</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914400" lvl="1">
              <a:lnSpc>
                <a:spcPct val="115000"/>
              </a:lnSpc>
              <a:spcBef>
                <a:spcPts val="0"/>
              </a:spcBef>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Bef>
                <a:spcPts val="0"/>
              </a:spcBef>
              <a:buSzPts val="1000"/>
              <a:buFont typeface="Symbol" panose="05050102010706020507" pitchFamily="18" charset="2"/>
              <a:buChar char=""/>
              <a:tabLst>
                <a:tab pos="457200" algn="l"/>
              </a:tabLst>
            </a:pPr>
            <a:r>
              <a:rPr lang="en-IN" sz="14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en-IN" sz="1400" b="1" i="1" kern="100" dirty="0">
                <a:effectLst/>
                <a:latin typeface="Aptos" panose="020B0004020202020204" pitchFamily="34" charset="0"/>
                <a:ea typeface="Aptos" panose="020B0004020202020204" pitchFamily="34" charset="0"/>
                <a:cs typeface="Times New Roman" panose="02020603050405020304" pitchFamily="18" charset="0"/>
              </a:rPr>
              <a:t>Used with GROUP BY to filter aggregated data.</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Bef>
                <a:spcPts val="0"/>
              </a:spcBef>
              <a:spcAft>
                <a:spcPts val="800"/>
              </a:spcAft>
              <a:buSzPts val="1000"/>
              <a:buFont typeface="Symbol" panose="05050102010706020507" pitchFamily="18" charset="2"/>
              <a:buChar char=""/>
              <a:tabLst>
                <a:tab pos="457200" algn="l"/>
              </a:tabLst>
            </a:pPr>
            <a:r>
              <a:rPr lang="en-IN" sz="14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en-IN" sz="1400" b="1" i="1" kern="100" dirty="0">
                <a:effectLst/>
                <a:latin typeface="Aptos" panose="020B0004020202020204" pitchFamily="34" charset="0"/>
                <a:ea typeface="Aptos" panose="020B0004020202020204" pitchFamily="34" charset="0"/>
                <a:cs typeface="Times New Roman" panose="02020603050405020304" pitchFamily="18" charset="0"/>
              </a:rPr>
              <a:t>Displays only products that are highly rated by customers (</a:t>
            </a:r>
            <a:r>
              <a:rPr lang="en-IN" sz="1400" b="1" i="1" kern="100" dirty="0" err="1">
                <a:effectLst/>
                <a:latin typeface="Aptos" panose="020B0004020202020204" pitchFamily="34" charset="0"/>
                <a:ea typeface="Aptos" panose="020B0004020202020204" pitchFamily="34" charset="0"/>
                <a:cs typeface="Times New Roman" panose="02020603050405020304" pitchFamily="18" charset="0"/>
              </a:rPr>
              <a:t>avg</a:t>
            </a:r>
            <a:r>
              <a:rPr lang="en-IN" sz="1400" b="1" i="1" kern="100" dirty="0">
                <a:effectLst/>
                <a:latin typeface="Aptos" panose="020B0004020202020204" pitchFamily="34" charset="0"/>
                <a:ea typeface="Aptos" panose="020B0004020202020204" pitchFamily="34" charset="0"/>
                <a:cs typeface="Times New Roman" panose="02020603050405020304" pitchFamily="18" charset="0"/>
              </a:rPr>
              <a:t> rating &gt; 4).</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a:lnSpc>
                <a:spcPct val="115000"/>
              </a:lnSpc>
              <a:spcBef>
                <a:spcPts val="0"/>
              </a:spcBef>
              <a:spcAft>
                <a:spcPts val="800"/>
              </a:spcAft>
            </a:pP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162710032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BF7846E-CBB3-0720-EA20-1C500945E954}"/>
              </a:ext>
            </a:extLst>
          </p:cNvPr>
          <p:cNvSpPr>
            <a:spLocks noGrp="1"/>
          </p:cNvSpPr>
          <p:nvPr>
            <p:ph type="title"/>
          </p:nvPr>
        </p:nvSpPr>
        <p:spPr>
          <a:xfrm>
            <a:off x="1141411" y="748240"/>
            <a:ext cx="9906000" cy="1117073"/>
          </a:xfrm>
        </p:spPr>
        <p:txBody>
          <a:bodyPr>
            <a:normAutofit fontScale="90000"/>
          </a:bodyPr>
          <a:lstStyle/>
          <a:p>
            <a:pPr algn="ctr"/>
            <a:r>
              <a:rPr lang="en-US" sz="4000" dirty="0"/>
              <a:t>Task 9: Writing a query using where, having group by and order by Clause </a:t>
            </a:r>
          </a:p>
        </p:txBody>
      </p:sp>
      <p:sp>
        <p:nvSpPr>
          <p:cNvPr id="3" name="Content Placeholder 2">
            <a:extLst>
              <a:ext uri="{FF2B5EF4-FFF2-40B4-BE49-F238E27FC236}">
                <a16:creationId xmlns:a16="http://schemas.microsoft.com/office/drawing/2014/main" id="{7DC68269-FBF5-8A0F-8726-E96D6E5D3B75}"/>
              </a:ext>
            </a:extLst>
          </p:cNvPr>
          <p:cNvSpPr>
            <a:spLocks noGrp="1"/>
          </p:cNvSpPr>
          <p:nvPr>
            <p:ph idx="1"/>
          </p:nvPr>
        </p:nvSpPr>
        <p:spPr>
          <a:xfrm>
            <a:off x="1206500" y="2249487"/>
            <a:ext cx="9840911" cy="3541714"/>
          </a:xfrm>
        </p:spPr>
        <p:txBody>
          <a:bodyPr numCol="2" spcCol="457200" anchor="t">
            <a:normAutofit fontScale="85000" lnSpcReduction="10000"/>
          </a:bodyPr>
          <a:lstStyle/>
          <a:p>
            <a:pPr marR="0" lvl="0">
              <a:lnSpc>
                <a:spcPct val="115000"/>
              </a:lnSpc>
              <a:spcBef>
                <a:spcPts val="0"/>
              </a:spcBef>
              <a:spcAft>
                <a:spcPts val="800"/>
              </a:spcAft>
              <a:buFont typeface="Wingdings" panose="05000000000000000000" pitchFamily="2" charset="2"/>
              <a:buChar char="Ø"/>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GROUP BY + ORDER BY – Rank Products by Total Sales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SELECT ProductID, SUM(Quantity) AS </a:t>
            </a:r>
            <a:r>
              <a:rPr lang="en-IN" sz="1800" b="1" kern="100" dirty="0" err="1">
                <a:effectLst/>
                <a:latin typeface="Aptos" panose="020B0004020202020204" pitchFamily="34" charset="0"/>
                <a:ea typeface="Aptos" panose="020B0004020202020204" pitchFamily="34" charset="0"/>
                <a:cs typeface="Times New Roman" panose="02020603050405020304" pitchFamily="18" charset="0"/>
              </a:rPr>
              <a:t>TotalSold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FROM </a:t>
            </a:r>
            <a:r>
              <a:rPr lang="en-IN" sz="1800" b="1" kern="100" dirty="0" err="1">
                <a:effectLst/>
                <a:latin typeface="Aptos" panose="020B0004020202020204" pitchFamily="34" charset="0"/>
                <a:ea typeface="Aptos" panose="020B0004020202020204" pitchFamily="34" charset="0"/>
                <a:cs typeface="Times New Roman" panose="02020603050405020304" pitchFamily="18" charset="0"/>
              </a:rPr>
              <a:t>Order_Details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GROUP BY ProductID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ORDER BY </a:t>
            </a:r>
            <a:r>
              <a:rPr lang="en-IN" sz="1800" b="1" kern="100" dirty="0" err="1">
                <a:effectLst/>
                <a:latin typeface="Aptos" panose="020B0004020202020204" pitchFamily="34" charset="0"/>
                <a:ea typeface="Aptos" panose="020B0004020202020204" pitchFamily="34" charset="0"/>
                <a:cs typeface="Times New Roman" panose="02020603050405020304" pitchFamily="18" charset="0"/>
              </a:rPr>
              <a:t>TotalSold</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DESC;</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b="1" i="1" kern="100" dirty="0">
                <a:effectLst/>
                <a:latin typeface="Aptos" panose="020B0004020202020204" pitchFamily="34" charset="0"/>
                <a:ea typeface="Aptos" panose="020B0004020202020204" pitchFamily="34" charset="0"/>
                <a:cs typeface="Times New Roman" panose="02020603050405020304" pitchFamily="18" charset="0"/>
              </a:rPr>
              <a:t>GROUP BY aggregates data per product; ORDER BY ranks them.</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b="1" i="1" kern="100" dirty="0">
                <a:effectLst/>
                <a:latin typeface="Aptos" panose="020B0004020202020204" pitchFamily="34" charset="0"/>
                <a:ea typeface="Aptos" panose="020B0004020202020204" pitchFamily="34" charset="0"/>
                <a:cs typeface="Times New Roman" panose="02020603050405020304" pitchFamily="18" charset="0"/>
              </a:rPr>
              <a:t>Identifies best-selling products based on total quantity sold.</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endParaRPr lang="en-IN" sz="1800" b="1" i="1" kern="100" dirty="0">
              <a:latin typeface="Aptos" panose="020B0004020202020204" pitchFamily="34" charset="0"/>
              <a:ea typeface="Aptos" panose="020B0004020202020204" pitchFamily="34" charset="0"/>
              <a:cs typeface="Times New Roman" panose="02020603050405020304" pitchFamily="18" charset="0"/>
            </a:endParaRPr>
          </a:p>
          <a:p>
            <a:pPr marL="57150" marR="0" indent="-285750">
              <a:lnSpc>
                <a:spcPct val="115000"/>
              </a:lnSpc>
              <a:spcBef>
                <a:spcPts val="0"/>
              </a:spcBef>
              <a:spcAft>
                <a:spcPts val="800"/>
              </a:spcAft>
              <a:buFont typeface="Wingdings" panose="05000000000000000000" pitchFamily="2" charset="2"/>
              <a:buChar char="Ø"/>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Summary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WHERE Clause filters data row-wise (e.g., recent orders).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HAVING Clause filters grouped/aggregated results (e.g., high-rated products).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GROUP BY + ORDER BY are used together to summarize and sort data (e.g., top-selling products).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172517538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AEEA9A8D-E03C-4728-DC6F-C9BC912FCAAF}"/>
              </a:ext>
            </a:extLst>
          </p:cNvPr>
          <p:cNvSpPr>
            <a:spLocks noGrp="1"/>
          </p:cNvSpPr>
          <p:nvPr>
            <p:ph type="title"/>
          </p:nvPr>
        </p:nvSpPr>
        <p:spPr>
          <a:xfrm>
            <a:off x="1141411" y="748240"/>
            <a:ext cx="9906000" cy="686861"/>
          </a:xfrm>
        </p:spPr>
        <p:txBody>
          <a:bodyPr>
            <a:normAutofit fontScale="90000"/>
          </a:bodyPr>
          <a:lstStyle/>
          <a:p>
            <a:pPr algn="ctr"/>
            <a:r>
              <a:rPr lang="en-US" sz="4000" dirty="0"/>
              <a:t>Task 10:</a:t>
            </a:r>
            <a:r>
              <a:rPr lang="en-IN" sz="1800" b="1" dirty="0">
                <a:effectLst/>
                <a:latin typeface="Aptos" panose="020B0004020202020204" pitchFamily="34" charset="0"/>
                <a:ea typeface="Aptos" panose="020B0004020202020204" pitchFamily="34" charset="0"/>
                <a:cs typeface="Times New Roman" panose="02020603050405020304" pitchFamily="18" charset="0"/>
              </a:rPr>
              <a:t> </a:t>
            </a:r>
            <a:r>
              <a:rPr lang="en-IN" sz="4000" dirty="0"/>
              <a:t>Identifying High-Value Customers</a:t>
            </a:r>
            <a:endParaRPr lang="en-US" sz="4000" dirty="0"/>
          </a:p>
        </p:txBody>
      </p:sp>
      <p:sp>
        <p:nvSpPr>
          <p:cNvPr id="3" name="Content Placeholder 2">
            <a:extLst>
              <a:ext uri="{FF2B5EF4-FFF2-40B4-BE49-F238E27FC236}">
                <a16:creationId xmlns:a16="http://schemas.microsoft.com/office/drawing/2014/main" id="{7195821F-C8AD-6D33-384F-71B1AED5A264}"/>
              </a:ext>
            </a:extLst>
          </p:cNvPr>
          <p:cNvSpPr>
            <a:spLocks noGrp="1"/>
          </p:cNvSpPr>
          <p:nvPr>
            <p:ph idx="1"/>
          </p:nvPr>
        </p:nvSpPr>
        <p:spPr>
          <a:xfrm>
            <a:off x="1156417" y="1497290"/>
            <a:ext cx="3193572" cy="4293910"/>
          </a:xfrm>
          <a:solidFill>
            <a:schemeClr val="bg2">
              <a:lumMod val="60000"/>
              <a:lumOff val="40000"/>
            </a:schemeClr>
          </a:solidFill>
        </p:spPr>
        <p:txBody>
          <a:bodyPr anchor="t">
            <a:normAutofit/>
          </a:bodyPr>
          <a:lstStyle/>
          <a:p>
            <a:pPr marL="0" marR="0" indent="0">
              <a:lnSpc>
                <a:spcPct val="115000"/>
              </a:lnSpc>
              <a:spcBef>
                <a:spcPts val="0"/>
              </a:spcBef>
              <a:spcAft>
                <a:spcPts val="800"/>
              </a:spcAft>
              <a:buNone/>
            </a:pPr>
            <a:r>
              <a:rPr lang="en-IN"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Objective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Calculate total amount each customer has spent.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Rank customers by spending.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Identify customers who spent more than ₹5,000.</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4" name="Content Placeholder 2">
            <a:extLst>
              <a:ext uri="{FF2B5EF4-FFF2-40B4-BE49-F238E27FC236}">
                <a16:creationId xmlns:a16="http://schemas.microsoft.com/office/drawing/2014/main" id="{33ADCB8C-35AF-37D3-C230-7AAB595FEBF6}"/>
              </a:ext>
            </a:extLst>
          </p:cNvPr>
          <p:cNvSpPr txBox="1">
            <a:spLocks/>
          </p:cNvSpPr>
          <p:nvPr/>
        </p:nvSpPr>
        <p:spPr>
          <a:xfrm>
            <a:off x="4595336" y="1508953"/>
            <a:ext cx="3193572" cy="4282247"/>
          </a:xfrm>
          <a:prstGeom prst="rect">
            <a:avLst/>
          </a:prstGeom>
          <a:solidFill>
            <a:schemeClr val="accent1">
              <a:lumMod val="75000"/>
            </a:schemeClr>
          </a:solidFill>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5000"/>
              </a:lnSpc>
              <a:spcBef>
                <a:spcPts val="0"/>
              </a:spcBef>
              <a:spcAft>
                <a:spcPts val="800"/>
              </a:spcAft>
              <a:buFont typeface="Arial" panose="020B0604020202020204" pitchFamily="34" charset="0"/>
              <a:buNone/>
            </a:pPr>
            <a:r>
              <a:rPr lang="en-IN" sz="1800" b="1" kern="100" dirty="0">
                <a:latin typeface="Segoe UI Emoji" panose="020B0502040204020203" pitchFamily="34" charset="0"/>
                <a:ea typeface="Aptos" panose="020B0004020202020204" pitchFamily="34" charset="0"/>
                <a:cs typeface="Segoe UI Emoji" panose="020B0502040204020203" pitchFamily="34" charset="0"/>
              </a:rPr>
              <a:t>📊</a:t>
            </a:r>
            <a:r>
              <a:rPr lang="en-IN" sz="1800" b="1" kern="100" dirty="0">
                <a:latin typeface="Aptos" panose="020B0004020202020204" pitchFamily="34" charset="0"/>
                <a:ea typeface="Aptos" panose="020B0004020202020204" pitchFamily="34" charset="0"/>
                <a:cs typeface="Times New Roman" panose="02020603050405020304" pitchFamily="18" charset="0"/>
              </a:rPr>
              <a:t> Query Explanation</a:t>
            </a:r>
            <a:endParaRPr lang="en-US" sz="1800" kern="100" dirty="0">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15000"/>
              </a:lnSpc>
              <a:spcBef>
                <a:spcPts val="0"/>
              </a:spcBef>
              <a:spcAft>
                <a:spcPts val="800"/>
              </a:spcAft>
              <a:buSzPts val="1000"/>
              <a:buFont typeface="Symbol" panose="05050102010706020507" pitchFamily="18" charset="2"/>
              <a:buChar char=""/>
              <a:tabLst>
                <a:tab pos="457200" algn="l"/>
              </a:tabLst>
            </a:pPr>
            <a:r>
              <a:rPr lang="en-IN" sz="1800" b="1" kern="100" dirty="0">
                <a:latin typeface="Aptos" panose="020B0004020202020204" pitchFamily="34" charset="0"/>
                <a:ea typeface="Aptos" panose="020B0004020202020204" pitchFamily="34" charset="0"/>
                <a:cs typeface="Times New Roman" panose="02020603050405020304" pitchFamily="18" charset="0"/>
              </a:rPr>
              <a:t>SUM(Quantity * Price) → calculates total spending per customer.</a:t>
            </a:r>
            <a:endParaRPr lang="en-US" sz="1800" kern="100" dirty="0">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15000"/>
              </a:lnSpc>
              <a:spcBef>
                <a:spcPts val="0"/>
              </a:spcBef>
              <a:spcAft>
                <a:spcPts val="800"/>
              </a:spcAft>
              <a:buSzPts val="1000"/>
              <a:buFont typeface="Symbol" panose="05050102010706020507" pitchFamily="18" charset="2"/>
              <a:buChar char=""/>
              <a:tabLst>
                <a:tab pos="457200" algn="l"/>
              </a:tabLst>
            </a:pPr>
            <a:r>
              <a:rPr lang="en-IN" sz="1800" b="1" kern="100" dirty="0">
                <a:latin typeface="Aptos" panose="020B0004020202020204" pitchFamily="34" charset="0"/>
                <a:ea typeface="Aptos" panose="020B0004020202020204" pitchFamily="34" charset="0"/>
                <a:cs typeface="Times New Roman" panose="02020603050405020304" pitchFamily="18" charset="0"/>
              </a:rPr>
              <a:t>GROUP BY Customer ID → groups transactions by each customer.</a:t>
            </a:r>
            <a:endParaRPr lang="en-US" sz="1800" kern="100" dirty="0">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15000"/>
              </a:lnSpc>
              <a:spcBef>
                <a:spcPts val="0"/>
              </a:spcBef>
              <a:spcAft>
                <a:spcPts val="800"/>
              </a:spcAft>
              <a:buSzPts val="1000"/>
              <a:buFont typeface="Symbol" panose="05050102010706020507" pitchFamily="18" charset="2"/>
              <a:buChar char=""/>
              <a:tabLst>
                <a:tab pos="457200" algn="l"/>
              </a:tabLst>
            </a:pPr>
            <a:r>
              <a:rPr lang="en-IN" sz="1800" b="1" kern="100" dirty="0">
                <a:latin typeface="Aptos" panose="020B0004020202020204" pitchFamily="34" charset="0"/>
                <a:ea typeface="Aptos" panose="020B0004020202020204" pitchFamily="34" charset="0"/>
                <a:cs typeface="Times New Roman" panose="02020603050405020304" pitchFamily="18" charset="0"/>
              </a:rPr>
              <a:t>HAVING Total Spending &gt; 5000 → filters only high-value customers.</a:t>
            </a:r>
            <a:endParaRPr lang="en-US" sz="1800" kern="100" dirty="0">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15000"/>
              </a:lnSpc>
              <a:spcBef>
                <a:spcPts val="0"/>
              </a:spcBef>
              <a:spcAft>
                <a:spcPts val="800"/>
              </a:spcAft>
              <a:buSzPts val="1000"/>
              <a:buFont typeface="Symbol" panose="05050102010706020507" pitchFamily="18" charset="2"/>
              <a:buChar char=""/>
              <a:tabLst>
                <a:tab pos="457200" algn="l"/>
              </a:tabLst>
            </a:pPr>
            <a:r>
              <a:rPr lang="en-IN" sz="1800" b="1" kern="100" dirty="0">
                <a:latin typeface="Aptos" panose="020B0004020202020204" pitchFamily="34" charset="0"/>
                <a:ea typeface="Aptos" panose="020B0004020202020204" pitchFamily="34" charset="0"/>
                <a:cs typeface="Times New Roman" panose="02020603050405020304" pitchFamily="18" charset="0"/>
              </a:rPr>
              <a:t>ORDER BY Total Spending DESC → shows top spenders at the top.</a:t>
            </a:r>
            <a:endParaRPr lang="en-US" sz="1800" kern="100" dirty="0">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5" name="Content Placeholder 2">
            <a:extLst>
              <a:ext uri="{FF2B5EF4-FFF2-40B4-BE49-F238E27FC236}">
                <a16:creationId xmlns:a16="http://schemas.microsoft.com/office/drawing/2014/main" id="{CDA93151-ED57-1EB4-7164-4170FF1D0A3B}"/>
              </a:ext>
            </a:extLst>
          </p:cNvPr>
          <p:cNvSpPr txBox="1">
            <a:spLocks/>
          </p:cNvSpPr>
          <p:nvPr/>
        </p:nvSpPr>
        <p:spPr>
          <a:xfrm>
            <a:off x="8034255" y="1508953"/>
            <a:ext cx="3193572" cy="4282247"/>
          </a:xfrm>
          <a:prstGeom prst="rect">
            <a:avLst/>
          </a:prstGeom>
          <a:solidFill>
            <a:srgbClr val="00B0F0"/>
          </a:solidFill>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57150" indent="-285750">
              <a:lnSpc>
                <a:spcPct val="115000"/>
              </a:lnSpc>
              <a:spcBef>
                <a:spcPts val="0"/>
              </a:spcBef>
              <a:spcAft>
                <a:spcPts val="800"/>
              </a:spcAft>
              <a:buFont typeface="Wingdings" panose="05000000000000000000" pitchFamily="2" charset="2"/>
              <a:buChar char="q"/>
            </a:pPr>
            <a:r>
              <a:rPr lang="en-IN" sz="1800" b="1" kern="100" dirty="0">
                <a:latin typeface="Aptos" panose="020B0004020202020204" pitchFamily="34" charset="0"/>
                <a:ea typeface="Aptos" panose="020B0004020202020204" pitchFamily="34" charset="0"/>
                <a:cs typeface="Times New Roman" panose="02020603050405020304" pitchFamily="18" charset="0"/>
              </a:rPr>
              <a:t>Business Insight</a:t>
            </a:r>
            <a:endParaRPr lang="en-US" sz="1800" kern="100" dirty="0">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15000"/>
              </a:lnSpc>
              <a:spcBef>
                <a:spcPts val="0"/>
              </a:spcBef>
              <a:spcAft>
                <a:spcPts val="800"/>
              </a:spcAft>
              <a:buSzPts val="1000"/>
              <a:buFont typeface="Symbol" panose="05050102010706020507" pitchFamily="18" charset="2"/>
              <a:buChar char=""/>
              <a:tabLst>
                <a:tab pos="457200" algn="l"/>
              </a:tabLst>
            </a:pPr>
            <a:r>
              <a:rPr lang="en-IN" sz="1800" b="1" kern="100" dirty="0">
                <a:latin typeface="Aptos" panose="020B0004020202020204" pitchFamily="34" charset="0"/>
                <a:ea typeface="Aptos" panose="020B0004020202020204" pitchFamily="34" charset="0"/>
                <a:cs typeface="Times New Roman" panose="02020603050405020304" pitchFamily="18" charset="0"/>
              </a:rPr>
              <a:t>Helps target top spenders with rewards or loyalty perks.</a:t>
            </a:r>
            <a:endParaRPr lang="en-US" sz="1800" kern="100" dirty="0">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15000"/>
              </a:lnSpc>
              <a:spcBef>
                <a:spcPts val="0"/>
              </a:spcBef>
              <a:spcAft>
                <a:spcPts val="800"/>
              </a:spcAft>
              <a:buSzPts val="1000"/>
              <a:buFont typeface="Symbol" panose="05050102010706020507" pitchFamily="18" charset="2"/>
              <a:buChar char=""/>
              <a:tabLst>
                <a:tab pos="457200" algn="l"/>
              </a:tabLst>
            </a:pPr>
            <a:r>
              <a:rPr lang="en-IN" sz="1800" b="1" kern="100" dirty="0">
                <a:latin typeface="Aptos" panose="020B0004020202020204" pitchFamily="34" charset="0"/>
                <a:ea typeface="Aptos" panose="020B0004020202020204" pitchFamily="34" charset="0"/>
                <a:cs typeface="Times New Roman" panose="02020603050405020304" pitchFamily="18" charset="0"/>
              </a:rPr>
              <a:t>Enables personalized marketing strategies.</a:t>
            </a:r>
            <a:endParaRPr lang="en-US" sz="1800" kern="100" dirty="0">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15000"/>
              </a:lnSpc>
              <a:spcBef>
                <a:spcPts val="0"/>
              </a:spcBef>
              <a:spcAft>
                <a:spcPts val="800"/>
              </a:spcAft>
              <a:buSzPts val="1000"/>
              <a:buFont typeface="Symbol" panose="05050102010706020507" pitchFamily="18" charset="2"/>
              <a:buChar char=""/>
              <a:tabLst>
                <a:tab pos="457200" algn="l"/>
              </a:tabLst>
            </a:pPr>
            <a:r>
              <a:rPr lang="en-IN" sz="1800" b="1" kern="100" dirty="0">
                <a:latin typeface="Aptos" panose="020B0004020202020204" pitchFamily="34" charset="0"/>
                <a:ea typeface="Aptos" panose="020B0004020202020204" pitchFamily="34" charset="0"/>
                <a:cs typeface="Times New Roman" panose="02020603050405020304" pitchFamily="18" charset="0"/>
              </a:rPr>
              <a:t>Can be used to increase customer retention and lifetime value.</a:t>
            </a:r>
            <a:endParaRPr lang="en-US" sz="1800" kern="100" dirty="0">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2230287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AD64E48C-07B7-7F1E-3EDC-196167BBCB97}"/>
              </a:ext>
            </a:extLst>
          </p:cNvPr>
          <p:cNvSpPr>
            <a:spLocks noGrp="1"/>
          </p:cNvSpPr>
          <p:nvPr>
            <p:ph type="title"/>
          </p:nvPr>
        </p:nvSpPr>
        <p:spPr>
          <a:xfrm>
            <a:off x="1141411" y="748240"/>
            <a:ext cx="9906000" cy="686861"/>
          </a:xfrm>
        </p:spPr>
        <p:txBody>
          <a:bodyPr anchor="t">
            <a:normAutofit fontScale="90000"/>
          </a:bodyPr>
          <a:lstStyle/>
          <a:p>
            <a:pPr algn="ctr">
              <a:lnSpc>
                <a:spcPct val="100000"/>
              </a:lnSpc>
            </a:pPr>
            <a:r>
              <a:rPr lang="en-US" sz="4000" dirty="0"/>
              <a:t>Task 11:</a:t>
            </a:r>
            <a:r>
              <a:rPr lang="en-IN" sz="4000" dirty="0"/>
              <a:t>Multi-Part SQL Operations</a:t>
            </a:r>
            <a:br>
              <a:rPr lang="en-IN" sz="1800" b="1" dirty="0">
                <a:effectLst/>
                <a:latin typeface="Aptos" panose="020B0004020202020204" pitchFamily="34" charset="0"/>
                <a:ea typeface="Aptos" panose="020B0004020202020204" pitchFamily="34" charset="0"/>
                <a:cs typeface="Times New Roman" panose="02020603050405020304" pitchFamily="18" charset="0"/>
              </a:rPr>
            </a:b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7" name="Rectangle: Rounded Corners 6">
            <a:extLst>
              <a:ext uri="{FF2B5EF4-FFF2-40B4-BE49-F238E27FC236}">
                <a16:creationId xmlns:a16="http://schemas.microsoft.com/office/drawing/2014/main" id="{F76FE9DD-22C4-55BD-3818-08E0B5E1C8CE}"/>
              </a:ext>
            </a:extLst>
          </p:cNvPr>
          <p:cNvSpPr/>
          <p:nvPr/>
        </p:nvSpPr>
        <p:spPr>
          <a:xfrm>
            <a:off x="1470991" y="1611313"/>
            <a:ext cx="2486853" cy="752384"/>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effectLst/>
                <a:latin typeface="Aptos" panose="020B0004020202020204" pitchFamily="34" charset="0"/>
                <a:ea typeface="Aptos" panose="020B0004020202020204" pitchFamily="34" charset="0"/>
                <a:cs typeface="Times New Roman" panose="02020603050405020304" pitchFamily="18" charset="0"/>
              </a:rPr>
              <a:t>Calculate Total Revenue Per Order</a:t>
            </a:r>
            <a:endParaRPr lang="en-US" dirty="0"/>
          </a:p>
        </p:txBody>
      </p:sp>
      <p:sp>
        <p:nvSpPr>
          <p:cNvPr id="9" name="Rectangle: Rounded Corners 8">
            <a:extLst>
              <a:ext uri="{FF2B5EF4-FFF2-40B4-BE49-F238E27FC236}">
                <a16:creationId xmlns:a16="http://schemas.microsoft.com/office/drawing/2014/main" id="{2AC68218-D226-4FCB-86F0-D89790BBB9EE}"/>
              </a:ext>
            </a:extLst>
          </p:cNvPr>
          <p:cNvSpPr/>
          <p:nvPr/>
        </p:nvSpPr>
        <p:spPr>
          <a:xfrm>
            <a:off x="5009322" y="1584852"/>
            <a:ext cx="2828090" cy="782111"/>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effectLst/>
                <a:latin typeface="Aptos" panose="020B0004020202020204" pitchFamily="34" charset="0"/>
                <a:ea typeface="Aptos" panose="020B0004020202020204" pitchFamily="34" charset="0"/>
                <a:cs typeface="Times New Roman" panose="02020603050405020304" pitchFamily="18" charset="0"/>
              </a:rPr>
              <a:t>Identify Customers with Most Orders in a Specific Time Period</a:t>
            </a:r>
            <a:endParaRPr lang="en-US" b="1" dirty="0">
              <a:latin typeface="Aptos" panose="020B0004020202020204" pitchFamily="34"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D63F8913-A199-FD59-5368-602AD7438A44}"/>
              </a:ext>
            </a:extLst>
          </p:cNvPr>
          <p:cNvSpPr/>
          <p:nvPr/>
        </p:nvSpPr>
        <p:spPr>
          <a:xfrm>
            <a:off x="8905117" y="1581586"/>
            <a:ext cx="2486853" cy="782111"/>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Aptos" panose="020B0004020202020204" pitchFamily="34" charset="0"/>
                <a:ea typeface="Aptos" panose="020B0004020202020204" pitchFamily="34" charset="0"/>
                <a:cs typeface="Times New Roman" panose="02020603050405020304" pitchFamily="18" charset="0"/>
              </a:rPr>
              <a:t>T</a:t>
            </a:r>
            <a:r>
              <a:rPr lang="en-IN" sz="1800" b="1" dirty="0">
                <a:effectLst/>
                <a:latin typeface="Aptos" panose="020B0004020202020204" pitchFamily="34" charset="0"/>
                <a:ea typeface="Aptos" panose="020B0004020202020204" pitchFamily="34" charset="0"/>
                <a:cs typeface="Times New Roman" panose="02020603050405020304" pitchFamily="18" charset="0"/>
              </a:rPr>
              <a:t>he Supplier with the Most Products in Stock</a:t>
            </a:r>
            <a:endParaRPr lang="en-US" b="1" dirty="0">
              <a:latin typeface="Aptos" panose="020B0004020202020204" pitchFamily="34" charset="0"/>
              <a:cs typeface="Times New Roman" panose="02020603050405020304" pitchFamily="18" charset="0"/>
            </a:endParaRPr>
          </a:p>
        </p:txBody>
      </p:sp>
      <p:sp>
        <p:nvSpPr>
          <p:cNvPr id="40" name="Rectangle 39">
            <a:extLst>
              <a:ext uri="{FF2B5EF4-FFF2-40B4-BE49-F238E27FC236}">
                <a16:creationId xmlns:a16="http://schemas.microsoft.com/office/drawing/2014/main" id="{EA17943F-80E3-FDBD-F778-CFF57EBA4BA7}"/>
              </a:ext>
            </a:extLst>
          </p:cNvPr>
          <p:cNvSpPr/>
          <p:nvPr/>
        </p:nvSpPr>
        <p:spPr>
          <a:xfrm>
            <a:off x="1494519" y="2708172"/>
            <a:ext cx="2560566" cy="3250096"/>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bg2">
                    <a:lumMod val="20000"/>
                    <a:lumOff val="80000"/>
                  </a:schemeClr>
                </a:solidFill>
              </a:rPr>
              <a:t>SQL Approach : </a:t>
            </a:r>
            <a:r>
              <a:rPr lang="en-US" sz="1400" b="1" dirty="0">
                <a:solidFill>
                  <a:schemeClr val="bg2">
                    <a:lumMod val="20000"/>
                    <a:lumOff val="80000"/>
                  </a:schemeClr>
                </a:solidFill>
              </a:rPr>
              <a:t>Join Query</a:t>
            </a:r>
          </a:p>
          <a:p>
            <a:r>
              <a:rPr lang="en-US" sz="1400" b="1" dirty="0">
                <a:solidFill>
                  <a:schemeClr val="bg2">
                    <a:lumMod val="20000"/>
                    <a:lumOff val="80000"/>
                  </a:schemeClr>
                </a:solidFill>
              </a:rPr>
              <a:t>Table : Orders and Order Details</a:t>
            </a:r>
          </a:p>
          <a:p>
            <a:r>
              <a:rPr lang="en-US" sz="1400" b="1" dirty="0">
                <a:solidFill>
                  <a:schemeClr val="bg2">
                    <a:lumMod val="20000"/>
                    <a:lumOff val="80000"/>
                  </a:schemeClr>
                </a:solidFill>
              </a:rPr>
              <a:t>Purpose :</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400" b="1" kern="1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rPr>
              <a:t>Calculate how much revenue each order generated.</a:t>
            </a:r>
            <a:endParaRPr lang="en-US" sz="1400" kern="1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400" b="1" kern="1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rPr>
              <a:t>Helps identify high-value orders and understand purchase patterns.</a:t>
            </a:r>
            <a:endParaRPr lang="en-US" sz="1400" kern="100" dirty="0">
              <a:solidFill>
                <a:schemeClr val="bg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algn="ctr"/>
            <a:endParaRPr lang="en-US" sz="1400" dirty="0">
              <a:solidFill>
                <a:schemeClr val="bg2">
                  <a:lumMod val="20000"/>
                  <a:lumOff val="80000"/>
                </a:schemeClr>
              </a:solidFill>
            </a:endParaRPr>
          </a:p>
        </p:txBody>
      </p:sp>
      <p:sp>
        <p:nvSpPr>
          <p:cNvPr id="54" name="Rectangle 53">
            <a:extLst>
              <a:ext uri="{FF2B5EF4-FFF2-40B4-BE49-F238E27FC236}">
                <a16:creationId xmlns:a16="http://schemas.microsoft.com/office/drawing/2014/main" id="{6FE83938-50A5-C943-DA7B-CCDEAC0216C2}"/>
              </a:ext>
            </a:extLst>
          </p:cNvPr>
          <p:cNvSpPr/>
          <p:nvPr/>
        </p:nvSpPr>
        <p:spPr>
          <a:xfrm>
            <a:off x="5276846" y="2718905"/>
            <a:ext cx="2560566" cy="3250096"/>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a:lnSpc>
                <a:spcPct val="115000"/>
              </a:lnSpc>
              <a:spcBef>
                <a:spcPts val="0"/>
              </a:spcBef>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Purpose: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Find the most active customers within a year (or any time range).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r>
              <a:rPr lang="en-IN" sz="1800" b="1" dirty="0">
                <a:effectLst/>
                <a:latin typeface="Aptos" panose="020B0004020202020204" pitchFamily="34" charset="0"/>
                <a:ea typeface="Aptos" panose="020B0004020202020204" pitchFamily="34" charset="0"/>
                <a:cs typeface="Times New Roman" panose="02020603050405020304" pitchFamily="18" charset="0"/>
              </a:rPr>
              <a:t>Useful for targeting repeat buyers and loyalty campaigns.</a:t>
            </a:r>
            <a:endParaRPr lang="en-US" sz="1400" dirty="0">
              <a:solidFill>
                <a:schemeClr val="bg2">
                  <a:lumMod val="20000"/>
                  <a:lumOff val="80000"/>
                </a:schemeClr>
              </a:solidFill>
            </a:endParaRPr>
          </a:p>
        </p:txBody>
      </p:sp>
      <p:sp>
        <p:nvSpPr>
          <p:cNvPr id="55" name="Rectangle 54">
            <a:extLst>
              <a:ext uri="{FF2B5EF4-FFF2-40B4-BE49-F238E27FC236}">
                <a16:creationId xmlns:a16="http://schemas.microsoft.com/office/drawing/2014/main" id="{8CBC267E-BE9D-7353-0D35-21301018AC41}"/>
              </a:ext>
            </a:extLst>
          </p:cNvPr>
          <p:cNvSpPr/>
          <p:nvPr/>
        </p:nvSpPr>
        <p:spPr>
          <a:xfrm>
            <a:off x="8915540" y="2718905"/>
            <a:ext cx="2560566" cy="3250096"/>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solidFill>
                  <a:schemeClr val="bg1"/>
                </a:solidFill>
              </a:rPr>
              <a:t>Purpose :</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6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Calculate how much revenue each order generated.</a:t>
            </a:r>
            <a:endPar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6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Helps identify high-value orders and understand purchase patterns.</a:t>
            </a:r>
            <a:endPar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algn="ctr"/>
            <a:endParaRPr lang="en-US" sz="1600" dirty="0">
              <a:solidFill>
                <a:schemeClr val="tx1">
                  <a:lumMod val="95000"/>
                  <a:lumOff val="5000"/>
                </a:schemeClr>
              </a:solidFill>
            </a:endParaRPr>
          </a:p>
        </p:txBody>
      </p:sp>
    </p:spTree>
    <p:extLst>
      <p:ext uri="{BB962C8B-B14F-4D97-AF65-F5344CB8AC3E}">
        <p14:creationId xmlns:p14="http://schemas.microsoft.com/office/powerpoint/2010/main" val="13375147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childTnLst>
                    </p:cTn>
                  </p:par>
                </p:childTnLst>
              </p:cTn>
              <p:nextCondLst>
                <p:cond evt="onClick" delay="0">
                  <p:tgtEl>
                    <p:spTgt spid="7"/>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wipe(down)">
                                      <p:cBhvr>
                                        <p:cTn id="13" dur="500"/>
                                        <p:tgtEl>
                                          <p:spTgt spid="54"/>
                                        </p:tgtEl>
                                      </p:cBhvr>
                                    </p:animEffect>
                                  </p:childTnLst>
                                </p:cTn>
                              </p:par>
                            </p:childTnLst>
                          </p:cTn>
                        </p:par>
                      </p:childTnLst>
                    </p:cTn>
                  </p:par>
                </p:childTnLst>
              </p:cTn>
              <p:nextCondLst>
                <p:cond evt="onClick" delay="0">
                  <p:tgtEl>
                    <p:spTgt spid="9"/>
                  </p:tgtEl>
                </p:cond>
              </p:nextCondLst>
            </p:seq>
            <p:seq concurrent="1" nextAc="seek">
              <p:cTn id="14" restart="whenNotActive" fill="hold" evtFilter="cancelBubble" nodeType="interactiveSeq">
                <p:stCondLst>
                  <p:cond evt="onClick" delay="0">
                    <p:tgtEl>
                      <p:spTgt spid="11"/>
                    </p:tgtEl>
                  </p:cond>
                </p:stCondLst>
                <p:endSync evt="end" delay="0">
                  <p:rtn val="all"/>
                </p:endSync>
                <p:childTnLst>
                  <p:par>
                    <p:cTn id="15" fill="hold">
                      <p:stCondLst>
                        <p:cond delay="0"/>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down)">
                                      <p:cBhvr>
                                        <p:cTn id="19" dur="500"/>
                                        <p:tgtEl>
                                          <p:spTgt spid="55"/>
                                        </p:tgtEl>
                                      </p:cBhvr>
                                    </p:animEffect>
                                  </p:childTnLst>
                                </p:cTn>
                              </p:par>
                            </p:childTnLst>
                          </p:cTn>
                        </p:par>
                      </p:childTnLst>
                    </p:cTn>
                  </p:par>
                </p:childTnLst>
              </p:cTn>
              <p:nextCondLst>
                <p:cond evt="onClick" delay="0">
                  <p:tgtEl>
                    <p:spTgt spid="11"/>
                  </p:tgtEl>
                </p:cond>
              </p:nextCondLst>
            </p:seq>
          </p:childTnLst>
        </p:cTn>
      </p:par>
    </p:tnLst>
    <p:bldLst>
      <p:bldP spid="40" grpId="0" animBg="1"/>
      <p:bldP spid="54" grpId="0" animBg="1"/>
      <p:bldP spid="5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77EA9A82-D080-155D-6624-336F2695C406}"/>
              </a:ext>
            </a:extLst>
          </p:cNvPr>
          <p:cNvSpPr>
            <a:spLocks noGrp="1"/>
          </p:cNvSpPr>
          <p:nvPr>
            <p:ph type="title"/>
          </p:nvPr>
        </p:nvSpPr>
        <p:spPr>
          <a:xfrm>
            <a:off x="1141411" y="748240"/>
            <a:ext cx="9906000" cy="1117073"/>
          </a:xfrm>
        </p:spPr>
        <p:txBody>
          <a:bodyPr>
            <a:normAutofit/>
          </a:bodyPr>
          <a:lstStyle/>
          <a:p>
            <a:pPr algn="ctr"/>
            <a:r>
              <a:rPr lang="en-US" sz="4000" dirty="0"/>
              <a:t>Task 11: </a:t>
            </a:r>
            <a:r>
              <a:rPr lang="en-IN" sz="4000" dirty="0"/>
              <a:t>Multi-Part SQL Operations</a:t>
            </a:r>
            <a:endParaRPr lang="en-US" sz="4000" dirty="0"/>
          </a:p>
        </p:txBody>
      </p:sp>
      <p:sp>
        <p:nvSpPr>
          <p:cNvPr id="3" name="Content Placeholder 2">
            <a:extLst>
              <a:ext uri="{FF2B5EF4-FFF2-40B4-BE49-F238E27FC236}">
                <a16:creationId xmlns:a16="http://schemas.microsoft.com/office/drawing/2014/main" id="{13D1F495-43AE-A61C-0B8B-24EC874FA904}"/>
              </a:ext>
            </a:extLst>
          </p:cNvPr>
          <p:cNvSpPr>
            <a:spLocks noGrp="1"/>
          </p:cNvSpPr>
          <p:nvPr>
            <p:ph idx="1"/>
          </p:nvPr>
        </p:nvSpPr>
        <p:spPr>
          <a:xfrm>
            <a:off x="1206500" y="2249487"/>
            <a:ext cx="9840911" cy="3541714"/>
          </a:xfrm>
        </p:spPr>
        <p:txBody>
          <a:bodyPr anchor="t">
            <a:normAutofit/>
          </a:bodyPr>
          <a:lstStyle/>
          <a:p>
            <a:pPr marL="0" marR="0" indent="0">
              <a:lnSpc>
                <a:spcPct val="110000"/>
              </a:lnSpc>
              <a:spcBef>
                <a:spcPts val="0"/>
              </a:spcBef>
              <a:spcAft>
                <a:spcPts val="800"/>
              </a:spcAft>
              <a:buNone/>
            </a:pPr>
            <a:r>
              <a:rPr lang="en-IN"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Overall Business Value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0000"/>
              </a:lnSpc>
              <a:spcBef>
                <a:spcPts val="0"/>
              </a:spcBef>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Better revenue tracking.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0000"/>
              </a:lnSpc>
              <a:spcBef>
                <a:spcPts val="0"/>
              </a:spcBef>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More focused customer engagement.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lvl="1">
              <a:lnSpc>
                <a:spcPct val="110000"/>
              </a:lnSpc>
            </a:pPr>
            <a:r>
              <a:rPr lang="en-IN" sz="1800" b="1" dirty="0">
                <a:effectLst/>
                <a:latin typeface="Aptos" panose="020B0004020202020204" pitchFamily="34" charset="0"/>
                <a:ea typeface="Aptos" panose="020B0004020202020204" pitchFamily="34" charset="0"/>
                <a:cs typeface="Times New Roman" panose="02020603050405020304" pitchFamily="18" charset="0"/>
              </a:rPr>
              <a:t>Smarter inventory and supplier management.</a:t>
            </a:r>
          </a:p>
          <a:p>
            <a:pPr marL="457200" marR="0">
              <a:lnSpc>
                <a:spcPct val="110000"/>
              </a:lnSpc>
              <a:spcBef>
                <a:spcPts val="0"/>
              </a:spcBef>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Key Goals of the Objective: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0000"/>
              </a:lnSpc>
              <a:spcBef>
                <a:spcPts val="0"/>
              </a:spcBef>
              <a:spcAft>
                <a:spcPts val="800"/>
              </a:spcAft>
              <a:buSzPts val="1000"/>
              <a:buFont typeface="Symbol" panose="05050102010706020507" pitchFamily="18" charset="2"/>
              <a:buChar char=""/>
              <a:tabLst>
                <a:tab pos="457200" algn="l"/>
              </a:tabLst>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Eliminate repeated category/subcategory data in the Products table.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0000"/>
              </a:lnSpc>
              <a:spcBef>
                <a:spcPts val="0"/>
              </a:spcBef>
              <a:spcAft>
                <a:spcPts val="800"/>
              </a:spcAft>
              <a:buSzPts val="1000"/>
              <a:buFont typeface="Symbol" panose="05050102010706020507" pitchFamily="18" charset="2"/>
              <a:buChar char=""/>
              <a:tabLst>
                <a:tab pos="457200" algn="l"/>
              </a:tabLst>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Store categories and subcategories in a separate, centralized table.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0000"/>
              </a:lnSpc>
              <a:spcBef>
                <a:spcPts val="0"/>
              </a:spcBef>
              <a:spcAft>
                <a:spcPts val="800"/>
              </a:spcAft>
              <a:buSzPts val="1000"/>
              <a:buFont typeface="Symbol" panose="05050102010706020507" pitchFamily="18" charset="2"/>
              <a:buChar char=""/>
              <a:tabLst>
                <a:tab pos="457200" algn="l"/>
              </a:tabLst>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Use foreign keys to maintain relationships between products and categories.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0000"/>
              </a:lnSpc>
              <a:spcBef>
                <a:spcPts val="0"/>
              </a:spcBef>
              <a:spcAft>
                <a:spcPts val="800"/>
              </a:spcAft>
              <a:buSzPts val="1000"/>
              <a:buFont typeface="Symbol" panose="05050102010706020507" pitchFamily="18" charset="2"/>
              <a:buChar char=""/>
              <a:tabLst>
                <a:tab pos="457200" algn="l"/>
              </a:tabLst>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Ensure data consistency, reduce anomalies, and enhance scalability of the database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0000"/>
              </a:lnSpc>
            </a:pPr>
            <a:endParaRPr lang="en-US" sz="13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16099658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5D3B76F0-8BC0-C00B-9549-74309245489F}"/>
              </a:ext>
            </a:extLst>
          </p:cNvPr>
          <p:cNvSpPr>
            <a:spLocks noGrp="1"/>
          </p:cNvSpPr>
          <p:nvPr>
            <p:ph type="title"/>
          </p:nvPr>
        </p:nvSpPr>
        <p:spPr>
          <a:xfrm>
            <a:off x="1141411" y="748240"/>
            <a:ext cx="9906000" cy="801161"/>
          </a:xfrm>
        </p:spPr>
        <p:txBody>
          <a:bodyPr>
            <a:normAutofit/>
          </a:bodyPr>
          <a:lstStyle/>
          <a:p>
            <a:pPr algn="ctr"/>
            <a:r>
              <a:rPr lang="en-US" sz="3700" dirty="0"/>
              <a:t>Task 12 : </a:t>
            </a:r>
            <a:r>
              <a:rPr lang="en-IN" sz="2800" dirty="0"/>
              <a:t>Normalizing Products Table to 3NF</a:t>
            </a:r>
            <a:endParaRPr lang="en-US" sz="2800" dirty="0"/>
          </a:p>
        </p:txBody>
      </p:sp>
      <p:sp>
        <p:nvSpPr>
          <p:cNvPr id="3" name="Content Placeholder 2">
            <a:extLst>
              <a:ext uri="{FF2B5EF4-FFF2-40B4-BE49-F238E27FC236}">
                <a16:creationId xmlns:a16="http://schemas.microsoft.com/office/drawing/2014/main" id="{1979155C-DADC-6E28-B5B2-E248FECA5668}"/>
              </a:ext>
            </a:extLst>
          </p:cNvPr>
          <p:cNvSpPr>
            <a:spLocks noGrp="1"/>
          </p:cNvSpPr>
          <p:nvPr>
            <p:ph idx="1"/>
          </p:nvPr>
        </p:nvSpPr>
        <p:spPr>
          <a:xfrm>
            <a:off x="1206500" y="1661053"/>
            <a:ext cx="9840911" cy="4130148"/>
          </a:xfrm>
        </p:spPr>
        <p:txBody>
          <a:bodyPr anchor="t">
            <a:normAutofit fontScale="85000" lnSpcReduction="20000"/>
          </a:bodyPr>
          <a:lstStyle/>
          <a:p>
            <a:pPr marR="0" indent="0">
              <a:lnSpc>
                <a:spcPct val="115000"/>
              </a:lnSpc>
              <a:spcBef>
                <a:spcPts val="0"/>
              </a:spcBef>
              <a:spcAft>
                <a:spcPts val="800"/>
              </a:spcAft>
              <a:buNone/>
            </a:pPr>
            <a:r>
              <a:rPr lang="en-IN"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Before Normalization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Products table contains repeating category/subcategory data.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Causes redundancy and risk of inconsistency.</a:t>
            </a:r>
          </a:p>
          <a:p>
            <a:pPr marR="0" indent="0">
              <a:lnSpc>
                <a:spcPct val="115000"/>
              </a:lnSpc>
              <a:spcBef>
                <a:spcPts val="0"/>
              </a:spcBef>
              <a:spcAft>
                <a:spcPts val="800"/>
              </a:spcAft>
              <a:buNone/>
            </a:pPr>
            <a:r>
              <a:rPr lang="en-IN" sz="12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b="1" kern="100" dirty="0">
                <a:latin typeface="Aptos" panose="020B0004020202020204" pitchFamily="34" charset="0"/>
                <a:cs typeface="Times New Roman" panose="02020603050405020304" pitchFamily="18" charset="0"/>
              </a:rPr>
              <a:t>After Normalization:</a:t>
            </a:r>
            <a:endParaRPr lang="en-US" sz="1800" b="1" kern="100" dirty="0">
              <a:latin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b="1" kern="100" dirty="0">
                <a:latin typeface="Aptos" panose="020B0004020202020204" pitchFamily="34" charset="0"/>
                <a:cs typeface="Times New Roman" panose="02020603050405020304" pitchFamily="18" charset="0"/>
              </a:rPr>
              <a:t>Separated into:</a:t>
            </a:r>
            <a:endParaRPr lang="en-US" sz="1800" b="1" kern="100" dirty="0">
              <a:latin typeface="Aptos" panose="020B0004020202020204" pitchFamily="34" charset="0"/>
              <a:cs typeface="Times New Roman" panose="02020603050405020304" pitchFamily="18" charset="0"/>
            </a:endParaRPr>
          </a:p>
          <a:p>
            <a:pPr marL="457200" marR="0" lvl="1" indent="0">
              <a:lnSpc>
                <a:spcPct val="115000"/>
              </a:lnSpc>
              <a:spcBef>
                <a:spcPts val="0"/>
              </a:spcBef>
              <a:spcAft>
                <a:spcPts val="800"/>
              </a:spcAft>
              <a:buSzPts val="1000"/>
              <a:buNone/>
              <a:tabLst>
                <a:tab pos="914400" algn="l"/>
              </a:tabLst>
            </a:pPr>
            <a:r>
              <a:rPr lang="en-IN" sz="1800" b="1" kern="100" dirty="0">
                <a:latin typeface="Aptos" panose="020B0004020202020204" pitchFamily="34" charset="0"/>
                <a:cs typeface="Times New Roman" panose="02020603050405020304" pitchFamily="18" charset="0"/>
              </a:rPr>
              <a:t>✅ Products table (product data)</a:t>
            </a:r>
            <a:endParaRPr lang="en-US" sz="1800" b="1" kern="100" dirty="0">
              <a:latin typeface="Aptos" panose="020B0004020202020204" pitchFamily="34" charset="0"/>
              <a:cs typeface="Times New Roman" panose="02020603050405020304" pitchFamily="18" charset="0"/>
            </a:endParaRPr>
          </a:p>
          <a:p>
            <a:pPr marL="457200" marR="0" lvl="1" indent="0">
              <a:lnSpc>
                <a:spcPct val="115000"/>
              </a:lnSpc>
              <a:spcBef>
                <a:spcPts val="0"/>
              </a:spcBef>
              <a:spcAft>
                <a:spcPts val="800"/>
              </a:spcAft>
              <a:buSzPts val="1000"/>
              <a:buNone/>
              <a:tabLst>
                <a:tab pos="914400" algn="l"/>
              </a:tabLst>
            </a:pPr>
            <a:r>
              <a:rPr lang="en-IN" sz="1800" b="1" kern="100" dirty="0">
                <a:latin typeface="Aptos" panose="020B0004020202020204" pitchFamily="34" charset="0"/>
                <a:cs typeface="Times New Roman" panose="02020603050405020304" pitchFamily="18" charset="0"/>
              </a:rPr>
              <a:t>✅ Categories table (category &amp; subcategory)</a:t>
            </a:r>
            <a:endParaRPr lang="en-US" sz="1800" b="1" kern="100" dirty="0">
              <a:latin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b="1" kern="100" dirty="0">
                <a:latin typeface="Aptos" panose="020B0004020202020204" pitchFamily="34" charset="0"/>
                <a:cs typeface="Times New Roman" panose="02020603050405020304" pitchFamily="18" charset="0"/>
              </a:rPr>
              <a:t>Established foreign key to ensure relational integrity.</a:t>
            </a:r>
          </a:p>
          <a:p>
            <a:pPr marR="0" indent="0">
              <a:lnSpc>
                <a:spcPct val="115000"/>
              </a:lnSpc>
              <a:spcBef>
                <a:spcPts val="0"/>
              </a:spcBef>
              <a:spcAft>
                <a:spcPts val="800"/>
              </a:spcAft>
              <a:buNone/>
            </a:pPr>
            <a:r>
              <a:rPr lang="en-IN"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Benefits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15000"/>
              </a:lnSpc>
              <a:spcBef>
                <a:spcPts val="0"/>
              </a:spcBef>
              <a:spcAft>
                <a:spcPts val="800"/>
              </a:spcAft>
              <a:buSzPts val="1000"/>
              <a:buNone/>
              <a:tabLst>
                <a:tab pos="457200" algn="l"/>
              </a:tabLst>
            </a:pPr>
            <a:r>
              <a:rPr lang="en-IN"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Reduces duplication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15000"/>
              </a:lnSpc>
              <a:spcBef>
                <a:spcPts val="0"/>
              </a:spcBef>
              <a:spcAft>
                <a:spcPts val="800"/>
              </a:spcAft>
              <a:buSzPts val="1000"/>
              <a:buNone/>
              <a:tabLst>
                <a:tab pos="457200" algn="l"/>
              </a:tabLst>
            </a:pPr>
            <a:r>
              <a:rPr lang="en-IN"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Easier to update category/subcategory names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15000"/>
              </a:lnSpc>
              <a:spcBef>
                <a:spcPts val="0"/>
              </a:spcBef>
              <a:spcAft>
                <a:spcPts val="800"/>
              </a:spcAft>
              <a:buSzPts val="1000"/>
              <a:buNone/>
              <a:tabLst>
                <a:tab pos="457200" algn="l"/>
              </a:tabLst>
            </a:pPr>
            <a:r>
              <a:rPr lang="en-IN"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Better data integrity and scalability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endParaRPr lang="en-US" sz="1800" b="1" kern="100" dirty="0">
              <a:latin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57551276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BBE3B9B9-D1C8-9D01-76D7-CDEF2E5503CE}"/>
              </a:ext>
            </a:extLst>
          </p:cNvPr>
          <p:cNvSpPr>
            <a:spLocks noGrp="1"/>
          </p:cNvSpPr>
          <p:nvPr>
            <p:ph type="title"/>
          </p:nvPr>
        </p:nvSpPr>
        <p:spPr>
          <a:xfrm>
            <a:off x="1141411" y="748240"/>
            <a:ext cx="9906000" cy="634473"/>
          </a:xfrm>
        </p:spPr>
        <p:txBody>
          <a:bodyPr>
            <a:normAutofit fontScale="90000"/>
          </a:bodyPr>
          <a:lstStyle/>
          <a:p>
            <a:pPr algn="ctr"/>
            <a:r>
              <a:rPr lang="en-US" sz="4000" dirty="0"/>
              <a:t>Task 13: </a:t>
            </a:r>
            <a:r>
              <a:rPr lang="en-IN" sz="4000" dirty="0"/>
              <a:t>Business Insights Using Subqueries</a:t>
            </a:r>
            <a:endParaRPr lang="en-US" sz="4000" dirty="0"/>
          </a:p>
        </p:txBody>
      </p:sp>
      <p:sp>
        <p:nvSpPr>
          <p:cNvPr id="3" name="Content Placeholder 2">
            <a:extLst>
              <a:ext uri="{FF2B5EF4-FFF2-40B4-BE49-F238E27FC236}">
                <a16:creationId xmlns:a16="http://schemas.microsoft.com/office/drawing/2014/main" id="{0AE66280-DE5A-3354-59F7-A0FAA1F4B8B0}"/>
              </a:ext>
            </a:extLst>
          </p:cNvPr>
          <p:cNvSpPr>
            <a:spLocks noGrp="1"/>
          </p:cNvSpPr>
          <p:nvPr>
            <p:ph idx="1"/>
          </p:nvPr>
        </p:nvSpPr>
        <p:spPr>
          <a:xfrm>
            <a:off x="1206500" y="1435101"/>
            <a:ext cx="9840911" cy="4356100"/>
          </a:xfrm>
        </p:spPr>
        <p:txBody>
          <a:bodyPr anchor="t">
            <a:normAutofit lnSpcReduction="10000"/>
          </a:bodyPr>
          <a:lstStyle/>
          <a:p>
            <a:pPr marL="0" indent="0">
              <a:buNone/>
            </a:pPr>
            <a:r>
              <a:rPr lang="en-IN"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Subtask 1: Top 3 Revenue-Generating Products</a:t>
            </a:r>
          </a:p>
          <a:p>
            <a:pPr marL="800100" lvl="1" indent="-342900">
              <a:lnSpc>
                <a:spcPct val="115000"/>
              </a:lnSpc>
              <a:spcBef>
                <a:spcPts val="0"/>
              </a:spcBef>
              <a:spcAft>
                <a:spcPts val="800"/>
              </a:spcAft>
              <a:buSzPts val="1000"/>
              <a:buFont typeface="Symbol" panose="05050102010706020507" pitchFamily="18" charset="2"/>
              <a:buChar char=""/>
              <a:tabLst>
                <a:tab pos="457200" algn="l"/>
              </a:tabLst>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Uses a subquery with SUM(Quantity × Price) to calculate total revenue.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Bef>
                <a:spcPts val="0"/>
              </a:spcBef>
              <a:spcAft>
                <a:spcPts val="800"/>
              </a:spcAft>
              <a:buSzPts val="1000"/>
              <a:buFont typeface="Symbol" panose="05050102010706020507" pitchFamily="18" charset="2"/>
              <a:buChar char=""/>
              <a:tabLst>
                <a:tab pos="457200" algn="l"/>
              </a:tabLst>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ORDER BY + LIMIT 3 selects top-performing products.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Bef>
                <a:spcPts val="0"/>
              </a:spcBef>
              <a:spcAft>
                <a:spcPts val="800"/>
              </a:spcAft>
              <a:buSzPts val="1000"/>
              <a:buFont typeface="Symbol" panose="05050102010706020507" pitchFamily="18" charset="2"/>
              <a:buChar char=""/>
              <a:tabLst>
                <a:tab pos="457200" algn="l"/>
              </a:tabLst>
            </a:pPr>
            <a:r>
              <a:rPr lang="en-IN" sz="14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400" b="1" kern="100" dirty="0">
                <a:effectLst/>
                <a:latin typeface="Aptos" panose="020B0004020202020204" pitchFamily="34" charset="0"/>
                <a:ea typeface="Aptos" panose="020B0004020202020204" pitchFamily="34" charset="0"/>
                <a:cs typeface="Times New Roman" panose="02020603050405020304" pitchFamily="18" charset="0"/>
              </a:rPr>
              <a:t> Helps identify which products drive most revenue.</a:t>
            </a:r>
          </a:p>
          <a:p>
            <a:pPr marL="0" indent="0">
              <a:buNone/>
            </a:pPr>
            <a:r>
              <a:rPr lang="en-IN"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Subtask 2: Inactive Customers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Bef>
                <a:spcPts val="0"/>
              </a:spcBef>
              <a:spcAft>
                <a:spcPts val="800"/>
              </a:spcAft>
              <a:buSzPts val="1000"/>
              <a:buFont typeface="Symbol" panose="05050102010706020507" pitchFamily="18" charset="2"/>
              <a:buChar char=""/>
              <a:tabLst>
                <a:tab pos="457200" algn="l"/>
              </a:tabLst>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Subquery checks who never appeared in the Orders table.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Bef>
                <a:spcPts val="0"/>
              </a:spcBef>
              <a:spcAft>
                <a:spcPts val="800"/>
              </a:spcAft>
              <a:buSzPts val="1000"/>
              <a:buFont typeface="Symbol" panose="05050102010706020507" pitchFamily="18" charset="2"/>
              <a:buChar char=""/>
              <a:tabLst>
                <a:tab pos="457200" algn="l"/>
              </a:tabLst>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Helps identify potential churn or untapped users.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Bef>
                <a:spcPts val="0"/>
              </a:spcBef>
              <a:spcAft>
                <a:spcPts val="800"/>
              </a:spcAft>
              <a:buSzPts val="1000"/>
              <a:buFont typeface="Symbol" panose="05050102010706020507" pitchFamily="18" charset="2"/>
              <a:buChar char=""/>
              <a:tabLst>
                <a:tab pos="457200" algn="l"/>
              </a:tabLst>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Useful for email campaigns, re-engagement offers, etc.</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IN"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Benefits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lvl="1" indent="0">
              <a:lnSpc>
                <a:spcPct val="115000"/>
              </a:lnSpc>
              <a:spcBef>
                <a:spcPts val="0"/>
              </a:spcBef>
              <a:spcAft>
                <a:spcPts val="800"/>
              </a:spcAft>
              <a:buSzPts val="1000"/>
              <a:buNone/>
              <a:tabLst>
                <a:tab pos="457200" algn="l"/>
              </a:tabLst>
            </a:pPr>
            <a:r>
              <a:rPr lang="en-IN" sz="14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400" b="1" kern="100" dirty="0">
                <a:effectLst/>
                <a:latin typeface="Aptos" panose="020B0004020202020204" pitchFamily="34" charset="0"/>
                <a:ea typeface="Aptos" panose="020B0004020202020204" pitchFamily="34" charset="0"/>
                <a:cs typeface="Times New Roman" panose="02020603050405020304" pitchFamily="18" charset="0"/>
              </a:rPr>
              <a:t> Deeper visibility into customer activity and product sales.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lvl="1" indent="0">
              <a:lnSpc>
                <a:spcPct val="115000"/>
              </a:lnSpc>
              <a:spcBef>
                <a:spcPts val="0"/>
              </a:spcBef>
              <a:spcAft>
                <a:spcPts val="800"/>
              </a:spcAft>
              <a:buSzPts val="1000"/>
              <a:buNone/>
              <a:tabLst>
                <a:tab pos="457200" algn="l"/>
              </a:tabLst>
            </a:pPr>
            <a:r>
              <a:rPr lang="en-IN" sz="14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400" b="1" kern="100" dirty="0">
                <a:effectLst/>
                <a:latin typeface="Aptos" panose="020B0004020202020204" pitchFamily="34" charset="0"/>
                <a:ea typeface="Aptos" panose="020B0004020202020204" pitchFamily="34" charset="0"/>
                <a:cs typeface="Times New Roman" panose="02020603050405020304" pitchFamily="18" charset="0"/>
              </a:rPr>
              <a:t> Strategic planning based on real performance data.</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lvl="1" indent="0">
              <a:lnSpc>
                <a:spcPct val="115000"/>
              </a:lnSpc>
              <a:spcBef>
                <a:spcPts val="0"/>
              </a:spcBef>
              <a:spcAft>
                <a:spcPts val="800"/>
              </a:spcAft>
              <a:buSzPts val="1000"/>
              <a:buNone/>
              <a:tabLst>
                <a:tab pos="457200" algn="l"/>
              </a:tabLst>
            </a:pPr>
            <a:r>
              <a:rPr lang="en-IN" sz="14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400" b="1" kern="100" dirty="0">
                <a:effectLst/>
                <a:latin typeface="Aptos" panose="020B0004020202020204" pitchFamily="34" charset="0"/>
                <a:ea typeface="Aptos" panose="020B0004020202020204" pitchFamily="34" charset="0"/>
                <a:cs typeface="Times New Roman" panose="02020603050405020304" pitchFamily="18" charset="0"/>
              </a:rPr>
              <a:t> Supports targeted marketing and inventory decisions.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87107086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4EDD53BB-4739-F28D-0440-6B5877E123B9}"/>
              </a:ext>
            </a:extLst>
          </p:cNvPr>
          <p:cNvSpPr>
            <a:spLocks noGrp="1"/>
          </p:cNvSpPr>
          <p:nvPr>
            <p:ph type="title"/>
          </p:nvPr>
        </p:nvSpPr>
        <p:spPr>
          <a:xfrm>
            <a:off x="1141411" y="748240"/>
            <a:ext cx="9906000" cy="686861"/>
          </a:xfrm>
        </p:spPr>
        <p:txBody>
          <a:bodyPr>
            <a:normAutofit/>
          </a:bodyPr>
          <a:lstStyle/>
          <a:p>
            <a:pPr algn="ctr"/>
            <a:r>
              <a:rPr lang="en-US" sz="4000" dirty="0"/>
              <a:t>Task 14: </a:t>
            </a:r>
            <a:r>
              <a:rPr lang="en-IN" sz="2400" dirty="0"/>
              <a:t>Actionable Insights from Customer and Order Data</a:t>
            </a:r>
            <a:endParaRPr lang="en-US" sz="2400" dirty="0"/>
          </a:p>
        </p:txBody>
      </p:sp>
      <p:sp>
        <p:nvSpPr>
          <p:cNvPr id="3" name="Content Placeholder 2">
            <a:extLst>
              <a:ext uri="{FF2B5EF4-FFF2-40B4-BE49-F238E27FC236}">
                <a16:creationId xmlns:a16="http://schemas.microsoft.com/office/drawing/2014/main" id="{125AF684-5186-6E2F-4E50-AE51A2DABD66}"/>
              </a:ext>
            </a:extLst>
          </p:cNvPr>
          <p:cNvSpPr>
            <a:spLocks noGrp="1"/>
          </p:cNvSpPr>
          <p:nvPr>
            <p:ph idx="1"/>
          </p:nvPr>
        </p:nvSpPr>
        <p:spPr>
          <a:xfrm>
            <a:off x="1206500" y="1611313"/>
            <a:ext cx="9840911" cy="4179888"/>
          </a:xfrm>
        </p:spPr>
        <p:txBody>
          <a:bodyPr anchor="t">
            <a:normAutofit/>
          </a:bodyPr>
          <a:lstStyle/>
          <a:p>
            <a:pPr marL="0" indent="0">
              <a:buNone/>
            </a:pPr>
            <a:r>
              <a:rPr lang="en-IN"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Insight 1: Prime Member Density by City</a:t>
            </a:r>
          </a:p>
          <a:p>
            <a:pPr marL="457200" lvl="1" indent="0">
              <a:lnSpc>
                <a:spcPct val="115000"/>
              </a:lnSpc>
              <a:spcBef>
                <a:spcPts val="0"/>
              </a:spcBef>
              <a:spcAft>
                <a:spcPts val="800"/>
              </a:spcAft>
              <a:buSzPts val="1000"/>
              <a:buNone/>
              <a:tabLst>
                <a:tab pos="457200" algn="l"/>
              </a:tabLst>
            </a:pPr>
            <a:r>
              <a:rPr lang="en-IN" sz="14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400" b="1" kern="100" dirty="0">
                <a:effectLst/>
                <a:latin typeface="Aptos" panose="020B0004020202020204" pitchFamily="34" charset="0"/>
                <a:ea typeface="Aptos" panose="020B0004020202020204" pitchFamily="34" charset="0"/>
                <a:cs typeface="Times New Roman" panose="02020603050405020304" pitchFamily="18" charset="0"/>
              </a:rPr>
              <a:t> Filters customers where PrimeMember = 'Yes'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Bef>
                <a:spcPts val="0"/>
              </a:spcBef>
              <a:spcAft>
                <a:spcPts val="800"/>
              </a:spcAft>
              <a:buSzPts val="1000"/>
              <a:buFont typeface="Symbol" panose="05050102010706020507" pitchFamily="18" charset="2"/>
              <a:buChar char=""/>
              <a:tabLst>
                <a:tab pos="457200" algn="l"/>
              </a:tabLst>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Groups by City to count Prime users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lvl="1" indent="0">
              <a:lnSpc>
                <a:spcPct val="115000"/>
              </a:lnSpc>
              <a:spcBef>
                <a:spcPts val="0"/>
              </a:spcBef>
              <a:spcAft>
                <a:spcPts val="800"/>
              </a:spcAft>
              <a:buSzPts val="1000"/>
              <a:buNone/>
              <a:tabLst>
                <a:tab pos="457200" algn="l"/>
              </a:tabLst>
            </a:pPr>
            <a:r>
              <a:rPr lang="en-IN" sz="14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400" b="1" kern="100" dirty="0">
                <a:effectLst/>
                <a:latin typeface="Aptos" panose="020B0004020202020204" pitchFamily="34" charset="0"/>
                <a:ea typeface="Aptos" panose="020B0004020202020204" pitchFamily="34" charset="0"/>
                <a:cs typeface="Times New Roman" panose="02020603050405020304" pitchFamily="18" charset="0"/>
              </a:rPr>
              <a:t> Reveals where the most loyal customers are based</a:t>
            </a:r>
          </a:p>
          <a:p>
            <a:pPr marL="0" indent="0">
              <a:lnSpc>
                <a:spcPct val="115000"/>
              </a:lnSpc>
              <a:spcBef>
                <a:spcPts val="0"/>
              </a:spcBef>
              <a:spcAft>
                <a:spcPts val="800"/>
              </a:spcAft>
              <a:buSzPts val="1000"/>
              <a:buNone/>
              <a:tabLst>
                <a:tab pos="457200" algn="l"/>
              </a:tabLst>
            </a:pPr>
            <a:r>
              <a:rPr lang="en-IN"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Insight 2: Most Ordered Product Categories</a:t>
            </a:r>
          </a:p>
          <a:p>
            <a:pPr marL="457200" lvl="1" indent="0">
              <a:lnSpc>
                <a:spcPct val="115000"/>
              </a:lnSpc>
              <a:spcBef>
                <a:spcPts val="0"/>
              </a:spcBef>
              <a:spcAft>
                <a:spcPts val="800"/>
              </a:spcAft>
              <a:buSzPts val="1000"/>
              <a:buNone/>
              <a:tabLst>
                <a:tab pos="457200" algn="l"/>
              </a:tabLst>
            </a:pPr>
            <a:r>
              <a:rPr lang="en-IN" sz="14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400" b="1" kern="100" dirty="0">
                <a:effectLst/>
                <a:latin typeface="Aptos" panose="020B0004020202020204" pitchFamily="34" charset="0"/>
                <a:ea typeface="Aptos" panose="020B0004020202020204" pitchFamily="34" charset="0"/>
                <a:cs typeface="Times New Roman" panose="02020603050405020304" pitchFamily="18" charset="0"/>
              </a:rPr>
              <a:t> Joins Order_Details with Products to access categories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Bef>
                <a:spcPts val="0"/>
              </a:spcBef>
              <a:spcAft>
                <a:spcPts val="800"/>
              </a:spcAft>
              <a:buSzPts val="1000"/>
              <a:buFont typeface="Symbol" panose="05050102010706020507" pitchFamily="18" charset="2"/>
              <a:buChar char=""/>
              <a:tabLst>
                <a:tab pos="457200" algn="l"/>
              </a:tabLst>
            </a:pPr>
            <a:r>
              <a:rPr lang="en-IN" sz="1400" b="1" kern="100" dirty="0">
                <a:effectLst/>
                <a:latin typeface="Aptos" panose="020B0004020202020204" pitchFamily="34" charset="0"/>
                <a:ea typeface="Aptos" panose="020B0004020202020204" pitchFamily="34" charset="0"/>
                <a:cs typeface="Times New Roman" panose="02020603050405020304" pitchFamily="18" charset="0"/>
              </a:rPr>
              <a:t>Uses COUNT(Order ID) to measure demand</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lvl="1" indent="0">
              <a:lnSpc>
                <a:spcPct val="115000"/>
              </a:lnSpc>
              <a:spcBef>
                <a:spcPts val="0"/>
              </a:spcBef>
              <a:spcAft>
                <a:spcPts val="800"/>
              </a:spcAft>
              <a:buSzPts val="1000"/>
              <a:buNone/>
              <a:tabLst>
                <a:tab pos="457200" algn="l"/>
              </a:tabLst>
            </a:pPr>
            <a:r>
              <a:rPr lang="en-IN" sz="14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400" b="1" kern="100" dirty="0">
                <a:effectLst/>
                <a:latin typeface="Aptos" panose="020B0004020202020204" pitchFamily="34" charset="0"/>
                <a:ea typeface="Aptos" panose="020B0004020202020204" pitchFamily="34" charset="0"/>
                <a:cs typeface="Times New Roman" panose="02020603050405020304" pitchFamily="18" charset="0"/>
              </a:rPr>
              <a:t> Helps identify best-selling product categories</a:t>
            </a:r>
          </a:p>
          <a:p>
            <a:pPr marL="0" indent="0">
              <a:lnSpc>
                <a:spcPct val="115000"/>
              </a:lnSpc>
              <a:spcBef>
                <a:spcPts val="0"/>
              </a:spcBef>
              <a:spcAft>
                <a:spcPts val="800"/>
              </a:spcAft>
              <a:buSzPts val="1000"/>
              <a:buNone/>
              <a:tabLst>
                <a:tab pos="457200" algn="l"/>
              </a:tabLst>
            </a:pPr>
            <a:r>
              <a:rPr lang="en-IN"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Business Benefits</a:t>
            </a:r>
          </a:p>
          <a:p>
            <a:pPr marL="457200" lvl="1" indent="0">
              <a:lnSpc>
                <a:spcPct val="115000"/>
              </a:lnSpc>
              <a:spcBef>
                <a:spcPts val="0"/>
              </a:spcBef>
              <a:spcAft>
                <a:spcPts val="800"/>
              </a:spcAft>
              <a:buSzPts val="1000"/>
              <a:buNone/>
              <a:tabLst>
                <a:tab pos="457200" algn="l"/>
              </a:tabLst>
            </a:pPr>
            <a:r>
              <a:rPr lang="en-IN" sz="14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400" b="1" kern="100" dirty="0">
                <a:effectLst/>
                <a:latin typeface="Aptos" panose="020B0004020202020204" pitchFamily="34" charset="0"/>
                <a:ea typeface="Aptos" panose="020B0004020202020204" pitchFamily="34" charset="0"/>
                <a:cs typeface="Times New Roman" panose="02020603050405020304" pitchFamily="18" charset="0"/>
              </a:rPr>
              <a:t> Optimize logistics and promotions in high Prime member cities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lvl="1" indent="0">
              <a:lnSpc>
                <a:spcPct val="115000"/>
              </a:lnSpc>
              <a:spcBef>
                <a:spcPts val="0"/>
              </a:spcBef>
              <a:spcAft>
                <a:spcPts val="800"/>
              </a:spcAft>
              <a:buSzPts val="1000"/>
              <a:buNone/>
              <a:tabLst>
                <a:tab pos="457200" algn="l"/>
              </a:tabLst>
            </a:pPr>
            <a:r>
              <a:rPr lang="en-IN" sz="14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400" b="1" kern="100" dirty="0">
                <a:effectLst/>
                <a:latin typeface="Aptos" panose="020B0004020202020204" pitchFamily="34" charset="0"/>
                <a:ea typeface="Aptos" panose="020B0004020202020204" pitchFamily="34" charset="0"/>
                <a:cs typeface="Times New Roman" panose="02020603050405020304" pitchFamily="18" charset="0"/>
              </a:rPr>
              <a:t> Focus on top-selling categories for inventory, bundles, or marketing</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15000"/>
              </a:lnSpc>
              <a:spcBef>
                <a:spcPts val="0"/>
              </a:spcBef>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15000"/>
              </a:lnSpc>
              <a:spcBef>
                <a:spcPts val="0"/>
              </a:spcBef>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Bef>
                <a:spcPts val="0"/>
              </a:spcBef>
              <a:spcAft>
                <a:spcPts val="800"/>
              </a:spcAft>
              <a:buSzPts val="1000"/>
              <a:buFont typeface="Symbol" panose="05050102010706020507" pitchFamily="18" charset="2"/>
              <a:buChar char=""/>
              <a:tabLst>
                <a:tab pos="457200" algn="l"/>
              </a:tabLst>
            </a:pP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15000"/>
              </a:lnSpc>
              <a:spcBef>
                <a:spcPts val="0"/>
              </a:spcBef>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11133488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3BDD31BB-95FB-7253-0426-92EDDC0789D4}"/>
              </a:ext>
            </a:extLst>
          </p:cNvPr>
          <p:cNvSpPr>
            <a:spLocks noGrp="1"/>
          </p:cNvSpPr>
          <p:nvPr>
            <p:ph type="title"/>
          </p:nvPr>
        </p:nvSpPr>
        <p:spPr>
          <a:xfrm>
            <a:off x="1141411" y="527050"/>
            <a:ext cx="9906000" cy="1022351"/>
          </a:xfrm>
        </p:spPr>
        <p:txBody>
          <a:bodyPr>
            <a:normAutofit/>
          </a:bodyPr>
          <a:lstStyle/>
          <a:p>
            <a:pPr algn="ctr"/>
            <a:r>
              <a:rPr lang="en-US" sz="4800" b="1" dirty="0"/>
              <a:t>Introduction</a:t>
            </a:r>
          </a:p>
        </p:txBody>
      </p:sp>
      <p:sp>
        <p:nvSpPr>
          <p:cNvPr id="3" name="Content Placeholder 2">
            <a:extLst>
              <a:ext uri="{FF2B5EF4-FFF2-40B4-BE49-F238E27FC236}">
                <a16:creationId xmlns:a16="http://schemas.microsoft.com/office/drawing/2014/main" id="{218A254C-452C-0369-368D-181BFE45E200}"/>
              </a:ext>
            </a:extLst>
          </p:cNvPr>
          <p:cNvSpPr>
            <a:spLocks noGrp="1"/>
          </p:cNvSpPr>
          <p:nvPr>
            <p:ph idx="1"/>
          </p:nvPr>
        </p:nvSpPr>
        <p:spPr>
          <a:xfrm>
            <a:off x="1206500" y="1435101"/>
            <a:ext cx="9840911" cy="4356100"/>
          </a:xfrm>
        </p:spPr>
        <p:txBody>
          <a:bodyPr anchor="t">
            <a:normAutofit fontScale="92500" lnSpcReduction="20000"/>
          </a:bodyPr>
          <a:lstStyle/>
          <a:p>
            <a:r>
              <a:rPr lang="en-IN" b="1" dirty="0"/>
              <a:t>Domain Introduction : </a:t>
            </a:r>
            <a:r>
              <a:rPr lang="en-IN" dirty="0"/>
              <a:t>E-commerce and Retail Analytics focuses on analysing consumer behaviours, product performance, and operational efficiency to drive business growth. By leveraging data, platforms like Amazon Fresh can optimize supply chains, improve customer experiences, and maximize revenue.</a:t>
            </a:r>
            <a:endParaRPr lang="en-IN" b="1" dirty="0"/>
          </a:p>
          <a:p>
            <a:r>
              <a:rPr lang="en-IN" b="1" dirty="0"/>
              <a:t>Project Introduction : </a:t>
            </a:r>
            <a:r>
              <a:rPr lang="en-IN" dirty="0"/>
              <a:t>This project involves designing a relational database for Amazon Fresh to manage data on customers, products, orders, and suppliers. The goal is to enable meaningful analysis and support critical business decisions.</a:t>
            </a:r>
          </a:p>
          <a:p>
            <a:r>
              <a:rPr lang="en-IN" b="1" dirty="0"/>
              <a:t>Objectives of the Project</a:t>
            </a:r>
            <a:endParaRPr lang="en-IN" dirty="0"/>
          </a:p>
          <a:p>
            <a:pPr lvl="1"/>
            <a:r>
              <a:rPr lang="en-IN" dirty="0"/>
              <a:t>Organize large volumes of e-commerce data efficiently for analysis.</a:t>
            </a:r>
          </a:p>
          <a:p>
            <a:pPr lvl="1"/>
            <a:r>
              <a:rPr lang="en-IN" dirty="0"/>
              <a:t>Identify top-performing products, high-value customers, and revenue trends.</a:t>
            </a:r>
          </a:p>
          <a:p>
            <a:pPr lvl="1"/>
            <a:r>
              <a:rPr lang="en-IN" dirty="0"/>
              <a:t>Optimize inventory and supply chain management to meet demand patterns.</a:t>
            </a:r>
          </a:p>
          <a:p>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130595814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sp>
        <p:nvSpPr>
          <p:cNvPr id="2" name="Title 1">
            <a:extLst>
              <a:ext uri="{FF2B5EF4-FFF2-40B4-BE49-F238E27FC236}">
                <a16:creationId xmlns:a16="http://schemas.microsoft.com/office/drawing/2014/main" id="{1327E8F2-4626-2CD1-4CA0-12240AF45837}"/>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Thank you</a:t>
            </a:r>
          </a:p>
        </p:txBody>
      </p:sp>
    </p:spTree>
    <p:extLst>
      <p:ext uri="{BB962C8B-B14F-4D97-AF65-F5344CB8AC3E}">
        <p14:creationId xmlns:p14="http://schemas.microsoft.com/office/powerpoint/2010/main" val="8528023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5797D4BD-E59C-20F8-4E4A-009A79DC9A34}"/>
              </a:ext>
            </a:extLst>
          </p:cNvPr>
          <p:cNvSpPr>
            <a:spLocks noGrp="1"/>
          </p:cNvSpPr>
          <p:nvPr>
            <p:ph type="title"/>
          </p:nvPr>
        </p:nvSpPr>
        <p:spPr>
          <a:xfrm>
            <a:off x="853330" y="1134681"/>
            <a:ext cx="2743310" cy="4255025"/>
          </a:xfrm>
        </p:spPr>
        <p:txBody>
          <a:bodyPr>
            <a:normAutofit/>
          </a:bodyPr>
          <a:lstStyle/>
          <a:p>
            <a:r>
              <a:rPr lang="en-US">
                <a:solidFill>
                  <a:srgbClr val="FFFFFF"/>
                </a:solidFill>
              </a:rPr>
              <a:t>Agenda</a:t>
            </a:r>
          </a:p>
        </p:txBody>
      </p:sp>
      <p:graphicFrame>
        <p:nvGraphicFramePr>
          <p:cNvPr id="5" name="Content Placeholder 2">
            <a:extLst>
              <a:ext uri="{FF2B5EF4-FFF2-40B4-BE49-F238E27FC236}">
                <a16:creationId xmlns:a16="http://schemas.microsoft.com/office/drawing/2014/main" id="{62E6C9AC-2C4D-B457-5104-A25CEDA37F78}"/>
              </a:ext>
            </a:extLst>
          </p:cNvPr>
          <p:cNvGraphicFramePr>
            <a:graphicFrameLocks noGrp="1"/>
          </p:cNvGraphicFramePr>
          <p:nvPr>
            <p:ph idx="1"/>
            <p:extLst>
              <p:ext uri="{D42A27DB-BD31-4B8C-83A1-F6EECF244321}">
                <p14:modId xmlns:p14="http://schemas.microsoft.com/office/powerpoint/2010/main" val="2899642561"/>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452089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FFC96487-2109-246F-31E4-B9439A9A0AB9}"/>
              </a:ext>
            </a:extLst>
          </p:cNvPr>
          <p:cNvSpPr>
            <a:spLocks noGrp="1"/>
          </p:cNvSpPr>
          <p:nvPr>
            <p:ph type="title"/>
          </p:nvPr>
        </p:nvSpPr>
        <p:spPr>
          <a:xfrm>
            <a:off x="1141411" y="748240"/>
            <a:ext cx="9906000" cy="863073"/>
          </a:xfrm>
        </p:spPr>
        <p:txBody>
          <a:bodyPr>
            <a:normAutofit/>
          </a:bodyPr>
          <a:lstStyle/>
          <a:p>
            <a:r>
              <a:rPr lang="en-US" dirty="0"/>
              <a:t>Task 1:</a:t>
            </a:r>
            <a:r>
              <a:rPr lang="en-IN" dirty="0"/>
              <a:t>Defining ER Relationships</a:t>
            </a:r>
            <a:endParaRPr lang="en-US" dirty="0"/>
          </a:p>
        </p:txBody>
      </p:sp>
      <p:sp>
        <p:nvSpPr>
          <p:cNvPr id="3" name="Content Placeholder 2">
            <a:extLst>
              <a:ext uri="{FF2B5EF4-FFF2-40B4-BE49-F238E27FC236}">
                <a16:creationId xmlns:a16="http://schemas.microsoft.com/office/drawing/2014/main" id="{ED33B6F8-2D63-CE5F-6F0F-5AB558A4BC4E}"/>
              </a:ext>
            </a:extLst>
          </p:cNvPr>
          <p:cNvSpPr>
            <a:spLocks noGrp="1"/>
          </p:cNvSpPr>
          <p:nvPr>
            <p:ph idx="1"/>
          </p:nvPr>
        </p:nvSpPr>
        <p:spPr>
          <a:xfrm>
            <a:off x="1206501" y="1990726"/>
            <a:ext cx="3047652" cy="4378324"/>
          </a:xfrm>
        </p:spPr>
        <p:txBody>
          <a:bodyPr anchor="t">
            <a:normAutofit/>
          </a:bodyPr>
          <a:lstStyle/>
          <a:p>
            <a:pPr marL="0" marR="0">
              <a:lnSpc>
                <a:spcPct val="115000"/>
              </a:lnSpc>
              <a:spcBef>
                <a:spcPts val="0"/>
              </a:spcBef>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SQL Approach: ALTER TABLE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Review table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contain more relationship with othe</a:t>
            </a:r>
            <a:r>
              <a:rPr lang="en-US" sz="1800" kern="100" dirty="0">
                <a:latin typeface="Aptos" panose="020B0004020202020204" pitchFamily="34" charset="0"/>
                <a:ea typeface="Aptos" panose="020B0004020202020204" pitchFamily="34" charset="0"/>
                <a:cs typeface="Times New Roman" panose="02020603050405020304" pitchFamily="18" charset="0"/>
              </a:rPr>
              <a:t>r table. </a:t>
            </a:r>
          </a:p>
          <a:p>
            <a:pPr marL="0" marR="0" lvl="0" indent="0">
              <a:lnSpc>
                <a:spcPct val="115000"/>
              </a:lnSpc>
              <a:spcBef>
                <a:spcPts val="0"/>
              </a:spcBef>
              <a:spcAft>
                <a:spcPts val="800"/>
              </a:spcAft>
              <a:buSzPts val="1000"/>
              <a:buNone/>
              <a:tabLst>
                <a:tab pos="457200" algn="l"/>
              </a:tabLst>
            </a:pPr>
            <a:r>
              <a:rPr lang="en-US" sz="1800" b="1" kern="100" dirty="0">
                <a:latin typeface="Aptos" panose="020B0004020202020204" pitchFamily="34" charset="0"/>
                <a:ea typeface="Aptos" panose="020B0004020202020204" pitchFamily="34" charset="0"/>
                <a:cs typeface="Times New Roman" panose="02020603050405020304" pitchFamily="18" charset="0"/>
              </a:rPr>
              <a:t>Total relationship : 4</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Supplier table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contain less relationship with other table.</a:t>
            </a:r>
          </a:p>
          <a:p>
            <a:pPr marL="0" marR="0" lvl="0" indent="0">
              <a:lnSpc>
                <a:spcPct val="115000"/>
              </a:lnSpc>
              <a:spcBef>
                <a:spcPts val="0"/>
              </a:spcBef>
              <a:spcAft>
                <a:spcPts val="800"/>
              </a:spcAft>
              <a:buSzPts val="1000"/>
              <a:buNone/>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Total relationship: 1</a:t>
            </a:r>
          </a:p>
          <a:p>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Picture 3">
            <a:extLst>
              <a:ext uri="{FF2B5EF4-FFF2-40B4-BE49-F238E27FC236}">
                <a16:creationId xmlns:a16="http://schemas.microsoft.com/office/drawing/2014/main" id="{D51462DC-A520-3F75-2FE0-48B0420D775E}"/>
              </a:ext>
            </a:extLst>
          </p:cNvPr>
          <p:cNvPicPr>
            <a:picLocks noChangeAspect="1"/>
          </p:cNvPicPr>
          <p:nvPr/>
        </p:nvPicPr>
        <p:blipFill>
          <a:blip r:embed="rId3"/>
          <a:stretch>
            <a:fillRect/>
          </a:stretch>
        </p:blipFill>
        <p:spPr>
          <a:xfrm>
            <a:off x="4492655" y="1611313"/>
            <a:ext cx="7146250" cy="4757737"/>
          </a:xfrm>
          <a:prstGeom prst="rect">
            <a:avLst/>
          </a:prstGeom>
        </p:spPr>
      </p:pic>
    </p:spTree>
    <p:extLst>
      <p:ext uri="{BB962C8B-B14F-4D97-AF65-F5344CB8AC3E}">
        <p14:creationId xmlns:p14="http://schemas.microsoft.com/office/powerpoint/2010/main" val="383686482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5C06F61B-DF1B-12EE-E8CC-AB25EA258729}"/>
              </a:ext>
            </a:extLst>
          </p:cNvPr>
          <p:cNvSpPr>
            <a:spLocks noGrp="1"/>
          </p:cNvSpPr>
          <p:nvPr>
            <p:ph type="title"/>
          </p:nvPr>
        </p:nvSpPr>
        <p:spPr>
          <a:xfrm>
            <a:off x="1141411" y="748240"/>
            <a:ext cx="9906000" cy="863073"/>
          </a:xfrm>
        </p:spPr>
        <p:txBody>
          <a:bodyPr>
            <a:normAutofit/>
          </a:bodyPr>
          <a:lstStyle/>
          <a:p>
            <a:pPr algn="ctr"/>
            <a:r>
              <a:rPr lang="en-US" sz="2800" b="1" dirty="0"/>
              <a:t>Task 2 </a:t>
            </a:r>
            <a:r>
              <a:rPr lang="en-US" sz="2800" dirty="0"/>
              <a:t>:</a:t>
            </a:r>
            <a:r>
              <a:rPr lang="en-IN" sz="2800" kern="100" dirty="0">
                <a:effectLst/>
                <a:latin typeface="Aptos" panose="020B0004020202020204" pitchFamily="34" charset="0"/>
                <a:ea typeface="Aptos" panose="020B0004020202020204" pitchFamily="34" charset="0"/>
                <a:cs typeface="Times New Roman" panose="02020603050405020304" pitchFamily="18" charset="0"/>
              </a:rPr>
              <a:t>Identify the </a:t>
            </a:r>
            <a:r>
              <a:rPr lang="en-IN" sz="2800" b="1" kern="100" dirty="0">
                <a:effectLst/>
                <a:latin typeface="Aptos" panose="020B0004020202020204" pitchFamily="34" charset="0"/>
                <a:ea typeface="Aptos" panose="020B0004020202020204" pitchFamily="34" charset="0"/>
                <a:cs typeface="Times New Roman" panose="02020603050405020304" pitchFamily="18" charset="0"/>
              </a:rPr>
              <a:t>primary keys</a:t>
            </a:r>
            <a:r>
              <a:rPr lang="en-IN" sz="2800" kern="100" dirty="0">
                <a:effectLst/>
                <a:latin typeface="Aptos" panose="020B0004020202020204" pitchFamily="34" charset="0"/>
                <a:ea typeface="Aptos" panose="020B0004020202020204" pitchFamily="34" charset="0"/>
                <a:cs typeface="Times New Roman" panose="02020603050405020304" pitchFamily="18" charset="0"/>
              </a:rPr>
              <a:t> and </a:t>
            </a:r>
            <a:r>
              <a:rPr lang="en-IN" sz="2800" b="1" kern="100" dirty="0">
                <a:effectLst/>
                <a:latin typeface="Aptos" panose="020B0004020202020204" pitchFamily="34" charset="0"/>
                <a:ea typeface="Aptos" panose="020B0004020202020204" pitchFamily="34" charset="0"/>
                <a:cs typeface="Times New Roman" panose="02020603050405020304" pitchFamily="18" charset="0"/>
              </a:rPr>
              <a:t>foreign keys</a:t>
            </a:r>
            <a:r>
              <a:rPr lang="en-IN" sz="2800" kern="100" dirty="0">
                <a:effectLst/>
                <a:latin typeface="Aptos" panose="020B0004020202020204" pitchFamily="34" charset="0"/>
                <a:ea typeface="Aptos" panose="020B0004020202020204" pitchFamily="34" charset="0"/>
                <a:cs typeface="Times New Roman" panose="02020603050405020304" pitchFamily="18" charset="0"/>
              </a:rPr>
              <a:t> for each table and describe their relationships.</a:t>
            </a:r>
            <a:endParaRPr lang="en-US" sz="2800" dirty="0"/>
          </a:p>
        </p:txBody>
      </p:sp>
      <p:sp>
        <p:nvSpPr>
          <p:cNvPr id="3" name="Content Placeholder 2">
            <a:extLst>
              <a:ext uri="{FF2B5EF4-FFF2-40B4-BE49-F238E27FC236}">
                <a16:creationId xmlns:a16="http://schemas.microsoft.com/office/drawing/2014/main" id="{BDC2A1BB-953F-D191-E0DE-9B90ED6BCC5E}"/>
              </a:ext>
            </a:extLst>
          </p:cNvPr>
          <p:cNvSpPr>
            <a:spLocks noGrp="1"/>
          </p:cNvSpPr>
          <p:nvPr>
            <p:ph idx="1"/>
          </p:nvPr>
        </p:nvSpPr>
        <p:spPr>
          <a:xfrm>
            <a:off x="1206501" y="1858963"/>
            <a:ext cx="4050198" cy="3932238"/>
          </a:xfrm>
        </p:spPr>
        <p:txBody>
          <a:bodyPr anchor="t">
            <a:normAutofit fontScale="85000" lnSpcReduction="10000"/>
          </a:bodyPr>
          <a:lstStyle/>
          <a:p>
            <a:pPr marL="0" marR="0">
              <a:lnSpc>
                <a:spcPct val="115000"/>
              </a:lnSpc>
              <a:spcBef>
                <a:spcPts val="0"/>
              </a:spcBef>
              <a:spcAft>
                <a:spcPts val="800"/>
              </a:spcAft>
            </a:pPr>
            <a:r>
              <a:rPr lang="en-IN"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Primary Keys (PK)</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Uniquely identify each record in a table.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Ensure entity integrity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IN"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Foreign Keys (FK)</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Link related records across tables.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Enforce referential integrity.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IN"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Benefits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Ensures data integrity and accurate joins.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Supports scalable and relational design.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Prevents orphaned records and anomalies.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aphicFrame>
        <p:nvGraphicFramePr>
          <p:cNvPr id="4" name="Table 3">
            <a:extLst>
              <a:ext uri="{FF2B5EF4-FFF2-40B4-BE49-F238E27FC236}">
                <a16:creationId xmlns:a16="http://schemas.microsoft.com/office/drawing/2014/main" id="{21D2DE21-4863-BB2C-133C-0457C6BE553E}"/>
              </a:ext>
            </a:extLst>
          </p:cNvPr>
          <p:cNvGraphicFramePr>
            <a:graphicFrameLocks noGrp="1"/>
          </p:cNvGraphicFramePr>
          <p:nvPr>
            <p:extLst>
              <p:ext uri="{D42A27DB-BD31-4B8C-83A1-F6EECF244321}">
                <p14:modId xmlns:p14="http://schemas.microsoft.com/office/powerpoint/2010/main" val="2085648053"/>
              </p:ext>
            </p:extLst>
          </p:nvPr>
        </p:nvGraphicFramePr>
        <p:xfrm>
          <a:off x="5434496" y="1865313"/>
          <a:ext cx="5968516" cy="3829050"/>
        </p:xfrm>
        <a:graphic>
          <a:graphicData uri="http://schemas.openxmlformats.org/drawingml/2006/table">
            <a:tbl>
              <a:tblPr firstRow="1" firstCol="1" bandRow="1"/>
              <a:tblGrid>
                <a:gridCol w="1492129">
                  <a:extLst>
                    <a:ext uri="{9D8B030D-6E8A-4147-A177-3AD203B41FA5}">
                      <a16:colId xmlns:a16="http://schemas.microsoft.com/office/drawing/2014/main" val="2948033485"/>
                    </a:ext>
                  </a:extLst>
                </a:gridCol>
                <a:gridCol w="1492129">
                  <a:extLst>
                    <a:ext uri="{9D8B030D-6E8A-4147-A177-3AD203B41FA5}">
                      <a16:colId xmlns:a16="http://schemas.microsoft.com/office/drawing/2014/main" val="2359176110"/>
                    </a:ext>
                  </a:extLst>
                </a:gridCol>
                <a:gridCol w="1492129">
                  <a:extLst>
                    <a:ext uri="{9D8B030D-6E8A-4147-A177-3AD203B41FA5}">
                      <a16:colId xmlns:a16="http://schemas.microsoft.com/office/drawing/2014/main" val="2076860685"/>
                    </a:ext>
                  </a:extLst>
                </a:gridCol>
                <a:gridCol w="1492129">
                  <a:extLst>
                    <a:ext uri="{9D8B030D-6E8A-4147-A177-3AD203B41FA5}">
                      <a16:colId xmlns:a16="http://schemas.microsoft.com/office/drawing/2014/main" val="1773393440"/>
                    </a:ext>
                  </a:extLst>
                </a:gridCol>
              </a:tblGrid>
              <a:tr h="198609">
                <a:tc gridSpan="4">
                  <a:txBody>
                    <a:bodyPr/>
                    <a:lstStyle/>
                    <a:p>
                      <a:pPr marL="0" marR="0" algn="ctr">
                        <a:lnSpc>
                          <a:spcPct val="115000"/>
                        </a:lnSpc>
                        <a:spcBef>
                          <a:spcPts val="0"/>
                        </a:spcBef>
                        <a:spcAft>
                          <a:spcPts val="0"/>
                        </a:spcAft>
                      </a:pPr>
                      <a:r>
                        <a:rPr lang="en-IN"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Detailed Explanation of Relationships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A983"/>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26559941"/>
                  </a:ext>
                </a:extLst>
              </a:tr>
              <a:tr h="198609">
                <a:tc>
                  <a:txBody>
                    <a:bodyPr/>
                    <a:lstStyle/>
                    <a:p>
                      <a:pPr marL="0" marR="0" algn="ctr">
                        <a:lnSpc>
                          <a:spcPct val="115000"/>
                        </a:lnSpc>
                        <a:spcBef>
                          <a:spcPts val="0"/>
                        </a:spcBef>
                        <a:spcAft>
                          <a:spcPts val="0"/>
                        </a:spcAft>
                      </a:pPr>
                      <a:r>
                        <a:rPr lang="en-IN"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Table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B3E1"/>
                    </a:solidFill>
                  </a:tcPr>
                </a:tc>
                <a:tc>
                  <a:txBody>
                    <a:bodyPr/>
                    <a:lstStyle/>
                    <a:p>
                      <a:pPr marL="0" marR="0" algn="ctr">
                        <a:lnSpc>
                          <a:spcPct val="115000"/>
                        </a:lnSpc>
                        <a:spcBef>
                          <a:spcPts val="0"/>
                        </a:spcBef>
                        <a:spcAft>
                          <a:spcPts val="0"/>
                        </a:spcAft>
                      </a:pPr>
                      <a:r>
                        <a:rPr lang="en-IN"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Primary Key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B3E1"/>
                    </a:solidFill>
                  </a:tcPr>
                </a:tc>
                <a:tc>
                  <a:txBody>
                    <a:bodyPr/>
                    <a:lstStyle/>
                    <a:p>
                      <a:pPr marL="0" marR="0" algn="ctr">
                        <a:lnSpc>
                          <a:spcPct val="115000"/>
                        </a:lnSpc>
                        <a:spcBef>
                          <a:spcPts val="0"/>
                        </a:spcBef>
                        <a:spcAft>
                          <a:spcPts val="0"/>
                        </a:spcAft>
                      </a:pPr>
                      <a:r>
                        <a:rPr lang="en-IN"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Foreign Keys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B3E1"/>
                    </a:solidFill>
                  </a:tcPr>
                </a:tc>
                <a:tc>
                  <a:txBody>
                    <a:bodyPr/>
                    <a:lstStyle/>
                    <a:p>
                      <a:pPr marL="0" marR="0" algn="ctr">
                        <a:lnSpc>
                          <a:spcPct val="115000"/>
                        </a:lnSpc>
                        <a:spcBef>
                          <a:spcPts val="0"/>
                        </a:spcBef>
                        <a:spcAft>
                          <a:spcPts val="0"/>
                        </a:spcAft>
                      </a:pPr>
                      <a:r>
                        <a:rPr lang="en-IN"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Description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B3E1"/>
                    </a:solidFill>
                  </a:tcPr>
                </a:tc>
                <a:extLst>
                  <a:ext uri="{0D108BD9-81ED-4DB2-BD59-A6C34878D82A}">
                    <a16:rowId xmlns:a16="http://schemas.microsoft.com/office/drawing/2014/main" val="2221788361"/>
                  </a:ext>
                </a:extLst>
              </a:tr>
              <a:tr h="405573">
                <a:tc>
                  <a:txBody>
                    <a:bodyPr/>
                    <a:lstStyle/>
                    <a:p>
                      <a:pPr marL="0" marR="0">
                        <a:lnSpc>
                          <a:spcPct val="115000"/>
                        </a:lnSpc>
                        <a:spcBef>
                          <a:spcPts val="0"/>
                        </a:spcBef>
                        <a:spcAft>
                          <a:spcPts val="0"/>
                        </a:spcAft>
                      </a:pPr>
                      <a:r>
                        <a:rPr lang="en-IN" sz="11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Customers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D0D0"/>
                    </a:solidFill>
                  </a:tcPr>
                </a:tc>
                <a:tc>
                  <a:txBody>
                    <a:bodyPr/>
                    <a:lstStyle/>
                    <a:p>
                      <a:pPr marL="0" marR="0">
                        <a:lnSpc>
                          <a:spcPct val="115000"/>
                        </a:lnSpc>
                        <a:spcBef>
                          <a:spcPts val="0"/>
                        </a:spcBef>
                        <a:spcAft>
                          <a:spcPts val="0"/>
                        </a:spcAft>
                      </a:pPr>
                      <a:r>
                        <a:rPr lang="en-IN" sz="1000" kern="0">
                          <a:solidFill>
                            <a:srgbClr val="000000"/>
                          </a:solidFill>
                          <a:effectLst/>
                          <a:latin typeface="Arial Unicode MS"/>
                          <a:ea typeface="Times New Roman" panose="02020603050405020304" pitchFamily="18" charset="0"/>
                          <a:cs typeface="Times New Roman" panose="02020603050405020304" pitchFamily="18" charset="0"/>
                        </a:rPr>
                        <a:t>CustomerID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D0D0"/>
                    </a:solidFill>
                  </a:tcPr>
                </a:tc>
                <a:tc>
                  <a:txBody>
                    <a:bodyPr/>
                    <a:lstStyle/>
                    <a:p>
                      <a:pPr marL="0" marR="0">
                        <a:lnSpc>
                          <a:spcPct val="115000"/>
                        </a:lnSpc>
                        <a:spcBef>
                          <a:spcPts val="0"/>
                        </a:spcBef>
                        <a:spcAft>
                          <a:spcPts val="0"/>
                        </a:spcAft>
                      </a:pPr>
                      <a:r>
                        <a:rPr lang="en-IN" sz="11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D0D0"/>
                    </a:solidFill>
                  </a:tcPr>
                </a:tc>
                <a:tc>
                  <a:txBody>
                    <a:bodyPr/>
                    <a:lstStyle/>
                    <a:p>
                      <a:pPr marL="0" marR="0">
                        <a:lnSpc>
                          <a:spcPct val="115000"/>
                        </a:lnSpc>
                        <a:spcBef>
                          <a:spcPts val="0"/>
                        </a:spcBef>
                        <a:spcAft>
                          <a:spcPts val="0"/>
                        </a:spcAft>
                      </a:pPr>
                      <a:r>
                        <a:rPr lang="en-IN" sz="11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Each customer is uniquely identified.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367583858"/>
                  </a:ext>
                </a:extLst>
              </a:tr>
              <a:tr h="556243">
                <a:tc>
                  <a:txBody>
                    <a:bodyPr/>
                    <a:lstStyle/>
                    <a:p>
                      <a:pPr marL="0" marR="0">
                        <a:lnSpc>
                          <a:spcPct val="115000"/>
                        </a:lnSpc>
                        <a:spcBef>
                          <a:spcPts val="0"/>
                        </a:spcBef>
                        <a:spcAft>
                          <a:spcPts val="0"/>
                        </a:spcAft>
                      </a:pPr>
                      <a:r>
                        <a:rPr lang="en-IN" sz="11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Orders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E6F5"/>
                    </a:solidFill>
                  </a:tcPr>
                </a:tc>
                <a:tc>
                  <a:txBody>
                    <a:bodyPr/>
                    <a:lstStyle/>
                    <a:p>
                      <a:pPr marL="0" marR="0">
                        <a:lnSpc>
                          <a:spcPct val="115000"/>
                        </a:lnSpc>
                        <a:spcBef>
                          <a:spcPts val="0"/>
                        </a:spcBef>
                        <a:spcAft>
                          <a:spcPts val="0"/>
                        </a:spcAft>
                      </a:pPr>
                      <a:r>
                        <a:rPr lang="en-IN" sz="1000" kern="0">
                          <a:solidFill>
                            <a:srgbClr val="000000"/>
                          </a:solidFill>
                          <a:effectLst/>
                          <a:latin typeface="Arial Unicode MS"/>
                          <a:ea typeface="Times New Roman" panose="02020603050405020304" pitchFamily="18" charset="0"/>
                          <a:cs typeface="Times New Roman" panose="02020603050405020304" pitchFamily="18" charset="0"/>
                        </a:rPr>
                        <a:t>OrderID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E6F5"/>
                    </a:solidFill>
                  </a:tcPr>
                </a:tc>
                <a:tc>
                  <a:txBody>
                    <a:bodyPr/>
                    <a:lstStyle/>
                    <a:p>
                      <a:pPr marL="0" marR="0">
                        <a:lnSpc>
                          <a:spcPct val="115000"/>
                        </a:lnSpc>
                        <a:spcBef>
                          <a:spcPts val="0"/>
                        </a:spcBef>
                        <a:spcAft>
                          <a:spcPts val="0"/>
                        </a:spcAft>
                      </a:pPr>
                      <a:r>
                        <a:rPr lang="en-IN" sz="1000" kern="0">
                          <a:solidFill>
                            <a:srgbClr val="000000"/>
                          </a:solidFill>
                          <a:effectLst/>
                          <a:latin typeface="Arial Unicode MS"/>
                          <a:ea typeface="Times New Roman" panose="02020603050405020304" pitchFamily="18" charset="0"/>
                          <a:cs typeface="Times New Roman" panose="02020603050405020304" pitchFamily="18" charset="0"/>
                        </a:rPr>
                        <a:t>CustomerID → Customers (CustomerID)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E6F5"/>
                    </a:solidFill>
                  </a:tcPr>
                </a:tc>
                <a:tc>
                  <a:txBody>
                    <a:bodyPr/>
                    <a:lstStyle/>
                    <a:p>
                      <a:pPr marL="0" marR="0">
                        <a:lnSpc>
                          <a:spcPct val="115000"/>
                        </a:lnSpc>
                        <a:spcBef>
                          <a:spcPts val="0"/>
                        </a:spcBef>
                        <a:spcAft>
                          <a:spcPts val="0"/>
                        </a:spcAft>
                      </a:pPr>
                      <a:r>
                        <a:rPr lang="en-IN" sz="11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 customer can place multiple orders.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1926244248"/>
                  </a:ext>
                </a:extLst>
              </a:tr>
              <a:tr h="367222">
                <a:tc rowSpan="2">
                  <a:txBody>
                    <a:bodyPr/>
                    <a:lstStyle/>
                    <a:p>
                      <a:pPr marL="0" marR="0">
                        <a:lnSpc>
                          <a:spcPct val="115000"/>
                        </a:lnSpc>
                        <a:spcBef>
                          <a:spcPts val="0"/>
                        </a:spcBef>
                        <a:spcAft>
                          <a:spcPts val="0"/>
                        </a:spcAft>
                      </a:pPr>
                      <a:r>
                        <a:rPr lang="en-IN" sz="11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Order Details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F2D0"/>
                    </a:solidFill>
                  </a:tcPr>
                </a:tc>
                <a:tc rowSpan="2">
                  <a:txBody>
                    <a:bodyPr/>
                    <a:lstStyle/>
                    <a:p>
                      <a:pPr marL="0" marR="0">
                        <a:lnSpc>
                          <a:spcPct val="115000"/>
                        </a:lnSpc>
                        <a:spcBef>
                          <a:spcPts val="0"/>
                        </a:spcBef>
                        <a:spcAft>
                          <a:spcPts val="0"/>
                        </a:spcAft>
                      </a:pPr>
                      <a:r>
                        <a:rPr lang="en-IN" sz="1000" kern="0" dirty="0">
                          <a:solidFill>
                            <a:srgbClr val="000000"/>
                          </a:solidFill>
                          <a:effectLst/>
                          <a:latin typeface="Arial Unicode MS"/>
                          <a:ea typeface="Times New Roman" panose="02020603050405020304" pitchFamily="18" charset="0"/>
                          <a:cs typeface="Times New Roman" panose="02020603050405020304" pitchFamily="18" charset="0"/>
                        </a:rPr>
                        <a:t>(</a:t>
                      </a:r>
                      <a:r>
                        <a:rPr lang="en-IN" sz="1000" kern="0" dirty="0" err="1">
                          <a:solidFill>
                            <a:srgbClr val="000000"/>
                          </a:solidFill>
                          <a:effectLst/>
                          <a:latin typeface="Arial Unicode MS"/>
                          <a:ea typeface="Times New Roman" panose="02020603050405020304" pitchFamily="18" charset="0"/>
                          <a:cs typeface="Times New Roman" panose="02020603050405020304" pitchFamily="18" charset="0"/>
                        </a:rPr>
                        <a:t>OrderID</a:t>
                      </a:r>
                      <a:r>
                        <a:rPr lang="en-IN" sz="1000" kern="0" dirty="0">
                          <a:solidFill>
                            <a:srgbClr val="000000"/>
                          </a:solidFill>
                          <a:effectLst/>
                          <a:latin typeface="Arial Unicode MS"/>
                          <a:ea typeface="Times New Roman" panose="02020603050405020304" pitchFamily="18" charset="0"/>
                          <a:cs typeface="Times New Roman" panose="02020603050405020304" pitchFamily="18" charset="0"/>
                        </a:rPr>
                        <a:t>, ProductID)</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F2D0"/>
                    </a:solidFill>
                  </a:tcPr>
                </a:tc>
                <a:tc>
                  <a:txBody>
                    <a:bodyPr/>
                    <a:lstStyle/>
                    <a:p>
                      <a:pPr marL="0" marR="0">
                        <a:lnSpc>
                          <a:spcPct val="115000"/>
                        </a:lnSpc>
                        <a:spcBef>
                          <a:spcPts val="0"/>
                        </a:spcBef>
                        <a:spcAft>
                          <a:spcPts val="0"/>
                        </a:spcAft>
                      </a:pPr>
                      <a:r>
                        <a:rPr lang="en-IN" sz="1000" kern="0">
                          <a:solidFill>
                            <a:srgbClr val="000000"/>
                          </a:solidFill>
                          <a:effectLst/>
                          <a:latin typeface="Arial Unicode MS"/>
                          <a:ea typeface="Times New Roman" panose="02020603050405020304" pitchFamily="18" charset="0"/>
                          <a:cs typeface="Times New Roman" panose="02020603050405020304" pitchFamily="18" charset="0"/>
                        </a:rPr>
                        <a:t>OrderID → Orders (OrderID)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F2D0"/>
                    </a:solidFill>
                  </a:tcPr>
                </a:tc>
                <a:tc rowSpan="2">
                  <a:txBody>
                    <a:bodyPr/>
                    <a:lstStyle/>
                    <a:p>
                      <a:pPr marL="0" marR="0">
                        <a:lnSpc>
                          <a:spcPct val="115000"/>
                        </a:lnSpc>
                        <a:spcBef>
                          <a:spcPts val="0"/>
                        </a:spcBef>
                        <a:spcAft>
                          <a:spcPts val="0"/>
                        </a:spcAft>
                      </a:pPr>
                      <a:r>
                        <a:rPr lang="en-IN" sz="11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Line items for each order.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F2D0"/>
                    </a:solidFill>
                  </a:tcPr>
                </a:tc>
                <a:extLst>
                  <a:ext uri="{0D108BD9-81ED-4DB2-BD59-A6C34878D82A}">
                    <a16:rowId xmlns:a16="http://schemas.microsoft.com/office/drawing/2014/main" val="2951960734"/>
                  </a:ext>
                </a:extLst>
              </a:tr>
              <a:tr h="367222">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IN" sz="1000" kern="0" dirty="0">
                          <a:solidFill>
                            <a:srgbClr val="000000"/>
                          </a:solidFill>
                          <a:effectLst/>
                          <a:latin typeface="Arial Unicode MS"/>
                          <a:ea typeface="Times New Roman" panose="02020603050405020304" pitchFamily="18" charset="0"/>
                          <a:cs typeface="Times New Roman" panose="02020603050405020304" pitchFamily="18" charset="0"/>
                        </a:rPr>
                        <a:t>ProductID → Products(ProductID)</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F2D0"/>
                    </a:solidFill>
                  </a:tcPr>
                </a:tc>
                <a:tc vMerge="1">
                  <a:txBody>
                    <a:bodyPr/>
                    <a:lstStyle/>
                    <a:p>
                      <a:endParaRPr lang="en-US"/>
                    </a:p>
                  </a:txBody>
                  <a:tcPr/>
                </a:tc>
                <a:extLst>
                  <a:ext uri="{0D108BD9-81ED-4DB2-BD59-A6C34878D82A}">
                    <a16:rowId xmlns:a16="http://schemas.microsoft.com/office/drawing/2014/main" val="3211284434"/>
                  </a:ext>
                </a:extLst>
              </a:tr>
              <a:tr h="613498">
                <a:tc>
                  <a:txBody>
                    <a:bodyPr/>
                    <a:lstStyle/>
                    <a:p>
                      <a:pPr marL="0" marR="0">
                        <a:lnSpc>
                          <a:spcPct val="115000"/>
                        </a:lnSpc>
                        <a:spcBef>
                          <a:spcPts val="0"/>
                        </a:spcBef>
                        <a:spcAft>
                          <a:spcPts val="0"/>
                        </a:spcAft>
                      </a:pPr>
                      <a:r>
                        <a:rPr lang="en-IN" sz="11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Products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CEEF"/>
                    </a:solidFill>
                  </a:tcPr>
                </a:tc>
                <a:tc>
                  <a:txBody>
                    <a:bodyPr/>
                    <a:lstStyle/>
                    <a:p>
                      <a:pPr marL="0" marR="0">
                        <a:lnSpc>
                          <a:spcPct val="115000"/>
                        </a:lnSpc>
                        <a:spcBef>
                          <a:spcPts val="0"/>
                        </a:spcBef>
                        <a:spcAft>
                          <a:spcPts val="0"/>
                        </a:spcAft>
                      </a:pPr>
                      <a:r>
                        <a:rPr lang="en-IN" sz="1000" kern="0" dirty="0">
                          <a:solidFill>
                            <a:srgbClr val="000000"/>
                          </a:solidFill>
                          <a:effectLst/>
                          <a:latin typeface="Arial Unicode MS"/>
                          <a:ea typeface="Times New Roman" panose="02020603050405020304" pitchFamily="18" charset="0"/>
                          <a:cs typeface="Times New Roman" panose="02020603050405020304" pitchFamily="18" charset="0"/>
                        </a:rPr>
                        <a:t>ProductID</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CEEF"/>
                    </a:solidFill>
                  </a:tcPr>
                </a:tc>
                <a:tc>
                  <a:txBody>
                    <a:bodyPr/>
                    <a:lstStyle/>
                    <a:p>
                      <a:pPr marL="0" marR="0">
                        <a:lnSpc>
                          <a:spcPct val="115000"/>
                        </a:lnSpc>
                        <a:spcBef>
                          <a:spcPts val="0"/>
                        </a:spcBef>
                        <a:spcAft>
                          <a:spcPts val="0"/>
                        </a:spcAft>
                      </a:pPr>
                      <a:r>
                        <a:rPr lang="en-IN" sz="1000" kern="0">
                          <a:solidFill>
                            <a:srgbClr val="000000"/>
                          </a:solidFill>
                          <a:effectLst/>
                          <a:latin typeface="Arial Unicode MS"/>
                          <a:ea typeface="Times New Roman" panose="02020603050405020304" pitchFamily="18" charset="0"/>
                          <a:cs typeface="Times New Roman" panose="02020603050405020304" pitchFamily="18" charset="0"/>
                        </a:rPr>
                        <a:t>SupplierID → Suppliers (SupplierID)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CEEF"/>
                    </a:solidFill>
                  </a:tcPr>
                </a:tc>
                <a:tc>
                  <a:txBody>
                    <a:bodyPr/>
                    <a:lstStyle/>
                    <a:p>
                      <a:pPr marL="0" marR="0">
                        <a:lnSpc>
                          <a:spcPct val="115000"/>
                        </a:lnSpc>
                        <a:spcBef>
                          <a:spcPts val="0"/>
                        </a:spcBef>
                        <a:spcAft>
                          <a:spcPts val="0"/>
                        </a:spcAft>
                      </a:pPr>
                      <a:r>
                        <a:rPr lang="en-IN" sz="11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Each product is supplied by one supplier.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CEEF"/>
                    </a:solidFill>
                  </a:tcPr>
                </a:tc>
                <a:extLst>
                  <a:ext uri="{0D108BD9-81ED-4DB2-BD59-A6C34878D82A}">
                    <a16:rowId xmlns:a16="http://schemas.microsoft.com/office/drawing/2014/main" val="89792455"/>
                  </a:ext>
                </a:extLst>
              </a:tr>
              <a:tr h="198609">
                <a:tc>
                  <a:txBody>
                    <a:bodyPr/>
                    <a:lstStyle/>
                    <a:p>
                      <a:pPr marL="0" marR="0">
                        <a:lnSpc>
                          <a:spcPct val="115000"/>
                        </a:lnSpc>
                        <a:spcBef>
                          <a:spcPts val="0"/>
                        </a:spcBef>
                        <a:spcAft>
                          <a:spcPts val="0"/>
                        </a:spcAft>
                      </a:pPr>
                      <a:r>
                        <a:rPr lang="en-IN" sz="11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Suppliers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CEEF"/>
                    </a:solidFill>
                  </a:tcPr>
                </a:tc>
                <a:tc>
                  <a:txBody>
                    <a:bodyPr/>
                    <a:lstStyle/>
                    <a:p>
                      <a:pPr marL="0" marR="0">
                        <a:lnSpc>
                          <a:spcPct val="115000"/>
                        </a:lnSpc>
                        <a:spcBef>
                          <a:spcPts val="0"/>
                        </a:spcBef>
                        <a:spcAft>
                          <a:spcPts val="0"/>
                        </a:spcAft>
                      </a:pPr>
                      <a:r>
                        <a:rPr lang="en-IN" sz="1000" kern="0">
                          <a:solidFill>
                            <a:srgbClr val="000000"/>
                          </a:solidFill>
                          <a:effectLst/>
                          <a:latin typeface="Arial Unicode MS"/>
                          <a:ea typeface="Times New Roman" panose="02020603050405020304" pitchFamily="18" charset="0"/>
                          <a:cs typeface="Times New Roman" panose="02020603050405020304" pitchFamily="18" charset="0"/>
                        </a:rPr>
                        <a:t>SupplierID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CEEF"/>
                    </a:solidFill>
                  </a:tcPr>
                </a:tc>
                <a:tc>
                  <a:txBody>
                    <a:bodyPr/>
                    <a:lstStyle/>
                    <a:p>
                      <a:pPr marL="0" marR="0">
                        <a:lnSpc>
                          <a:spcPct val="115000"/>
                        </a:lnSpc>
                        <a:spcBef>
                          <a:spcPts val="0"/>
                        </a:spcBef>
                        <a:spcAft>
                          <a:spcPts val="0"/>
                        </a:spcAft>
                      </a:pPr>
                      <a:r>
                        <a:rPr lang="en-IN" sz="11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CEEF"/>
                    </a:solidFill>
                  </a:tcPr>
                </a:tc>
                <a:tc>
                  <a:txBody>
                    <a:bodyPr/>
                    <a:lstStyle/>
                    <a:p>
                      <a:pPr marL="0" marR="0">
                        <a:lnSpc>
                          <a:spcPct val="115000"/>
                        </a:lnSpc>
                        <a:spcBef>
                          <a:spcPts val="0"/>
                        </a:spcBef>
                        <a:spcAft>
                          <a:spcPts val="0"/>
                        </a:spcAft>
                      </a:pPr>
                      <a:r>
                        <a:rPr lang="en-IN" sz="11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Provides products.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CEEF"/>
                    </a:solidFill>
                  </a:tcPr>
                </a:tc>
                <a:extLst>
                  <a:ext uri="{0D108BD9-81ED-4DB2-BD59-A6C34878D82A}">
                    <a16:rowId xmlns:a16="http://schemas.microsoft.com/office/drawing/2014/main" val="2466809558"/>
                  </a:ext>
                </a:extLst>
              </a:tr>
              <a:tr h="367222">
                <a:tc rowSpan="2">
                  <a:txBody>
                    <a:bodyPr/>
                    <a:lstStyle/>
                    <a:p>
                      <a:pPr marL="0" marR="0">
                        <a:lnSpc>
                          <a:spcPct val="115000"/>
                        </a:lnSpc>
                        <a:spcBef>
                          <a:spcPts val="0"/>
                        </a:spcBef>
                        <a:spcAft>
                          <a:spcPts val="0"/>
                        </a:spcAft>
                      </a:pPr>
                      <a:r>
                        <a:rPr lang="en-IN" sz="11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Reviews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2D5"/>
                    </a:solidFill>
                  </a:tcPr>
                </a:tc>
                <a:tc rowSpan="2">
                  <a:txBody>
                    <a:bodyPr/>
                    <a:lstStyle/>
                    <a:p>
                      <a:pPr marL="0" marR="0">
                        <a:lnSpc>
                          <a:spcPct val="115000"/>
                        </a:lnSpc>
                        <a:spcBef>
                          <a:spcPts val="0"/>
                        </a:spcBef>
                        <a:spcAft>
                          <a:spcPts val="0"/>
                        </a:spcAft>
                      </a:pPr>
                      <a:r>
                        <a:rPr lang="en-IN" sz="1000" kern="0">
                          <a:solidFill>
                            <a:srgbClr val="000000"/>
                          </a:solidFill>
                          <a:effectLst/>
                          <a:latin typeface="Arial Unicode MS"/>
                          <a:ea typeface="Times New Roman" panose="02020603050405020304" pitchFamily="18" charset="0"/>
                          <a:cs typeface="Times New Roman" panose="02020603050405020304" pitchFamily="18" charset="0"/>
                        </a:rPr>
                        <a:t>Review 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2D5"/>
                    </a:solidFill>
                  </a:tcPr>
                </a:tc>
                <a:tc>
                  <a:txBody>
                    <a:bodyPr/>
                    <a:lstStyle/>
                    <a:p>
                      <a:pPr marL="0" marR="0">
                        <a:lnSpc>
                          <a:spcPct val="115000"/>
                        </a:lnSpc>
                        <a:spcBef>
                          <a:spcPts val="0"/>
                        </a:spcBef>
                        <a:spcAft>
                          <a:spcPts val="0"/>
                        </a:spcAft>
                      </a:pPr>
                      <a:r>
                        <a:rPr lang="en-IN" sz="1000" kern="0" dirty="0">
                          <a:solidFill>
                            <a:srgbClr val="000000"/>
                          </a:solidFill>
                          <a:effectLst/>
                          <a:latin typeface="Arial Unicode MS"/>
                          <a:ea typeface="Times New Roman" panose="02020603050405020304" pitchFamily="18" charset="0"/>
                          <a:cs typeface="Times New Roman" panose="02020603050405020304" pitchFamily="18" charset="0"/>
                        </a:rPr>
                        <a:t>ProductID → Products (ProductID)</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2D5"/>
                    </a:solidFill>
                  </a:tcPr>
                </a:tc>
                <a:tc rowSpan="2">
                  <a:txBody>
                    <a:bodyPr/>
                    <a:lstStyle/>
                    <a:p>
                      <a:pPr marL="0" marR="0">
                        <a:lnSpc>
                          <a:spcPct val="115000"/>
                        </a:lnSpc>
                        <a:spcBef>
                          <a:spcPts val="0"/>
                        </a:spcBef>
                        <a:spcAft>
                          <a:spcPts val="0"/>
                        </a:spcAft>
                      </a:pPr>
                      <a:r>
                        <a:rPr lang="en-IN" sz="11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 customer can review a product.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2D5"/>
                    </a:solidFill>
                  </a:tcPr>
                </a:tc>
                <a:extLst>
                  <a:ext uri="{0D108BD9-81ED-4DB2-BD59-A6C34878D82A}">
                    <a16:rowId xmlns:a16="http://schemas.microsoft.com/office/drawing/2014/main" val="1892359919"/>
                  </a:ext>
                </a:extLst>
              </a:tr>
              <a:tr h="556243">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IN" sz="1000" kern="0" dirty="0">
                          <a:solidFill>
                            <a:srgbClr val="000000"/>
                          </a:solidFill>
                          <a:effectLst/>
                          <a:latin typeface="Arial Unicode MS"/>
                          <a:ea typeface="Times New Roman" panose="02020603050405020304" pitchFamily="18" charset="0"/>
                          <a:cs typeface="Times New Roman" panose="02020603050405020304" pitchFamily="18" charset="0"/>
                        </a:rPr>
                        <a:t>Customer ID → Customers (Customer ID)</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2D5"/>
                    </a:solidFill>
                  </a:tcPr>
                </a:tc>
                <a:tc vMerge="1">
                  <a:txBody>
                    <a:bodyPr/>
                    <a:lstStyle/>
                    <a:p>
                      <a:endParaRPr lang="en-US"/>
                    </a:p>
                  </a:txBody>
                  <a:tcPr/>
                </a:tc>
                <a:extLst>
                  <a:ext uri="{0D108BD9-81ED-4DB2-BD59-A6C34878D82A}">
                    <a16:rowId xmlns:a16="http://schemas.microsoft.com/office/drawing/2014/main" val="1123765383"/>
                  </a:ext>
                </a:extLst>
              </a:tr>
            </a:tbl>
          </a:graphicData>
        </a:graphic>
      </p:graphicFrame>
    </p:spTree>
    <p:extLst>
      <p:ext uri="{BB962C8B-B14F-4D97-AF65-F5344CB8AC3E}">
        <p14:creationId xmlns:p14="http://schemas.microsoft.com/office/powerpoint/2010/main" val="322749462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770DA99-2051-8BCE-6650-9151DA5F71DD}"/>
              </a:ext>
            </a:extLst>
          </p:cNvPr>
          <p:cNvSpPr>
            <a:spLocks noGrp="1"/>
          </p:cNvSpPr>
          <p:nvPr>
            <p:ph type="title"/>
          </p:nvPr>
        </p:nvSpPr>
        <p:spPr>
          <a:xfrm>
            <a:off x="1141411" y="748241"/>
            <a:ext cx="9906000" cy="785106"/>
          </a:xfrm>
        </p:spPr>
        <p:txBody>
          <a:bodyPr anchor="ctr">
            <a:normAutofit/>
          </a:bodyPr>
          <a:lstStyle/>
          <a:p>
            <a:pPr marL="457200" marR="0" lvl="1" algn="l">
              <a:spcBef>
                <a:spcPts val="0"/>
              </a:spcBef>
              <a:spcAft>
                <a:spcPts val="0"/>
              </a:spcAft>
            </a:pPr>
            <a:r>
              <a:rPr lang="en-US" sz="4000" dirty="0"/>
              <a:t>Task 3:</a:t>
            </a:r>
            <a:endParaRPr lang="en-US" sz="2000" dirty="0"/>
          </a:p>
        </p:txBody>
      </p:sp>
      <p:sp>
        <p:nvSpPr>
          <p:cNvPr id="3" name="Content Placeholder 2">
            <a:extLst>
              <a:ext uri="{FF2B5EF4-FFF2-40B4-BE49-F238E27FC236}">
                <a16:creationId xmlns:a16="http://schemas.microsoft.com/office/drawing/2014/main" id="{50276666-FADB-9F95-7E3B-E406204B0415}"/>
              </a:ext>
            </a:extLst>
          </p:cNvPr>
          <p:cNvSpPr>
            <a:spLocks noGrp="1"/>
          </p:cNvSpPr>
          <p:nvPr>
            <p:ph idx="1"/>
          </p:nvPr>
        </p:nvSpPr>
        <p:spPr>
          <a:xfrm>
            <a:off x="1206501" y="1730375"/>
            <a:ext cx="5591182" cy="4060826"/>
          </a:xfrm>
        </p:spPr>
        <p:txBody>
          <a:bodyPr anchor="t">
            <a:normAutofit fontScale="92500" lnSpcReduction="20000"/>
          </a:bodyPr>
          <a:lstStyle/>
          <a:p>
            <a:r>
              <a:rPr lang="en-IN" sz="1800" b="1" kern="100" dirty="0">
                <a:effectLst/>
                <a:latin typeface="Aptos" panose="020B0004020202020204" pitchFamily="34" charset="0"/>
                <a:ea typeface="Aptos" panose="020B0004020202020204" pitchFamily="34" charset="0"/>
                <a:cs typeface="Times New Roman" panose="02020603050405020304" pitchFamily="18" charset="0"/>
              </a:rPr>
              <a:t>SQL Approach: SELECT TABLE and WHERE clause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Objective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Identify and retrieve: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Customers based on geographic location.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Products grouped under a specific category.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Use Cases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Enable targeted marketing and region-specific offers.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Filter products for inventory management or seasonal stocking.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Build dashboards for location-based customer analytics.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5" name="Picture 4">
            <a:extLst>
              <a:ext uri="{FF2B5EF4-FFF2-40B4-BE49-F238E27FC236}">
                <a16:creationId xmlns:a16="http://schemas.microsoft.com/office/drawing/2014/main" id="{8718DA24-84A8-0D80-3DA2-EC0B8839BE66}"/>
              </a:ext>
            </a:extLst>
          </p:cNvPr>
          <p:cNvPicPr>
            <a:picLocks noChangeAspect="1"/>
          </p:cNvPicPr>
          <p:nvPr/>
        </p:nvPicPr>
        <p:blipFill>
          <a:blip r:embed="rId3"/>
          <a:stretch>
            <a:fillRect/>
          </a:stretch>
        </p:blipFill>
        <p:spPr>
          <a:xfrm>
            <a:off x="6900623" y="1811337"/>
            <a:ext cx="4654789" cy="3513317"/>
          </a:xfrm>
          <a:prstGeom prst="rect">
            <a:avLst/>
          </a:prstGeom>
        </p:spPr>
      </p:pic>
    </p:spTree>
    <p:extLst>
      <p:ext uri="{BB962C8B-B14F-4D97-AF65-F5344CB8AC3E}">
        <p14:creationId xmlns:p14="http://schemas.microsoft.com/office/powerpoint/2010/main" val="279102624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07AFEC99-782F-EFDD-D458-65C99A626783}"/>
              </a:ext>
            </a:extLst>
          </p:cNvPr>
          <p:cNvSpPr>
            <a:spLocks noGrp="1"/>
          </p:cNvSpPr>
          <p:nvPr>
            <p:ph type="title"/>
          </p:nvPr>
        </p:nvSpPr>
        <p:spPr>
          <a:xfrm>
            <a:off x="1141411" y="748240"/>
            <a:ext cx="9906000" cy="1117073"/>
          </a:xfrm>
        </p:spPr>
        <p:txBody>
          <a:bodyPr>
            <a:normAutofit/>
          </a:bodyPr>
          <a:lstStyle/>
          <a:p>
            <a:r>
              <a:rPr lang="en-US" sz="4000" dirty="0"/>
              <a:t>Task 4: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Creating Customers Table with Constraints</a:t>
            </a:r>
            <a:endParaRPr lang="en-US" sz="4000" dirty="0"/>
          </a:p>
        </p:txBody>
      </p:sp>
      <p:sp>
        <p:nvSpPr>
          <p:cNvPr id="3" name="Content Placeholder 2">
            <a:extLst>
              <a:ext uri="{FF2B5EF4-FFF2-40B4-BE49-F238E27FC236}">
                <a16:creationId xmlns:a16="http://schemas.microsoft.com/office/drawing/2014/main" id="{B94A387E-3E97-1857-AF12-419F72F5BDF9}"/>
              </a:ext>
            </a:extLst>
          </p:cNvPr>
          <p:cNvSpPr>
            <a:spLocks noGrp="1"/>
          </p:cNvSpPr>
          <p:nvPr>
            <p:ph idx="1"/>
          </p:nvPr>
        </p:nvSpPr>
        <p:spPr>
          <a:xfrm>
            <a:off x="1206501" y="2249487"/>
            <a:ext cx="4263953" cy="3541714"/>
          </a:xfrm>
        </p:spPr>
        <p:txBody>
          <a:bodyPr anchor="t">
            <a:normAutofit lnSpcReduction="10000"/>
          </a:bodyPr>
          <a:lstStyle/>
          <a:p>
            <a:r>
              <a:rPr lang="en-IN" sz="1800" b="1" kern="100" dirty="0">
                <a:effectLst/>
                <a:latin typeface="Aptos" panose="020B0004020202020204" pitchFamily="34" charset="0"/>
                <a:ea typeface="Aptos" panose="020B0004020202020204" pitchFamily="34" charset="0"/>
                <a:cs typeface="Times New Roman" panose="02020603050405020304" pitchFamily="18" charset="0"/>
              </a:rPr>
              <a:t>Ensure Age cannot be null and must be greater than 18.</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Primary Key: Customer ID ensures each record is uniquely identifiable.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Age Constraints: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NOT NULL prevents empty values.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CHECK (Age &gt; 18) enforces age validity.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Unique Name: Guarantees no duplicate entries in Name.</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5" name="Rectangle 4">
            <a:extLst>
              <a:ext uri="{FF2B5EF4-FFF2-40B4-BE49-F238E27FC236}">
                <a16:creationId xmlns:a16="http://schemas.microsoft.com/office/drawing/2014/main" id="{0882C94B-13EC-ED3C-5307-F7370B22BBF4}"/>
              </a:ext>
            </a:extLst>
          </p:cNvPr>
          <p:cNvSpPr/>
          <p:nvPr/>
        </p:nvSpPr>
        <p:spPr>
          <a:xfrm>
            <a:off x="5470453" y="2249487"/>
            <a:ext cx="5970656" cy="35417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aphicFrame>
        <p:nvGraphicFramePr>
          <p:cNvPr id="4" name="Table 3">
            <a:extLst>
              <a:ext uri="{FF2B5EF4-FFF2-40B4-BE49-F238E27FC236}">
                <a16:creationId xmlns:a16="http://schemas.microsoft.com/office/drawing/2014/main" id="{8ACA5181-E5CB-A6ED-63FB-A51263BE399E}"/>
              </a:ext>
            </a:extLst>
          </p:cNvPr>
          <p:cNvGraphicFramePr>
            <a:graphicFrameLocks noGrp="1"/>
          </p:cNvGraphicFramePr>
          <p:nvPr>
            <p:extLst>
              <p:ext uri="{D42A27DB-BD31-4B8C-83A1-F6EECF244321}">
                <p14:modId xmlns:p14="http://schemas.microsoft.com/office/powerpoint/2010/main" val="3335554750"/>
              </p:ext>
            </p:extLst>
          </p:nvPr>
        </p:nvGraphicFramePr>
        <p:xfrm>
          <a:off x="5470454" y="2232977"/>
          <a:ext cx="5970655" cy="3566722"/>
        </p:xfrm>
        <a:graphic>
          <a:graphicData uri="http://schemas.openxmlformats.org/drawingml/2006/table">
            <a:tbl>
              <a:tblPr firstRow="1" firstCol="1" bandRow="1"/>
              <a:tblGrid>
                <a:gridCol w="1443288">
                  <a:extLst>
                    <a:ext uri="{9D8B030D-6E8A-4147-A177-3AD203B41FA5}">
                      <a16:colId xmlns:a16="http://schemas.microsoft.com/office/drawing/2014/main" val="1213433139"/>
                    </a:ext>
                  </a:extLst>
                </a:gridCol>
                <a:gridCol w="1504058">
                  <a:extLst>
                    <a:ext uri="{9D8B030D-6E8A-4147-A177-3AD203B41FA5}">
                      <a16:colId xmlns:a16="http://schemas.microsoft.com/office/drawing/2014/main" val="3219682210"/>
                    </a:ext>
                  </a:extLst>
                </a:gridCol>
                <a:gridCol w="3023309">
                  <a:extLst>
                    <a:ext uri="{9D8B030D-6E8A-4147-A177-3AD203B41FA5}">
                      <a16:colId xmlns:a16="http://schemas.microsoft.com/office/drawing/2014/main" val="627854641"/>
                    </a:ext>
                  </a:extLst>
                </a:gridCol>
              </a:tblGrid>
              <a:tr h="291411">
                <a:tc gridSpan="3">
                  <a:txBody>
                    <a:bodyPr/>
                    <a:lstStyle/>
                    <a:p>
                      <a:pPr marL="0" marR="0" algn="ctr">
                        <a:lnSpc>
                          <a:spcPct val="115000"/>
                        </a:lnSpc>
                        <a:spcBef>
                          <a:spcPts val="0"/>
                        </a:spcBef>
                        <a:spcAft>
                          <a:spcPts val="0"/>
                        </a:spcAft>
                      </a:pPr>
                      <a:r>
                        <a:rPr lang="en-IN" sz="18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Explanation of Each Constraint: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A983"/>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90029516"/>
                  </a:ext>
                </a:extLst>
              </a:tr>
              <a:tr h="291411">
                <a:tc>
                  <a:txBody>
                    <a:bodyPr/>
                    <a:lstStyle/>
                    <a:p>
                      <a:pPr marL="0" marR="0" algn="ctr">
                        <a:lnSpc>
                          <a:spcPct val="115000"/>
                        </a:lnSpc>
                        <a:spcBef>
                          <a:spcPts val="0"/>
                        </a:spcBef>
                        <a:spcAft>
                          <a:spcPts val="0"/>
                        </a:spcAft>
                      </a:pPr>
                      <a:r>
                        <a:rPr lang="en-IN"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Column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3CCEB"/>
                    </a:solidFill>
                  </a:tcPr>
                </a:tc>
                <a:tc>
                  <a:txBody>
                    <a:bodyPr/>
                    <a:lstStyle/>
                    <a:p>
                      <a:pPr marL="0" marR="0" algn="ctr">
                        <a:lnSpc>
                          <a:spcPct val="115000"/>
                        </a:lnSpc>
                        <a:spcBef>
                          <a:spcPts val="0"/>
                        </a:spcBef>
                        <a:spcAft>
                          <a:spcPts val="0"/>
                        </a:spcAft>
                      </a:pPr>
                      <a:r>
                        <a:rPr lang="en-IN"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Constraint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3CCEB"/>
                    </a:solidFill>
                  </a:tcPr>
                </a:tc>
                <a:tc>
                  <a:txBody>
                    <a:bodyPr/>
                    <a:lstStyle/>
                    <a:p>
                      <a:pPr marL="0" marR="0" algn="ctr">
                        <a:lnSpc>
                          <a:spcPct val="115000"/>
                        </a:lnSpc>
                        <a:spcBef>
                          <a:spcPts val="0"/>
                        </a:spcBef>
                        <a:spcAft>
                          <a:spcPts val="0"/>
                        </a:spcAft>
                      </a:pPr>
                      <a:r>
                        <a:rPr lang="en-IN"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Description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3CCEB"/>
                    </a:solidFill>
                  </a:tcPr>
                </a:tc>
                <a:extLst>
                  <a:ext uri="{0D108BD9-81ED-4DB2-BD59-A6C34878D82A}">
                    <a16:rowId xmlns:a16="http://schemas.microsoft.com/office/drawing/2014/main" val="1688380484"/>
                  </a:ext>
                </a:extLst>
              </a:tr>
              <a:tr h="595080">
                <a:tc>
                  <a:txBody>
                    <a:bodyPr/>
                    <a:lstStyle/>
                    <a:p>
                      <a:pPr marL="0" marR="0" algn="ctr">
                        <a:lnSpc>
                          <a:spcPct val="115000"/>
                        </a:lnSpc>
                        <a:spcBef>
                          <a:spcPts val="0"/>
                        </a:spcBef>
                        <a:spcAft>
                          <a:spcPts val="0"/>
                        </a:spcAft>
                      </a:pPr>
                      <a:r>
                        <a:rPr lang="en-IN" sz="1000" kern="0">
                          <a:solidFill>
                            <a:srgbClr val="000000"/>
                          </a:solidFill>
                          <a:effectLst/>
                          <a:latin typeface="Arial Unicode MS"/>
                          <a:ea typeface="Times New Roman" panose="02020603050405020304" pitchFamily="18" charset="0"/>
                          <a:cs typeface="Times New Roman" panose="02020603050405020304" pitchFamily="18" charset="0"/>
                        </a:rPr>
                        <a:t>CustomerID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000" kern="0">
                          <a:solidFill>
                            <a:srgbClr val="000000"/>
                          </a:solidFill>
                          <a:effectLst/>
                          <a:latin typeface="Arial Unicode MS"/>
                          <a:ea typeface="Times New Roman" panose="02020603050405020304" pitchFamily="18" charset="0"/>
                          <a:cs typeface="Times New Roman" panose="02020603050405020304" pitchFamily="18" charset="0"/>
                        </a:rPr>
                        <a:t>PRIMARY KEY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1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Uniquely identifies each customer. No duplicates or NULLs allowed.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73910757"/>
                  </a:ext>
                </a:extLst>
              </a:tr>
              <a:tr h="595080">
                <a:tc>
                  <a:txBody>
                    <a:bodyPr/>
                    <a:lstStyle/>
                    <a:p>
                      <a:pPr marL="0" marR="0" algn="ctr">
                        <a:lnSpc>
                          <a:spcPct val="115000"/>
                        </a:lnSpc>
                        <a:spcBef>
                          <a:spcPts val="0"/>
                        </a:spcBef>
                        <a:spcAft>
                          <a:spcPts val="0"/>
                        </a:spcAft>
                      </a:pPr>
                      <a:r>
                        <a:rPr lang="en-IN" sz="1000" kern="0">
                          <a:solidFill>
                            <a:srgbClr val="000000"/>
                          </a:solidFill>
                          <a:effectLst/>
                          <a:latin typeface="Arial Unicode MS"/>
                          <a:ea typeface="Times New Roman" panose="02020603050405020304" pitchFamily="18" charset="0"/>
                          <a:cs typeface="Times New Roman" panose="02020603050405020304" pitchFamily="18" charset="0"/>
                        </a:rPr>
                        <a:t>Name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000" kern="0">
                          <a:solidFill>
                            <a:srgbClr val="000000"/>
                          </a:solidFill>
                          <a:effectLst/>
                          <a:latin typeface="Arial Unicode MS"/>
                          <a:ea typeface="Times New Roman" panose="02020603050405020304" pitchFamily="18" charset="0"/>
                          <a:cs typeface="Times New Roman" panose="02020603050405020304" pitchFamily="18" charset="0"/>
                        </a:rPr>
                        <a:t>UNIQUE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1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Ensures each customer name is distinct. Prevents duplicate names.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33837701"/>
                  </a:ext>
                </a:extLst>
              </a:tr>
              <a:tr h="595080">
                <a:tc>
                  <a:txBody>
                    <a:bodyPr/>
                    <a:lstStyle/>
                    <a:p>
                      <a:pPr marL="0" marR="0" algn="ctr">
                        <a:lnSpc>
                          <a:spcPct val="115000"/>
                        </a:lnSpc>
                        <a:spcBef>
                          <a:spcPts val="0"/>
                        </a:spcBef>
                        <a:spcAft>
                          <a:spcPts val="0"/>
                        </a:spcAft>
                      </a:pPr>
                      <a:r>
                        <a:rPr lang="en-IN" sz="1000" kern="0">
                          <a:solidFill>
                            <a:srgbClr val="000000"/>
                          </a:solidFill>
                          <a:effectLst/>
                          <a:latin typeface="Arial Unicode MS"/>
                          <a:ea typeface="Times New Roman" panose="02020603050405020304" pitchFamily="18" charset="0"/>
                          <a:cs typeface="Times New Roman" panose="02020603050405020304" pitchFamily="18" charset="0"/>
                        </a:rPr>
                        <a:t>Age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000" kern="0">
                          <a:solidFill>
                            <a:srgbClr val="000000"/>
                          </a:solidFill>
                          <a:effectLst/>
                          <a:latin typeface="Arial Unicode MS"/>
                          <a:ea typeface="Times New Roman" panose="02020603050405020304" pitchFamily="18" charset="0"/>
                          <a:cs typeface="Times New Roman" panose="02020603050405020304" pitchFamily="18" charset="0"/>
                        </a:rPr>
                        <a:t>NOT NULL CHECK (Age &gt; 18)</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1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Age cannot be NULL and must be greater than 18. Enforces a minimum age.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6934324"/>
                  </a:ext>
                </a:extLst>
              </a:tr>
              <a:tr h="595080">
                <a:tc>
                  <a:txBody>
                    <a:bodyPr/>
                    <a:lstStyle/>
                    <a:p>
                      <a:pPr marL="0" marR="0" algn="ctr">
                        <a:lnSpc>
                          <a:spcPct val="115000"/>
                        </a:lnSpc>
                        <a:spcBef>
                          <a:spcPts val="0"/>
                        </a:spcBef>
                        <a:spcAft>
                          <a:spcPts val="0"/>
                        </a:spcAft>
                      </a:pPr>
                      <a:r>
                        <a:rPr lang="en-IN" sz="1000" kern="0">
                          <a:solidFill>
                            <a:srgbClr val="000000"/>
                          </a:solidFill>
                          <a:effectLst/>
                          <a:latin typeface="Arial Unicode MS"/>
                          <a:ea typeface="Times New Roman" panose="02020603050405020304" pitchFamily="18" charset="0"/>
                          <a:cs typeface="Times New Roman" panose="02020603050405020304" pitchFamily="18" charset="0"/>
                        </a:rPr>
                        <a:t>City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1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1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Optional column to store customer location.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70219938"/>
                  </a:ext>
                </a:extLst>
              </a:tr>
              <a:tr h="595080">
                <a:tc>
                  <a:txBody>
                    <a:bodyPr/>
                    <a:lstStyle/>
                    <a:p>
                      <a:pPr marL="0" marR="0" algn="ctr">
                        <a:lnSpc>
                          <a:spcPct val="115000"/>
                        </a:lnSpc>
                        <a:spcBef>
                          <a:spcPts val="0"/>
                        </a:spcBef>
                        <a:spcAft>
                          <a:spcPts val="0"/>
                        </a:spcAft>
                      </a:pPr>
                      <a:r>
                        <a:rPr lang="en-IN" sz="1000" kern="0">
                          <a:solidFill>
                            <a:srgbClr val="000000"/>
                          </a:solidFill>
                          <a:effectLst/>
                          <a:latin typeface="Arial Unicode MS"/>
                          <a:ea typeface="Times New Roman" panose="02020603050405020304" pitchFamily="18" charset="0"/>
                          <a:cs typeface="Times New Roman" panose="02020603050405020304" pitchFamily="18" charset="0"/>
                        </a:rPr>
                        <a:t>IsPrime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1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1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Boolean flag to indicate Prime membership (TRUE/FALSE or 1/0).</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1341339"/>
                  </a:ext>
                </a:extLst>
              </a:tr>
            </a:tbl>
          </a:graphicData>
        </a:graphic>
      </p:graphicFrame>
    </p:spTree>
    <p:extLst>
      <p:ext uri="{BB962C8B-B14F-4D97-AF65-F5344CB8AC3E}">
        <p14:creationId xmlns:p14="http://schemas.microsoft.com/office/powerpoint/2010/main" val="347955591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ABAC9C7D-3342-8C1C-3ED0-C8EDE9CA0157}"/>
              </a:ext>
            </a:extLst>
          </p:cNvPr>
          <p:cNvSpPr>
            <a:spLocks noGrp="1"/>
          </p:cNvSpPr>
          <p:nvPr>
            <p:ph type="title"/>
          </p:nvPr>
        </p:nvSpPr>
        <p:spPr>
          <a:xfrm>
            <a:off x="1141411" y="748240"/>
            <a:ext cx="9906000" cy="1117073"/>
          </a:xfrm>
        </p:spPr>
        <p:txBody>
          <a:bodyPr>
            <a:normAutofit/>
          </a:bodyPr>
          <a:lstStyle/>
          <a:p>
            <a:pPr algn="ctr"/>
            <a:r>
              <a:rPr lang="en-US" sz="4000" dirty="0"/>
              <a:t>Task 5: </a:t>
            </a:r>
            <a:r>
              <a:rPr lang="en-IN" sz="1800" b="1" dirty="0">
                <a:effectLst/>
                <a:latin typeface="Aptos" panose="020B0004020202020204" pitchFamily="34" charset="0"/>
                <a:ea typeface="Aptos" panose="020B0004020202020204" pitchFamily="34" charset="0"/>
                <a:cs typeface="Times New Roman" panose="02020603050405020304" pitchFamily="18" charset="0"/>
              </a:rPr>
              <a:t>Insert 3 new rows into the Products table using INSERT statements.</a:t>
            </a:r>
            <a:endParaRPr lang="en-US" sz="4000" dirty="0"/>
          </a:p>
        </p:txBody>
      </p:sp>
      <p:sp>
        <p:nvSpPr>
          <p:cNvPr id="3" name="Content Placeholder 2">
            <a:extLst>
              <a:ext uri="{FF2B5EF4-FFF2-40B4-BE49-F238E27FC236}">
                <a16:creationId xmlns:a16="http://schemas.microsoft.com/office/drawing/2014/main" id="{BB28C084-33F9-B916-12F2-993E68033C5B}"/>
              </a:ext>
            </a:extLst>
          </p:cNvPr>
          <p:cNvSpPr>
            <a:spLocks noGrp="1"/>
          </p:cNvSpPr>
          <p:nvPr>
            <p:ph idx="1"/>
          </p:nvPr>
        </p:nvSpPr>
        <p:spPr>
          <a:xfrm>
            <a:off x="1206501" y="1928812"/>
            <a:ext cx="4403719" cy="4180947"/>
          </a:xfrm>
        </p:spPr>
        <p:txBody>
          <a:bodyPr anchor="t">
            <a:normAutofit lnSpcReduction="10000"/>
          </a:bodyPr>
          <a:lstStyle/>
          <a:p>
            <a:r>
              <a:rPr lang="en-IN" sz="1800" b="1" kern="100" dirty="0">
                <a:effectLst/>
                <a:latin typeface="Aptos" panose="020B0004020202020204" pitchFamily="34" charset="0"/>
                <a:ea typeface="Aptos" panose="020B0004020202020204" pitchFamily="34" charset="0"/>
                <a:cs typeface="Times New Roman" panose="02020603050405020304" pitchFamily="18" charset="0"/>
              </a:rPr>
              <a:t>SQL Approach: INSERT INTO</a:t>
            </a:r>
          </a:p>
          <a:p>
            <a:pPr marL="0" indent="0">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IN"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Key Points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Adds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new entries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to the Products table.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Matches column order with value types: INT, VARCHAR, DECIMAL, etc.</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Supports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batch insert</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of multiple rows in one query for performance.</a:t>
            </a:r>
          </a:p>
          <a:p>
            <a:pPr marL="342900" indent="-342900">
              <a:lnSpc>
                <a:spcPct val="115000"/>
              </a:lnSpc>
              <a:spcBef>
                <a:spcPts val="0"/>
              </a:spcBef>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Respects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foreign key</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integrity (Supplier ID must exist).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5" name="Rectangle 4">
            <a:extLst>
              <a:ext uri="{FF2B5EF4-FFF2-40B4-BE49-F238E27FC236}">
                <a16:creationId xmlns:a16="http://schemas.microsoft.com/office/drawing/2014/main" id="{DC588613-9DE1-A499-6FCA-EB31E448B5A1}"/>
              </a:ext>
            </a:extLst>
          </p:cNvPr>
          <p:cNvSpPr/>
          <p:nvPr/>
        </p:nvSpPr>
        <p:spPr>
          <a:xfrm>
            <a:off x="5805483" y="2892286"/>
            <a:ext cx="5241928" cy="2163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aphicFrame>
        <p:nvGraphicFramePr>
          <p:cNvPr id="4" name="Table 3">
            <a:extLst>
              <a:ext uri="{FF2B5EF4-FFF2-40B4-BE49-F238E27FC236}">
                <a16:creationId xmlns:a16="http://schemas.microsoft.com/office/drawing/2014/main" id="{E31EBDF0-E66C-BA2D-E10B-7C324933FA49}"/>
              </a:ext>
            </a:extLst>
          </p:cNvPr>
          <p:cNvGraphicFramePr>
            <a:graphicFrameLocks noGrp="1"/>
          </p:cNvGraphicFramePr>
          <p:nvPr>
            <p:extLst>
              <p:ext uri="{D42A27DB-BD31-4B8C-83A1-F6EECF244321}">
                <p14:modId xmlns:p14="http://schemas.microsoft.com/office/powerpoint/2010/main" val="1567324795"/>
              </p:ext>
            </p:extLst>
          </p:nvPr>
        </p:nvGraphicFramePr>
        <p:xfrm>
          <a:off x="5805483" y="2892286"/>
          <a:ext cx="5241930" cy="2163900"/>
        </p:xfrm>
        <a:graphic>
          <a:graphicData uri="http://schemas.openxmlformats.org/drawingml/2006/table">
            <a:tbl>
              <a:tblPr firstRow="1" firstCol="1" bandRow="1"/>
              <a:tblGrid>
                <a:gridCol w="2620965">
                  <a:extLst>
                    <a:ext uri="{9D8B030D-6E8A-4147-A177-3AD203B41FA5}">
                      <a16:colId xmlns:a16="http://schemas.microsoft.com/office/drawing/2014/main" val="458386467"/>
                    </a:ext>
                  </a:extLst>
                </a:gridCol>
                <a:gridCol w="2620965">
                  <a:extLst>
                    <a:ext uri="{9D8B030D-6E8A-4147-A177-3AD203B41FA5}">
                      <a16:colId xmlns:a16="http://schemas.microsoft.com/office/drawing/2014/main" val="3837685989"/>
                    </a:ext>
                  </a:extLst>
                </a:gridCol>
              </a:tblGrid>
              <a:tr h="367321">
                <a:tc>
                  <a:txBody>
                    <a:bodyPr/>
                    <a:lstStyle/>
                    <a:p>
                      <a:pPr marL="0" marR="0" algn="ctr">
                        <a:lnSpc>
                          <a:spcPct val="115000"/>
                        </a:lnSpc>
                        <a:spcBef>
                          <a:spcPts val="0"/>
                        </a:spcBef>
                        <a:spcAft>
                          <a:spcPts val="0"/>
                        </a:spcAft>
                      </a:pPr>
                      <a:r>
                        <a:rPr lang="en-IN"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SQL Clause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E6F5"/>
                    </a:solidFill>
                  </a:tcPr>
                </a:tc>
                <a:tc>
                  <a:txBody>
                    <a:bodyPr/>
                    <a:lstStyle/>
                    <a:p>
                      <a:pPr marL="0" marR="0" algn="ctr">
                        <a:lnSpc>
                          <a:spcPct val="115000"/>
                        </a:lnSpc>
                        <a:spcBef>
                          <a:spcPts val="0"/>
                        </a:spcBef>
                        <a:spcAft>
                          <a:spcPts val="0"/>
                        </a:spcAft>
                      </a:pPr>
                      <a:r>
                        <a:rPr lang="en-IN"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Description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2397897550"/>
                  </a:ext>
                </a:extLst>
              </a:tr>
              <a:tr h="367321">
                <a:tc>
                  <a:txBody>
                    <a:bodyPr/>
                    <a:lstStyle/>
                    <a:p>
                      <a:pPr marL="0" marR="0" algn="ctr">
                        <a:lnSpc>
                          <a:spcPct val="115000"/>
                        </a:lnSpc>
                        <a:spcBef>
                          <a:spcPts val="0"/>
                        </a:spcBef>
                        <a:spcAft>
                          <a:spcPts val="0"/>
                        </a:spcAft>
                      </a:pPr>
                      <a:r>
                        <a:rPr lang="en-IN" sz="1000" kern="0">
                          <a:solidFill>
                            <a:srgbClr val="000000"/>
                          </a:solidFill>
                          <a:effectLst/>
                          <a:latin typeface="Arial Unicode MS"/>
                          <a:ea typeface="Times New Roman" panose="02020603050405020304" pitchFamily="18" charset="0"/>
                          <a:cs typeface="Times New Roman" panose="02020603050405020304" pitchFamily="18" charset="0"/>
                        </a:rPr>
                        <a:t>INSERT INTO Products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1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Indicates the table you are inserting into.</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12983062"/>
                  </a:ext>
                </a:extLst>
              </a:tr>
              <a:tr h="679164">
                <a:tc>
                  <a:txBody>
                    <a:bodyPr/>
                    <a:lstStyle/>
                    <a:p>
                      <a:pPr marL="0" marR="0" algn="ctr">
                        <a:lnSpc>
                          <a:spcPct val="115000"/>
                        </a:lnSpc>
                        <a:spcBef>
                          <a:spcPts val="0"/>
                        </a:spcBef>
                        <a:spcAft>
                          <a:spcPts val="0"/>
                        </a:spcAft>
                      </a:pPr>
                      <a:r>
                        <a:rPr lang="en-IN" sz="1000" kern="0" dirty="0">
                          <a:solidFill>
                            <a:srgbClr val="000000"/>
                          </a:solidFill>
                          <a:effectLst/>
                          <a:latin typeface="Arial Unicode MS"/>
                          <a:ea typeface="Times New Roman" panose="02020603050405020304" pitchFamily="18" charset="0"/>
                          <a:cs typeface="Times New Roman" panose="02020603050405020304" pitchFamily="18" charset="0"/>
                        </a:rPr>
                        <a:t>(ProductID, ProductName, Category, Price, </a:t>
                      </a:r>
                      <a:r>
                        <a:rPr lang="en-IN" sz="1000" kern="0" dirty="0" err="1">
                          <a:solidFill>
                            <a:srgbClr val="000000"/>
                          </a:solidFill>
                          <a:effectLst/>
                          <a:latin typeface="Arial Unicode MS"/>
                          <a:ea typeface="Times New Roman" panose="02020603050405020304" pitchFamily="18" charset="0"/>
                          <a:cs typeface="Times New Roman" panose="02020603050405020304" pitchFamily="18" charset="0"/>
                        </a:rPr>
                        <a:t>SupplierID</a:t>
                      </a:r>
                      <a:r>
                        <a:rPr lang="en-IN" sz="1000" kern="0" dirty="0">
                          <a:solidFill>
                            <a:srgbClr val="000000"/>
                          </a:solidFill>
                          <a:effectLst/>
                          <a:latin typeface="Arial Unicode MS"/>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1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Specifies the </a:t>
                      </a:r>
                      <a:r>
                        <a:rPr lang="en-IN"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columns</a:t>
                      </a:r>
                      <a:r>
                        <a:rPr lang="en-IN" sz="11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to insert values into.</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99281486"/>
                  </a:ext>
                </a:extLst>
              </a:tr>
              <a:tr h="750094">
                <a:tc>
                  <a:txBody>
                    <a:bodyPr/>
                    <a:lstStyle/>
                    <a:p>
                      <a:pPr marL="0" marR="0" algn="ctr">
                        <a:lnSpc>
                          <a:spcPct val="115000"/>
                        </a:lnSpc>
                        <a:spcBef>
                          <a:spcPts val="0"/>
                        </a:spcBef>
                        <a:spcAft>
                          <a:spcPts val="0"/>
                        </a:spcAft>
                      </a:pPr>
                      <a:r>
                        <a:rPr lang="en-IN" sz="1000" kern="0">
                          <a:solidFill>
                            <a:srgbClr val="000000"/>
                          </a:solidFill>
                          <a:effectLst/>
                          <a:latin typeface="Arial Unicode MS"/>
                          <a:ea typeface="Times New Roman" panose="02020603050405020304" pitchFamily="18" charset="0"/>
                          <a:cs typeface="Times New Roman" panose="02020603050405020304" pitchFamily="18" charset="0"/>
                        </a:rPr>
                        <a:t>VALUES (...)</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1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 list of values for each new row, matching the column order.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70779518"/>
                  </a:ext>
                </a:extLst>
              </a:tr>
            </a:tbl>
          </a:graphicData>
        </a:graphic>
      </p:graphicFrame>
    </p:spTree>
    <p:extLst>
      <p:ext uri="{BB962C8B-B14F-4D97-AF65-F5344CB8AC3E}">
        <p14:creationId xmlns:p14="http://schemas.microsoft.com/office/powerpoint/2010/main" val="157400408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7B7046DE-BB92-BEB5-7F54-6097494F7A31}"/>
              </a:ext>
            </a:extLst>
          </p:cNvPr>
          <p:cNvSpPr>
            <a:spLocks noGrp="1"/>
          </p:cNvSpPr>
          <p:nvPr>
            <p:ph type="title"/>
          </p:nvPr>
        </p:nvSpPr>
        <p:spPr>
          <a:xfrm>
            <a:off x="1141411" y="748240"/>
            <a:ext cx="9906000" cy="863073"/>
          </a:xfrm>
        </p:spPr>
        <p:txBody>
          <a:bodyPr>
            <a:normAutofit fontScale="90000"/>
          </a:bodyPr>
          <a:lstStyle/>
          <a:p>
            <a:pPr algn="ctr"/>
            <a:r>
              <a:rPr lang="en-US" sz="4000" dirty="0"/>
              <a:t>Task 6 : </a:t>
            </a:r>
            <a:r>
              <a:rPr lang="en-IN" sz="4000" dirty="0"/>
              <a:t>Updating Product Stock Quantity</a:t>
            </a:r>
            <a:endParaRPr lang="en-US" sz="4000" dirty="0"/>
          </a:p>
        </p:txBody>
      </p:sp>
      <p:sp>
        <p:nvSpPr>
          <p:cNvPr id="3" name="Content Placeholder 2">
            <a:extLst>
              <a:ext uri="{FF2B5EF4-FFF2-40B4-BE49-F238E27FC236}">
                <a16:creationId xmlns:a16="http://schemas.microsoft.com/office/drawing/2014/main" id="{FBDA86D4-E908-8C92-B8B9-F094F0BD8DFD}"/>
              </a:ext>
            </a:extLst>
          </p:cNvPr>
          <p:cNvSpPr>
            <a:spLocks noGrp="1"/>
          </p:cNvSpPr>
          <p:nvPr>
            <p:ph idx="1"/>
          </p:nvPr>
        </p:nvSpPr>
        <p:spPr>
          <a:xfrm>
            <a:off x="1206501" y="1816101"/>
            <a:ext cx="4571312" cy="3975100"/>
          </a:xfrm>
        </p:spPr>
        <p:txBody>
          <a:bodyPr anchor="t">
            <a:normAutofit lnSpcReduction="10000"/>
          </a:bodyPr>
          <a:lstStyle/>
          <a:p>
            <a:r>
              <a:rPr lang="en-IN" sz="1800" dirty="0">
                <a:effectLst/>
                <a:latin typeface="Segoe UI Emoji" panose="020B0502040204020203" pitchFamily="34" charset="0"/>
                <a:ea typeface="Aptos" panose="020B0004020202020204" pitchFamily="34" charset="0"/>
                <a:cs typeface="Segoe UI Emoji" panose="020B0502040204020203" pitchFamily="34" charset="0"/>
              </a:rPr>
              <a:t>✅</a:t>
            </a:r>
            <a:r>
              <a:rPr lang="en-IN" sz="1800" dirty="0">
                <a:effectLst/>
                <a:latin typeface="Aptos" panose="020B0004020202020204" pitchFamily="34" charset="0"/>
                <a:ea typeface="Aptos" panose="020B0004020202020204" pitchFamily="34" charset="0"/>
                <a:cs typeface="Times New Roman" panose="02020603050405020304" pitchFamily="18" charset="0"/>
              </a:rPr>
              <a:t> The SQL UPDATE query</a:t>
            </a:r>
          </a:p>
          <a:p>
            <a:pPr marL="0" indent="0">
              <a:buNone/>
            </a:pP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Key Points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Used to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modify existing data</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in a table.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WHERE clause ensures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only one specific product</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is affected.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Updates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inventory levels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to reflect real-time stock changes.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Verify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Run a SELECT query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5" name="Rectangle 4">
            <a:extLst>
              <a:ext uri="{FF2B5EF4-FFF2-40B4-BE49-F238E27FC236}">
                <a16:creationId xmlns:a16="http://schemas.microsoft.com/office/drawing/2014/main" id="{9F749B03-4E07-B2ED-9E77-6F43A629CD76}"/>
              </a:ext>
            </a:extLst>
          </p:cNvPr>
          <p:cNvSpPr/>
          <p:nvPr/>
        </p:nvSpPr>
        <p:spPr>
          <a:xfrm>
            <a:off x="5777812" y="1816101"/>
            <a:ext cx="5453749" cy="2846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aphicFrame>
        <p:nvGraphicFramePr>
          <p:cNvPr id="4" name="Table 3">
            <a:extLst>
              <a:ext uri="{FF2B5EF4-FFF2-40B4-BE49-F238E27FC236}">
                <a16:creationId xmlns:a16="http://schemas.microsoft.com/office/drawing/2014/main" id="{B46F3B81-1919-8A25-72E2-354D6D1E3A69}"/>
              </a:ext>
            </a:extLst>
          </p:cNvPr>
          <p:cNvGraphicFramePr>
            <a:graphicFrameLocks noGrp="1"/>
          </p:cNvGraphicFramePr>
          <p:nvPr>
            <p:extLst>
              <p:ext uri="{D42A27DB-BD31-4B8C-83A1-F6EECF244321}">
                <p14:modId xmlns:p14="http://schemas.microsoft.com/office/powerpoint/2010/main" val="3922931678"/>
              </p:ext>
            </p:extLst>
          </p:nvPr>
        </p:nvGraphicFramePr>
        <p:xfrm>
          <a:off x="5777812" y="1849438"/>
          <a:ext cx="5453749" cy="2813047"/>
        </p:xfrm>
        <a:graphic>
          <a:graphicData uri="http://schemas.openxmlformats.org/drawingml/2006/table">
            <a:tbl>
              <a:tblPr firstRow="1" firstCol="1" bandRow="1"/>
              <a:tblGrid>
                <a:gridCol w="1785863">
                  <a:extLst>
                    <a:ext uri="{9D8B030D-6E8A-4147-A177-3AD203B41FA5}">
                      <a16:colId xmlns:a16="http://schemas.microsoft.com/office/drawing/2014/main" val="1499749763"/>
                    </a:ext>
                  </a:extLst>
                </a:gridCol>
                <a:gridCol w="3667886">
                  <a:extLst>
                    <a:ext uri="{9D8B030D-6E8A-4147-A177-3AD203B41FA5}">
                      <a16:colId xmlns:a16="http://schemas.microsoft.com/office/drawing/2014/main" val="4007501301"/>
                    </a:ext>
                  </a:extLst>
                </a:gridCol>
              </a:tblGrid>
              <a:tr h="697251">
                <a:tc>
                  <a:txBody>
                    <a:bodyPr/>
                    <a:lstStyle/>
                    <a:p>
                      <a:pPr marL="0" marR="0" algn="ctr">
                        <a:lnSpc>
                          <a:spcPct val="115000"/>
                        </a:lnSpc>
                        <a:spcBef>
                          <a:spcPts val="0"/>
                        </a:spcBef>
                        <a:spcAft>
                          <a:spcPts val="0"/>
                        </a:spcAft>
                      </a:pPr>
                      <a:r>
                        <a:rPr lang="en-IN"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Clause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E6F5"/>
                    </a:solidFill>
                  </a:tcPr>
                </a:tc>
                <a:tc>
                  <a:txBody>
                    <a:bodyPr/>
                    <a:lstStyle/>
                    <a:p>
                      <a:pPr marL="0" marR="0" algn="ctr">
                        <a:lnSpc>
                          <a:spcPct val="115000"/>
                        </a:lnSpc>
                        <a:spcBef>
                          <a:spcPts val="0"/>
                        </a:spcBef>
                        <a:spcAft>
                          <a:spcPts val="0"/>
                        </a:spcAft>
                      </a:pPr>
                      <a:r>
                        <a:rPr lang="en-IN" sz="1100" b="1"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Description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3044819899"/>
                  </a:ext>
                </a:extLst>
              </a:tr>
              <a:tr h="697251">
                <a:tc>
                  <a:txBody>
                    <a:bodyPr/>
                    <a:lstStyle/>
                    <a:p>
                      <a:pPr marL="0" marR="0" algn="ctr">
                        <a:lnSpc>
                          <a:spcPct val="115000"/>
                        </a:lnSpc>
                        <a:spcBef>
                          <a:spcPts val="0"/>
                        </a:spcBef>
                        <a:spcAft>
                          <a:spcPts val="0"/>
                        </a:spcAft>
                      </a:pPr>
                      <a:r>
                        <a:rPr lang="en-IN" sz="1000" kern="0">
                          <a:solidFill>
                            <a:srgbClr val="000000"/>
                          </a:solidFill>
                          <a:effectLst/>
                          <a:latin typeface="Arial Unicode MS"/>
                          <a:ea typeface="Times New Roman" panose="02020603050405020304" pitchFamily="18" charset="0"/>
                          <a:cs typeface="Times New Roman" panose="02020603050405020304" pitchFamily="18" charset="0"/>
                        </a:rPr>
                        <a:t>UPDATE Products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1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Specifies the table you want to modify.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76653950"/>
                  </a:ext>
                </a:extLst>
              </a:tr>
              <a:tr h="697251">
                <a:tc>
                  <a:txBody>
                    <a:bodyPr/>
                    <a:lstStyle/>
                    <a:p>
                      <a:pPr marL="0" marR="0" algn="ctr">
                        <a:lnSpc>
                          <a:spcPct val="115000"/>
                        </a:lnSpc>
                        <a:spcBef>
                          <a:spcPts val="0"/>
                        </a:spcBef>
                        <a:spcAft>
                          <a:spcPts val="0"/>
                        </a:spcAft>
                      </a:pPr>
                      <a:r>
                        <a:rPr lang="en-IN" sz="1000" kern="0">
                          <a:solidFill>
                            <a:srgbClr val="000000"/>
                          </a:solidFill>
                          <a:effectLst/>
                          <a:latin typeface="Arial Unicode MS"/>
                          <a:ea typeface="Times New Roman" panose="02020603050405020304" pitchFamily="18" charset="0"/>
                          <a:cs typeface="Times New Roman" panose="02020603050405020304" pitchFamily="18" charset="0"/>
                        </a:rPr>
                        <a:t>SET Stock Quantity = 150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1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Assigns a </a:t>
                      </a:r>
                      <a:r>
                        <a:rPr lang="en-IN" sz="11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new value</a:t>
                      </a:r>
                      <a:r>
                        <a:rPr lang="en-IN" sz="11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(150) to the </a:t>
                      </a:r>
                      <a:r>
                        <a:rPr lang="en-IN" sz="1000" kern="0">
                          <a:solidFill>
                            <a:srgbClr val="000000"/>
                          </a:solidFill>
                          <a:effectLst/>
                          <a:latin typeface="Arial Unicode MS"/>
                          <a:ea typeface="Times New Roman" panose="02020603050405020304" pitchFamily="18" charset="0"/>
                          <a:cs typeface="Times New Roman" panose="02020603050405020304" pitchFamily="18" charset="0"/>
                        </a:rPr>
                        <a:t>Stock Quantity</a:t>
                      </a:r>
                      <a:r>
                        <a:rPr lang="en-IN" sz="11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column.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36850108"/>
                  </a:ext>
                </a:extLst>
              </a:tr>
              <a:tr h="721294">
                <a:tc>
                  <a:txBody>
                    <a:bodyPr/>
                    <a:lstStyle/>
                    <a:p>
                      <a:pPr marL="0" marR="0" algn="ctr">
                        <a:lnSpc>
                          <a:spcPct val="115000"/>
                        </a:lnSpc>
                        <a:spcBef>
                          <a:spcPts val="0"/>
                        </a:spcBef>
                        <a:spcAft>
                          <a:spcPts val="0"/>
                        </a:spcAft>
                      </a:pPr>
                      <a:r>
                        <a:rPr lang="en-IN" sz="1000" kern="0" dirty="0">
                          <a:solidFill>
                            <a:srgbClr val="000000"/>
                          </a:solidFill>
                          <a:effectLst/>
                          <a:latin typeface="Arial Unicode MS"/>
                          <a:ea typeface="Times New Roman" panose="02020603050405020304" pitchFamily="18" charset="0"/>
                          <a:cs typeface="Times New Roman" panose="02020603050405020304" pitchFamily="18" charset="0"/>
                        </a:rPr>
                        <a:t>WHERE ProductID = 201</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1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Ensures </a:t>
                      </a:r>
                      <a:r>
                        <a:rPr lang="en-IN" sz="1100" b="1"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only the product</a:t>
                      </a:r>
                      <a:r>
                        <a:rPr lang="en-IN" sz="11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with </a:t>
                      </a:r>
                      <a:r>
                        <a:rPr lang="en-IN" sz="1000" kern="0" dirty="0">
                          <a:solidFill>
                            <a:srgbClr val="000000"/>
                          </a:solidFill>
                          <a:effectLst/>
                          <a:latin typeface="Arial Unicode MS"/>
                          <a:ea typeface="Times New Roman" panose="02020603050405020304" pitchFamily="18" charset="0"/>
                          <a:cs typeface="Times New Roman" panose="02020603050405020304" pitchFamily="18" charset="0"/>
                        </a:rPr>
                        <a:t>Product ID = 201</a:t>
                      </a:r>
                      <a:r>
                        <a:rPr lang="en-IN" sz="11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is updated.</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12731663"/>
                  </a:ext>
                </a:extLst>
              </a:tr>
            </a:tbl>
          </a:graphicData>
        </a:graphic>
      </p:graphicFrame>
    </p:spTree>
    <p:extLst>
      <p:ext uri="{BB962C8B-B14F-4D97-AF65-F5344CB8AC3E}">
        <p14:creationId xmlns:p14="http://schemas.microsoft.com/office/powerpoint/2010/main" val="338007304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2826</TotalTime>
  <Words>1820</Words>
  <Application>Microsoft Office PowerPoint</Application>
  <PresentationFormat>Widescreen</PresentationFormat>
  <Paragraphs>269</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Aptos</vt:lpstr>
      <vt:lpstr>Aptos Narrow</vt:lpstr>
      <vt:lpstr>Arial</vt:lpstr>
      <vt:lpstr>Arial Unicode MS</vt:lpstr>
      <vt:lpstr>Courier New</vt:lpstr>
      <vt:lpstr>Segoe UI Emoji</vt:lpstr>
      <vt:lpstr>Symbol</vt:lpstr>
      <vt:lpstr>Tw Cen MT</vt:lpstr>
      <vt:lpstr>Wingdings</vt:lpstr>
      <vt:lpstr>Circuit</vt:lpstr>
      <vt:lpstr>Amazon Fresh Analytics</vt:lpstr>
      <vt:lpstr>Introduction</vt:lpstr>
      <vt:lpstr>Agenda</vt:lpstr>
      <vt:lpstr>Task 1:Defining ER Relationships</vt:lpstr>
      <vt:lpstr>Task 2 :Identify the primary keys and foreign keys for each table and describe their relationships.</vt:lpstr>
      <vt:lpstr>Task 3:</vt:lpstr>
      <vt:lpstr>Task 4: Creating Customers Table with Constraints</vt:lpstr>
      <vt:lpstr>Task 5: Insert 3 new rows into the Products table using INSERT statements.</vt:lpstr>
      <vt:lpstr>Task 6 : Updating Product Stock Quantity</vt:lpstr>
      <vt:lpstr>Task 7:Delete a supplier from the Suppliers table where their city matches a specific value.</vt:lpstr>
      <vt:lpstr>Task 8: a) Add check constraint to ensure the reviews.             B)DEFAULT Constraint for Prime Member.</vt:lpstr>
      <vt:lpstr>Task 9: Writing a query using where, having group by and order by Clause </vt:lpstr>
      <vt:lpstr>Task 9: Writing a query using where, having group by and order by Clause </vt:lpstr>
      <vt:lpstr>Task 10: Identifying High-Value Customers</vt:lpstr>
      <vt:lpstr>Task 11:Multi-Part SQL Operations </vt:lpstr>
      <vt:lpstr>Task 11: Multi-Part SQL Operations</vt:lpstr>
      <vt:lpstr>Task 12 : Normalizing Products Table to 3NF</vt:lpstr>
      <vt:lpstr>Task 13: Business Insights Using Subqueries</vt:lpstr>
      <vt:lpstr>Task 14: Actionable Insights from Customer and Order Data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Monisha Raja(UST,IN)</dc:creator>
  <cp:lastModifiedBy>Monisha raja</cp:lastModifiedBy>
  <cp:revision>5</cp:revision>
  <dcterms:created xsi:type="dcterms:W3CDTF">2025-06-04T14:29:01Z</dcterms:created>
  <dcterms:modified xsi:type="dcterms:W3CDTF">2025-06-16T05:52:54Z</dcterms:modified>
</cp:coreProperties>
</file>