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73" r:id="rId8"/>
    <p:sldId id="267" r:id="rId9"/>
    <p:sldId id="268" r:id="rId10"/>
    <p:sldId id="269" r:id="rId11"/>
    <p:sldId id="270" r:id="rId12"/>
    <p:sldId id="271" r:id="rId13"/>
    <p:sldId id="262" r:id="rId14"/>
    <p:sldId id="263" r:id="rId15"/>
    <p:sldId id="272" r:id="rId16"/>
    <p:sldId id="264" r:id="rId17"/>
    <p:sldId id="27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F5755-13DD-44E4-9BCC-CA940AA79F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4697D5-DB25-46C5-B6B6-9D5057D32AF7}">
      <dgm:prSet/>
      <dgm:spPr/>
      <dgm:t>
        <a:bodyPr/>
        <a:lstStyle/>
        <a:p>
          <a:r>
            <a:rPr lang="en-US" b="1"/>
            <a:t>Revenue Stream:</a:t>
          </a:r>
          <a:br>
            <a:rPr lang="en-US" b="1"/>
          </a:br>
          <a:r>
            <a:rPr lang="en-US" b="1"/>
            <a:t>  	</a:t>
          </a:r>
          <a:endParaRPr lang="en-US"/>
        </a:p>
      </dgm:t>
    </dgm:pt>
    <dgm:pt modelId="{4B9C01C7-C6CA-4A37-999C-7AACE41B2ED6}" type="parTrans" cxnId="{EFB6B449-8FFD-46CC-8600-0FE07BD8811E}">
      <dgm:prSet/>
      <dgm:spPr/>
      <dgm:t>
        <a:bodyPr/>
        <a:lstStyle/>
        <a:p>
          <a:endParaRPr lang="en-US"/>
        </a:p>
      </dgm:t>
    </dgm:pt>
    <dgm:pt modelId="{1045D22A-7D33-4677-9E6C-8C4C57F26893}" type="sibTrans" cxnId="{EFB6B449-8FFD-46CC-8600-0FE07BD8811E}">
      <dgm:prSet/>
      <dgm:spPr/>
      <dgm:t>
        <a:bodyPr/>
        <a:lstStyle/>
        <a:p>
          <a:endParaRPr lang="en-US"/>
        </a:p>
      </dgm:t>
    </dgm:pt>
    <dgm:pt modelId="{29C89C2B-C059-4CF3-9A9B-E98184A626F0}">
      <dgm:prSet/>
      <dgm:spPr/>
      <dgm:t>
        <a:bodyPr/>
        <a:lstStyle/>
        <a:p>
          <a:r>
            <a:rPr lang="en-US"/>
            <a:t>Beauty and Personal Care (BPC): Primary contributor (90%+ of revenue).</a:t>
          </a:r>
        </a:p>
      </dgm:t>
    </dgm:pt>
    <dgm:pt modelId="{3CCF25F2-05F3-42FD-B8B3-E2B12B542ADD}" type="parTrans" cxnId="{8792DC7A-1A1E-4E26-8689-F103F2C198CF}">
      <dgm:prSet/>
      <dgm:spPr/>
      <dgm:t>
        <a:bodyPr/>
        <a:lstStyle/>
        <a:p>
          <a:endParaRPr lang="en-US"/>
        </a:p>
      </dgm:t>
    </dgm:pt>
    <dgm:pt modelId="{305D1366-AB9E-4161-A801-BB014E473FF8}" type="sibTrans" cxnId="{8792DC7A-1A1E-4E26-8689-F103F2C198CF}">
      <dgm:prSet/>
      <dgm:spPr/>
      <dgm:t>
        <a:bodyPr/>
        <a:lstStyle/>
        <a:p>
          <a:endParaRPr lang="en-US"/>
        </a:p>
      </dgm:t>
    </dgm:pt>
    <dgm:pt modelId="{10ACCDC2-8A0D-417F-A844-9EC551DD2344}">
      <dgm:prSet/>
      <dgm:spPr/>
      <dgm:t>
        <a:bodyPr/>
        <a:lstStyle/>
        <a:p>
          <a:r>
            <a:rPr lang="en-US"/>
            <a:t>Fashion: Smaller segment, currently operating at a loss.</a:t>
          </a:r>
        </a:p>
      </dgm:t>
    </dgm:pt>
    <dgm:pt modelId="{6264641E-F52E-4712-A42E-13ECE80DFA87}" type="parTrans" cxnId="{95A52A69-B0FA-417D-ACA1-300D360B2E20}">
      <dgm:prSet/>
      <dgm:spPr/>
      <dgm:t>
        <a:bodyPr/>
        <a:lstStyle/>
        <a:p>
          <a:endParaRPr lang="en-US"/>
        </a:p>
      </dgm:t>
    </dgm:pt>
    <dgm:pt modelId="{63C17019-05B7-4F49-A18A-1FB94CC3005E}" type="sibTrans" cxnId="{95A52A69-B0FA-417D-ACA1-300D360B2E20}">
      <dgm:prSet/>
      <dgm:spPr/>
      <dgm:t>
        <a:bodyPr/>
        <a:lstStyle/>
        <a:p>
          <a:endParaRPr lang="en-US"/>
        </a:p>
      </dgm:t>
    </dgm:pt>
    <dgm:pt modelId="{8C9021FF-C8AF-4CF0-A731-2A3C5479A8F5}">
      <dgm:prSet/>
      <dgm:spPr/>
      <dgm:t>
        <a:bodyPr/>
        <a:lstStyle/>
        <a:p>
          <a:r>
            <a:rPr lang="en-US" dirty="0"/>
            <a:t>Other Ventures: Includes eB2B platforms like “Superstore by Nykaa” and Nykaa Man.</a:t>
          </a:r>
        </a:p>
      </dgm:t>
    </dgm:pt>
    <dgm:pt modelId="{A1AB834E-09CF-490B-B3F2-24F579A4C55B}" type="parTrans" cxnId="{7D23BB4A-EA16-4298-AD4E-688A821ACF17}">
      <dgm:prSet/>
      <dgm:spPr/>
      <dgm:t>
        <a:bodyPr/>
        <a:lstStyle/>
        <a:p>
          <a:endParaRPr lang="en-US"/>
        </a:p>
      </dgm:t>
    </dgm:pt>
    <dgm:pt modelId="{9FBA7450-8FE4-4E0F-B631-AA75456CE6D0}" type="sibTrans" cxnId="{7D23BB4A-EA16-4298-AD4E-688A821ACF17}">
      <dgm:prSet/>
      <dgm:spPr/>
      <dgm:t>
        <a:bodyPr/>
        <a:lstStyle/>
        <a:p>
          <a:endParaRPr lang="en-US"/>
        </a:p>
      </dgm:t>
    </dgm:pt>
    <dgm:pt modelId="{98C0D92E-C89F-4C57-B9BC-6B1D374109B2}">
      <dgm:prSet/>
      <dgm:spPr/>
      <dgm:t>
        <a:bodyPr/>
        <a:lstStyle/>
        <a:p>
          <a:r>
            <a:rPr lang="en-US" b="1"/>
            <a:t>Operational Framework</a:t>
          </a:r>
          <a:endParaRPr lang="en-US"/>
        </a:p>
      </dgm:t>
    </dgm:pt>
    <dgm:pt modelId="{7C9A9A87-7D2B-41A1-A8CF-0040B629778B}" type="parTrans" cxnId="{F4B78334-0E26-4217-A18F-D6191B0E2AA3}">
      <dgm:prSet/>
      <dgm:spPr/>
      <dgm:t>
        <a:bodyPr/>
        <a:lstStyle/>
        <a:p>
          <a:endParaRPr lang="en-US"/>
        </a:p>
      </dgm:t>
    </dgm:pt>
    <dgm:pt modelId="{5083F9B3-F4CC-44B4-BBD2-40F6109BD2DB}" type="sibTrans" cxnId="{F4B78334-0E26-4217-A18F-D6191B0E2AA3}">
      <dgm:prSet/>
      <dgm:spPr/>
      <dgm:t>
        <a:bodyPr/>
        <a:lstStyle/>
        <a:p>
          <a:endParaRPr lang="en-US"/>
        </a:p>
      </dgm:t>
    </dgm:pt>
    <dgm:pt modelId="{1DB5C636-5255-4874-BB56-3420D817519E}">
      <dgm:prSet/>
      <dgm:spPr/>
      <dgm:t>
        <a:bodyPr/>
        <a:lstStyle/>
        <a:p>
          <a:r>
            <a:rPr lang="en-US"/>
            <a:t>Inventory-Led Model: Direct procurement ensures authenticity and better margin control.</a:t>
          </a:r>
        </a:p>
      </dgm:t>
    </dgm:pt>
    <dgm:pt modelId="{E2C33EB0-7AE7-4B18-938D-48CB4BF0AC73}" type="parTrans" cxnId="{87AEA3B9-F130-4333-A9D6-A4FEBA7A1B80}">
      <dgm:prSet/>
      <dgm:spPr/>
      <dgm:t>
        <a:bodyPr/>
        <a:lstStyle/>
        <a:p>
          <a:endParaRPr lang="en-US"/>
        </a:p>
      </dgm:t>
    </dgm:pt>
    <dgm:pt modelId="{71D6463E-5DDE-4E97-9DA1-1CB59389B2F3}" type="sibTrans" cxnId="{87AEA3B9-F130-4333-A9D6-A4FEBA7A1B80}">
      <dgm:prSet/>
      <dgm:spPr/>
      <dgm:t>
        <a:bodyPr/>
        <a:lstStyle/>
        <a:p>
          <a:endParaRPr lang="en-US"/>
        </a:p>
      </dgm:t>
    </dgm:pt>
    <dgm:pt modelId="{BA305D10-73C5-4457-A892-30A1AF996EB8}">
      <dgm:prSet/>
      <dgm:spPr/>
      <dgm:t>
        <a:bodyPr/>
        <a:lstStyle/>
        <a:p>
          <a:r>
            <a:rPr lang="en-US"/>
            <a:t>Omnichannel Presence: Integration of website, mobile app, and retail stores for a seamless customer experience.</a:t>
          </a:r>
        </a:p>
      </dgm:t>
    </dgm:pt>
    <dgm:pt modelId="{3221E015-085C-4075-93E1-03B8F674F21D}" type="parTrans" cxnId="{69D946B8-E65A-4BF6-978B-DCA82CB9A7C5}">
      <dgm:prSet/>
      <dgm:spPr/>
      <dgm:t>
        <a:bodyPr/>
        <a:lstStyle/>
        <a:p>
          <a:endParaRPr lang="en-US"/>
        </a:p>
      </dgm:t>
    </dgm:pt>
    <dgm:pt modelId="{D71B194F-1E11-45F6-BB64-CB0E1C148397}" type="sibTrans" cxnId="{69D946B8-E65A-4BF6-978B-DCA82CB9A7C5}">
      <dgm:prSet/>
      <dgm:spPr/>
      <dgm:t>
        <a:bodyPr/>
        <a:lstStyle/>
        <a:p>
          <a:endParaRPr lang="en-US"/>
        </a:p>
      </dgm:t>
    </dgm:pt>
    <dgm:pt modelId="{EC19BF42-3EA2-4C04-9918-235F0687D6D2}" type="pres">
      <dgm:prSet presAssocID="{F10F5755-13DD-44E4-9BCC-CA940AA79F3A}" presName="Name0" presStyleCnt="0">
        <dgm:presLayoutVars>
          <dgm:dir/>
          <dgm:animLvl val="lvl"/>
          <dgm:resizeHandles val="exact"/>
        </dgm:presLayoutVars>
      </dgm:prSet>
      <dgm:spPr/>
    </dgm:pt>
    <dgm:pt modelId="{1413A344-D7E1-408C-B24C-84F348CAD758}" type="pres">
      <dgm:prSet presAssocID="{864697D5-DB25-46C5-B6B6-9D5057D32AF7}" presName="linNode" presStyleCnt="0"/>
      <dgm:spPr/>
    </dgm:pt>
    <dgm:pt modelId="{64B1D40C-82E2-4F1E-9A3F-30F70941F4CD}" type="pres">
      <dgm:prSet presAssocID="{864697D5-DB25-46C5-B6B6-9D5057D32AF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9B773C1-638E-42EA-A3FA-AA58AAB82BF8}" type="pres">
      <dgm:prSet presAssocID="{864697D5-DB25-46C5-B6B6-9D5057D32AF7}" presName="descendantText" presStyleLbl="alignAccFollowNode1" presStyleIdx="0" presStyleCnt="2">
        <dgm:presLayoutVars>
          <dgm:bulletEnabled val="1"/>
        </dgm:presLayoutVars>
      </dgm:prSet>
      <dgm:spPr/>
    </dgm:pt>
    <dgm:pt modelId="{8EE9EF8E-F727-4BF3-BB19-A961DAB69E7E}" type="pres">
      <dgm:prSet presAssocID="{1045D22A-7D33-4677-9E6C-8C4C57F26893}" presName="sp" presStyleCnt="0"/>
      <dgm:spPr/>
    </dgm:pt>
    <dgm:pt modelId="{8121E311-7FC5-4B60-BA5E-186556059898}" type="pres">
      <dgm:prSet presAssocID="{98C0D92E-C89F-4C57-B9BC-6B1D374109B2}" presName="linNode" presStyleCnt="0"/>
      <dgm:spPr/>
    </dgm:pt>
    <dgm:pt modelId="{1589ABE3-AFC8-4393-8F29-35DF4F64CA2D}" type="pres">
      <dgm:prSet presAssocID="{98C0D92E-C89F-4C57-B9BC-6B1D374109B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FEA6A4A-2B8B-4CA4-A5BF-1438DED12070}" type="pres">
      <dgm:prSet presAssocID="{98C0D92E-C89F-4C57-B9BC-6B1D374109B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B367309-69BF-4E6F-A239-77A003098339}" type="presOf" srcId="{BA305D10-73C5-4457-A892-30A1AF996EB8}" destId="{FFEA6A4A-2B8B-4CA4-A5BF-1438DED12070}" srcOrd="0" destOrd="1" presId="urn:microsoft.com/office/officeart/2005/8/layout/vList5"/>
    <dgm:cxn modelId="{1460B521-BD6D-4520-8575-495D29A10500}" type="presOf" srcId="{F10F5755-13DD-44E4-9BCC-CA940AA79F3A}" destId="{EC19BF42-3EA2-4C04-9918-235F0687D6D2}" srcOrd="0" destOrd="0" presId="urn:microsoft.com/office/officeart/2005/8/layout/vList5"/>
    <dgm:cxn modelId="{F4B78334-0E26-4217-A18F-D6191B0E2AA3}" srcId="{F10F5755-13DD-44E4-9BCC-CA940AA79F3A}" destId="{98C0D92E-C89F-4C57-B9BC-6B1D374109B2}" srcOrd="1" destOrd="0" parTransId="{7C9A9A87-7D2B-41A1-A8CF-0040B629778B}" sibTransId="{5083F9B3-F4CC-44B4-BBD2-40F6109BD2DB}"/>
    <dgm:cxn modelId="{C8966D5C-7209-426F-9F86-5F356603E619}" type="presOf" srcId="{8C9021FF-C8AF-4CF0-A731-2A3C5479A8F5}" destId="{79B773C1-638E-42EA-A3FA-AA58AAB82BF8}" srcOrd="0" destOrd="2" presId="urn:microsoft.com/office/officeart/2005/8/layout/vList5"/>
    <dgm:cxn modelId="{95A52A69-B0FA-417D-ACA1-300D360B2E20}" srcId="{864697D5-DB25-46C5-B6B6-9D5057D32AF7}" destId="{10ACCDC2-8A0D-417F-A844-9EC551DD2344}" srcOrd="1" destOrd="0" parTransId="{6264641E-F52E-4712-A42E-13ECE80DFA87}" sibTransId="{63C17019-05B7-4F49-A18A-1FB94CC3005E}"/>
    <dgm:cxn modelId="{EFB6B449-8FFD-46CC-8600-0FE07BD8811E}" srcId="{F10F5755-13DD-44E4-9BCC-CA940AA79F3A}" destId="{864697D5-DB25-46C5-B6B6-9D5057D32AF7}" srcOrd="0" destOrd="0" parTransId="{4B9C01C7-C6CA-4A37-999C-7AACE41B2ED6}" sibTransId="{1045D22A-7D33-4677-9E6C-8C4C57F26893}"/>
    <dgm:cxn modelId="{7D23BB4A-EA16-4298-AD4E-688A821ACF17}" srcId="{864697D5-DB25-46C5-B6B6-9D5057D32AF7}" destId="{8C9021FF-C8AF-4CF0-A731-2A3C5479A8F5}" srcOrd="2" destOrd="0" parTransId="{A1AB834E-09CF-490B-B3F2-24F579A4C55B}" sibTransId="{9FBA7450-8FE4-4E0F-B631-AA75456CE6D0}"/>
    <dgm:cxn modelId="{1451E053-6F44-407A-B55A-C27E1BF97DA3}" type="presOf" srcId="{10ACCDC2-8A0D-417F-A844-9EC551DD2344}" destId="{79B773C1-638E-42EA-A3FA-AA58AAB82BF8}" srcOrd="0" destOrd="1" presId="urn:microsoft.com/office/officeart/2005/8/layout/vList5"/>
    <dgm:cxn modelId="{8792DC7A-1A1E-4E26-8689-F103F2C198CF}" srcId="{864697D5-DB25-46C5-B6B6-9D5057D32AF7}" destId="{29C89C2B-C059-4CF3-9A9B-E98184A626F0}" srcOrd="0" destOrd="0" parTransId="{3CCF25F2-05F3-42FD-B8B3-E2B12B542ADD}" sibTransId="{305D1366-AB9E-4161-A801-BB014E473FF8}"/>
    <dgm:cxn modelId="{B72B3E8B-2B1E-445E-BF95-51B2A788A704}" type="presOf" srcId="{98C0D92E-C89F-4C57-B9BC-6B1D374109B2}" destId="{1589ABE3-AFC8-4393-8F29-35DF4F64CA2D}" srcOrd="0" destOrd="0" presId="urn:microsoft.com/office/officeart/2005/8/layout/vList5"/>
    <dgm:cxn modelId="{B9ADE399-A19F-4343-8FA1-B62AFB28E5BA}" type="presOf" srcId="{29C89C2B-C059-4CF3-9A9B-E98184A626F0}" destId="{79B773C1-638E-42EA-A3FA-AA58AAB82BF8}" srcOrd="0" destOrd="0" presId="urn:microsoft.com/office/officeart/2005/8/layout/vList5"/>
    <dgm:cxn modelId="{968B84AB-C3F6-43B8-AF1F-4805BA9A70AF}" type="presOf" srcId="{1DB5C636-5255-4874-BB56-3420D817519E}" destId="{FFEA6A4A-2B8B-4CA4-A5BF-1438DED12070}" srcOrd="0" destOrd="0" presId="urn:microsoft.com/office/officeart/2005/8/layout/vList5"/>
    <dgm:cxn modelId="{69D946B8-E65A-4BF6-978B-DCA82CB9A7C5}" srcId="{98C0D92E-C89F-4C57-B9BC-6B1D374109B2}" destId="{BA305D10-73C5-4457-A892-30A1AF996EB8}" srcOrd="1" destOrd="0" parTransId="{3221E015-085C-4075-93E1-03B8F674F21D}" sibTransId="{D71B194F-1E11-45F6-BB64-CB0E1C148397}"/>
    <dgm:cxn modelId="{87AEA3B9-F130-4333-A9D6-A4FEBA7A1B80}" srcId="{98C0D92E-C89F-4C57-B9BC-6B1D374109B2}" destId="{1DB5C636-5255-4874-BB56-3420D817519E}" srcOrd="0" destOrd="0" parTransId="{E2C33EB0-7AE7-4B18-938D-48CB4BF0AC73}" sibTransId="{71D6463E-5DDE-4E97-9DA1-1CB59389B2F3}"/>
    <dgm:cxn modelId="{DBDB98DE-D2D5-4F5B-B759-A306DC8F7635}" type="presOf" srcId="{864697D5-DB25-46C5-B6B6-9D5057D32AF7}" destId="{64B1D40C-82E2-4F1E-9A3F-30F70941F4CD}" srcOrd="0" destOrd="0" presId="urn:microsoft.com/office/officeart/2005/8/layout/vList5"/>
    <dgm:cxn modelId="{A9B2B54D-E6F8-4F69-A8B2-374D0D5EF638}" type="presParOf" srcId="{EC19BF42-3EA2-4C04-9918-235F0687D6D2}" destId="{1413A344-D7E1-408C-B24C-84F348CAD758}" srcOrd="0" destOrd="0" presId="urn:microsoft.com/office/officeart/2005/8/layout/vList5"/>
    <dgm:cxn modelId="{7EEC8D2C-4E96-46A3-8E44-23116B7ECF20}" type="presParOf" srcId="{1413A344-D7E1-408C-B24C-84F348CAD758}" destId="{64B1D40C-82E2-4F1E-9A3F-30F70941F4CD}" srcOrd="0" destOrd="0" presId="urn:microsoft.com/office/officeart/2005/8/layout/vList5"/>
    <dgm:cxn modelId="{4233EABC-ABCB-4C04-9F39-4EB1070B5D1C}" type="presParOf" srcId="{1413A344-D7E1-408C-B24C-84F348CAD758}" destId="{79B773C1-638E-42EA-A3FA-AA58AAB82BF8}" srcOrd="1" destOrd="0" presId="urn:microsoft.com/office/officeart/2005/8/layout/vList5"/>
    <dgm:cxn modelId="{7354E553-4DFF-44AD-9CCB-17F05BF8600D}" type="presParOf" srcId="{EC19BF42-3EA2-4C04-9918-235F0687D6D2}" destId="{8EE9EF8E-F727-4BF3-BB19-A961DAB69E7E}" srcOrd="1" destOrd="0" presId="urn:microsoft.com/office/officeart/2005/8/layout/vList5"/>
    <dgm:cxn modelId="{CF6B5A0F-D6E4-4FD6-8DEC-F72DD0A18B0D}" type="presParOf" srcId="{EC19BF42-3EA2-4C04-9918-235F0687D6D2}" destId="{8121E311-7FC5-4B60-BA5E-186556059898}" srcOrd="2" destOrd="0" presId="urn:microsoft.com/office/officeart/2005/8/layout/vList5"/>
    <dgm:cxn modelId="{6D1F19CF-FF33-4CF8-96A4-1EC354CC49BB}" type="presParOf" srcId="{8121E311-7FC5-4B60-BA5E-186556059898}" destId="{1589ABE3-AFC8-4393-8F29-35DF4F64CA2D}" srcOrd="0" destOrd="0" presId="urn:microsoft.com/office/officeart/2005/8/layout/vList5"/>
    <dgm:cxn modelId="{1B012809-F9FE-428E-AA1E-3DA4DECEEEBB}" type="presParOf" srcId="{8121E311-7FC5-4B60-BA5E-186556059898}" destId="{FFEA6A4A-2B8B-4CA4-A5BF-1438DED1207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3493E-45C0-4972-AE26-B94FE6E303A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C4D30A-B2A4-4D36-8872-B5354525A4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Key Metrics (Q3 FY25)</a:t>
          </a:r>
          <a:endParaRPr lang="en-US"/>
        </a:p>
      </dgm:t>
    </dgm:pt>
    <dgm:pt modelId="{4ECBCAF1-BAC3-482A-BBCC-791D5D82DB9F}" type="parTrans" cxnId="{F408408C-5DEC-43C4-ABEE-A6AFDD917456}">
      <dgm:prSet/>
      <dgm:spPr/>
      <dgm:t>
        <a:bodyPr/>
        <a:lstStyle/>
        <a:p>
          <a:endParaRPr lang="en-US"/>
        </a:p>
      </dgm:t>
    </dgm:pt>
    <dgm:pt modelId="{0B9B7FD7-5AFE-49C6-9548-3F7C23BB62E2}" type="sibTrans" cxnId="{F408408C-5DEC-43C4-ABEE-A6AFDD917456}">
      <dgm:prSet/>
      <dgm:spPr/>
      <dgm:t>
        <a:bodyPr/>
        <a:lstStyle/>
        <a:p>
          <a:endParaRPr lang="en-US"/>
        </a:p>
      </dgm:t>
    </dgm:pt>
    <dgm:pt modelId="{2FA7FA26-C43E-42C1-BDB7-CB3EE1395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Revenue: INR 2,267.21 crore (+26.7% YoY).</a:t>
          </a:r>
        </a:p>
      </dgm:t>
    </dgm:pt>
    <dgm:pt modelId="{47FAF7CF-C189-41D6-AC8B-E60401F9A28E}" type="parTrans" cxnId="{1949A879-40C2-4B35-9DEF-DD4A04567108}">
      <dgm:prSet/>
      <dgm:spPr/>
      <dgm:t>
        <a:bodyPr/>
        <a:lstStyle/>
        <a:p>
          <a:endParaRPr lang="en-US"/>
        </a:p>
      </dgm:t>
    </dgm:pt>
    <dgm:pt modelId="{886069BA-61B4-4E26-B397-1CDA0021E447}" type="sibTrans" cxnId="{1949A879-40C2-4B35-9DEF-DD4A04567108}">
      <dgm:prSet/>
      <dgm:spPr/>
      <dgm:t>
        <a:bodyPr/>
        <a:lstStyle/>
        <a:p>
          <a:endParaRPr lang="en-US"/>
        </a:p>
      </dgm:t>
    </dgm:pt>
    <dgm:pt modelId="{FBCACA2E-B652-4060-90B5-291FFF2F3E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 Profit: INR 26.4 crore (+51% YoY).</a:t>
          </a:r>
        </a:p>
      </dgm:t>
    </dgm:pt>
    <dgm:pt modelId="{42A01E85-24FB-40B1-83D3-29B1498330A7}" type="parTrans" cxnId="{27771080-31C5-42E7-82FB-C766B82BB93D}">
      <dgm:prSet/>
      <dgm:spPr/>
      <dgm:t>
        <a:bodyPr/>
        <a:lstStyle/>
        <a:p>
          <a:endParaRPr lang="en-US"/>
        </a:p>
      </dgm:t>
    </dgm:pt>
    <dgm:pt modelId="{A7ED31A7-FB6F-4812-843A-69A6019F8569}" type="sibTrans" cxnId="{27771080-31C5-42E7-82FB-C766B82BB93D}">
      <dgm:prSet/>
      <dgm:spPr/>
      <dgm:t>
        <a:bodyPr/>
        <a:lstStyle/>
        <a:p>
          <a:endParaRPr lang="en-US"/>
        </a:p>
      </dgm:t>
    </dgm:pt>
    <dgm:pt modelId="{D5108DBB-0543-4208-8EA5-0903F19F32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EBITDA: INR 140.8 crore (+42% YoY).</a:t>
          </a:r>
        </a:p>
      </dgm:t>
    </dgm:pt>
    <dgm:pt modelId="{7FDC5666-245B-4E9F-B302-BFC18374B0E7}" type="parTrans" cxnId="{416C26FD-EB08-4420-8818-6E52CFABD1D3}">
      <dgm:prSet/>
      <dgm:spPr/>
      <dgm:t>
        <a:bodyPr/>
        <a:lstStyle/>
        <a:p>
          <a:endParaRPr lang="en-US"/>
        </a:p>
      </dgm:t>
    </dgm:pt>
    <dgm:pt modelId="{45EF3843-C8FE-45FC-9195-C63D5EF3C90E}" type="sibTrans" cxnId="{416C26FD-EB08-4420-8818-6E52CFABD1D3}">
      <dgm:prSet/>
      <dgm:spPr/>
      <dgm:t>
        <a:bodyPr/>
        <a:lstStyle/>
        <a:p>
          <a:endParaRPr lang="en-US"/>
        </a:p>
      </dgm:t>
    </dgm:pt>
    <dgm:pt modelId="{0EB7D013-28BC-4B15-BF38-42D2C9366E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Segment Analysis</a:t>
          </a:r>
          <a:endParaRPr lang="en-US"/>
        </a:p>
      </dgm:t>
    </dgm:pt>
    <dgm:pt modelId="{20F30BEB-C9A3-4719-A728-BAE43948F046}" type="parTrans" cxnId="{8E3A53A6-C3CA-4D5F-81FD-D06B279D14CE}">
      <dgm:prSet/>
      <dgm:spPr/>
      <dgm:t>
        <a:bodyPr/>
        <a:lstStyle/>
        <a:p>
          <a:endParaRPr lang="en-US"/>
        </a:p>
      </dgm:t>
    </dgm:pt>
    <dgm:pt modelId="{7D5B2579-9322-48C9-8E2E-3EC23C0FF4AA}" type="sibTrans" cxnId="{8E3A53A6-C3CA-4D5F-81FD-D06B279D14CE}">
      <dgm:prSet/>
      <dgm:spPr/>
      <dgm:t>
        <a:bodyPr/>
        <a:lstStyle/>
        <a:p>
          <a:endParaRPr lang="en-US"/>
        </a:p>
      </dgm:t>
    </dgm:pt>
    <dgm:pt modelId="{5BE8D217-0A87-454C-AB3D-FBF1DCA943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Beauty and Personal Care (BPC): Revenue of INR 2,060.01 crore, profit of INR 100.31 crore.</a:t>
          </a:r>
        </a:p>
      </dgm:t>
    </dgm:pt>
    <dgm:pt modelId="{BC91C2B8-845A-4A3C-8037-10DCEA1B9781}" type="parTrans" cxnId="{9DDBF078-7407-45A2-B364-C31E1224E7E5}">
      <dgm:prSet/>
      <dgm:spPr/>
      <dgm:t>
        <a:bodyPr/>
        <a:lstStyle/>
        <a:p>
          <a:endParaRPr lang="en-US"/>
        </a:p>
      </dgm:t>
    </dgm:pt>
    <dgm:pt modelId="{703EEC6A-E1FE-446C-830A-7100390F35E3}" type="sibTrans" cxnId="{9DDBF078-7407-45A2-B364-C31E1224E7E5}">
      <dgm:prSet/>
      <dgm:spPr/>
      <dgm:t>
        <a:bodyPr/>
        <a:lstStyle/>
        <a:p>
          <a:endParaRPr lang="en-US"/>
        </a:p>
      </dgm:t>
    </dgm:pt>
    <dgm:pt modelId="{1A17C389-4F85-4DC8-9F4B-6E37A5186E5F}" type="pres">
      <dgm:prSet presAssocID="{0EE3493E-45C0-4972-AE26-B94FE6E303AA}" presName="root" presStyleCnt="0">
        <dgm:presLayoutVars>
          <dgm:dir/>
          <dgm:resizeHandles val="exact"/>
        </dgm:presLayoutVars>
      </dgm:prSet>
      <dgm:spPr/>
    </dgm:pt>
    <dgm:pt modelId="{156B3E44-C095-465D-A3FB-28DBCDE76C74}" type="pres">
      <dgm:prSet presAssocID="{BDC4D30A-B2A4-4D36-8872-B5354525A49C}" presName="compNode" presStyleCnt="0"/>
      <dgm:spPr/>
    </dgm:pt>
    <dgm:pt modelId="{06ECAEBC-E38D-4B7A-BBD3-55835505EC0A}" type="pres">
      <dgm:prSet presAssocID="{BDC4D30A-B2A4-4D36-8872-B5354525A49C}" presName="bgRect" presStyleLbl="bgShp" presStyleIdx="0" presStyleCnt="2"/>
      <dgm:spPr/>
    </dgm:pt>
    <dgm:pt modelId="{C7EB14D0-D13D-4241-B87F-DC879D483B4B}" type="pres">
      <dgm:prSet presAssocID="{BDC4D30A-B2A4-4D36-8872-B5354525A4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ECE81FF-4175-4DF5-A1BB-9B2DA6840E8C}" type="pres">
      <dgm:prSet presAssocID="{BDC4D30A-B2A4-4D36-8872-B5354525A49C}" presName="spaceRect" presStyleCnt="0"/>
      <dgm:spPr/>
    </dgm:pt>
    <dgm:pt modelId="{20F82D06-13D3-472B-B712-2216A65BD9A5}" type="pres">
      <dgm:prSet presAssocID="{BDC4D30A-B2A4-4D36-8872-B5354525A49C}" presName="parTx" presStyleLbl="revTx" presStyleIdx="0" presStyleCnt="4">
        <dgm:presLayoutVars>
          <dgm:chMax val="0"/>
          <dgm:chPref val="0"/>
        </dgm:presLayoutVars>
      </dgm:prSet>
      <dgm:spPr/>
    </dgm:pt>
    <dgm:pt modelId="{89F2402B-52F1-43DA-8EC7-AA441FC18F2B}" type="pres">
      <dgm:prSet presAssocID="{BDC4D30A-B2A4-4D36-8872-B5354525A49C}" presName="desTx" presStyleLbl="revTx" presStyleIdx="1" presStyleCnt="4">
        <dgm:presLayoutVars/>
      </dgm:prSet>
      <dgm:spPr/>
    </dgm:pt>
    <dgm:pt modelId="{3453B5E8-F905-457D-AE1C-D894E5780956}" type="pres">
      <dgm:prSet presAssocID="{0B9B7FD7-5AFE-49C6-9548-3F7C23BB62E2}" presName="sibTrans" presStyleCnt="0"/>
      <dgm:spPr/>
    </dgm:pt>
    <dgm:pt modelId="{D882E234-C648-4268-AD45-D5F7E0631E95}" type="pres">
      <dgm:prSet presAssocID="{0EB7D013-28BC-4B15-BF38-42D2C9366E16}" presName="compNode" presStyleCnt="0"/>
      <dgm:spPr/>
    </dgm:pt>
    <dgm:pt modelId="{FE464685-5F3C-49E3-B588-7EB65D57AC66}" type="pres">
      <dgm:prSet presAssocID="{0EB7D013-28BC-4B15-BF38-42D2C9366E16}" presName="bgRect" presStyleLbl="bgShp" presStyleIdx="1" presStyleCnt="2"/>
      <dgm:spPr/>
    </dgm:pt>
    <dgm:pt modelId="{BF5FC3AA-FFA6-43D5-A47B-80F44E26B2CA}" type="pres">
      <dgm:prSet presAssocID="{0EB7D013-28BC-4B15-BF38-42D2C9366E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7D686CC-9674-4EED-A95A-15193AC2E9FD}" type="pres">
      <dgm:prSet presAssocID="{0EB7D013-28BC-4B15-BF38-42D2C9366E16}" presName="spaceRect" presStyleCnt="0"/>
      <dgm:spPr/>
    </dgm:pt>
    <dgm:pt modelId="{59293835-13A1-427F-B0D9-6A640773431C}" type="pres">
      <dgm:prSet presAssocID="{0EB7D013-28BC-4B15-BF38-42D2C9366E16}" presName="parTx" presStyleLbl="revTx" presStyleIdx="2" presStyleCnt="4">
        <dgm:presLayoutVars>
          <dgm:chMax val="0"/>
          <dgm:chPref val="0"/>
        </dgm:presLayoutVars>
      </dgm:prSet>
      <dgm:spPr/>
    </dgm:pt>
    <dgm:pt modelId="{2F2FA4B1-2F62-4839-8415-44D9D167BB60}" type="pres">
      <dgm:prSet presAssocID="{0EB7D013-28BC-4B15-BF38-42D2C9366E16}" presName="desTx" presStyleLbl="revTx" presStyleIdx="3" presStyleCnt="4">
        <dgm:presLayoutVars/>
      </dgm:prSet>
      <dgm:spPr/>
    </dgm:pt>
  </dgm:ptLst>
  <dgm:cxnLst>
    <dgm:cxn modelId="{E4A7C810-4642-4607-8655-8D26F05D9EBD}" type="presOf" srcId="{5BE8D217-0A87-454C-AB3D-FBF1DCA94390}" destId="{2F2FA4B1-2F62-4839-8415-44D9D167BB60}" srcOrd="0" destOrd="0" presId="urn:microsoft.com/office/officeart/2018/2/layout/IconVerticalSolidList"/>
    <dgm:cxn modelId="{8E7C601E-D1BF-4B29-B26F-751B814B7213}" type="presOf" srcId="{BDC4D30A-B2A4-4D36-8872-B5354525A49C}" destId="{20F82D06-13D3-472B-B712-2216A65BD9A5}" srcOrd="0" destOrd="0" presId="urn:microsoft.com/office/officeart/2018/2/layout/IconVerticalSolidList"/>
    <dgm:cxn modelId="{5999F921-0E5A-4AC4-82A2-BBFAFEC22FEC}" type="presOf" srcId="{2FA7FA26-C43E-42C1-BDB7-CB3EE139540A}" destId="{89F2402B-52F1-43DA-8EC7-AA441FC18F2B}" srcOrd="0" destOrd="0" presId="urn:microsoft.com/office/officeart/2018/2/layout/IconVerticalSolidList"/>
    <dgm:cxn modelId="{08B63470-665D-412D-828F-AC2AAEE3DCD6}" type="presOf" srcId="{FBCACA2E-B652-4060-90B5-291FFF2F3E6A}" destId="{89F2402B-52F1-43DA-8EC7-AA441FC18F2B}" srcOrd="0" destOrd="1" presId="urn:microsoft.com/office/officeart/2018/2/layout/IconVerticalSolidList"/>
    <dgm:cxn modelId="{9DDBF078-7407-45A2-B364-C31E1224E7E5}" srcId="{0EB7D013-28BC-4B15-BF38-42D2C9366E16}" destId="{5BE8D217-0A87-454C-AB3D-FBF1DCA94390}" srcOrd="0" destOrd="0" parTransId="{BC91C2B8-845A-4A3C-8037-10DCEA1B9781}" sibTransId="{703EEC6A-E1FE-446C-830A-7100390F35E3}"/>
    <dgm:cxn modelId="{1949A879-40C2-4B35-9DEF-DD4A04567108}" srcId="{BDC4D30A-B2A4-4D36-8872-B5354525A49C}" destId="{2FA7FA26-C43E-42C1-BDB7-CB3EE139540A}" srcOrd="0" destOrd="0" parTransId="{47FAF7CF-C189-41D6-AC8B-E60401F9A28E}" sibTransId="{886069BA-61B4-4E26-B397-1CDA0021E447}"/>
    <dgm:cxn modelId="{27771080-31C5-42E7-82FB-C766B82BB93D}" srcId="{BDC4D30A-B2A4-4D36-8872-B5354525A49C}" destId="{FBCACA2E-B652-4060-90B5-291FFF2F3E6A}" srcOrd="1" destOrd="0" parTransId="{42A01E85-24FB-40B1-83D3-29B1498330A7}" sibTransId="{A7ED31A7-FB6F-4812-843A-69A6019F8569}"/>
    <dgm:cxn modelId="{448E6589-15A6-49A8-B5EA-1AF65D9DC804}" type="presOf" srcId="{0EE3493E-45C0-4972-AE26-B94FE6E303AA}" destId="{1A17C389-4F85-4DC8-9F4B-6E37A5186E5F}" srcOrd="0" destOrd="0" presId="urn:microsoft.com/office/officeart/2018/2/layout/IconVerticalSolidList"/>
    <dgm:cxn modelId="{F408408C-5DEC-43C4-ABEE-A6AFDD917456}" srcId="{0EE3493E-45C0-4972-AE26-B94FE6E303AA}" destId="{BDC4D30A-B2A4-4D36-8872-B5354525A49C}" srcOrd="0" destOrd="0" parTransId="{4ECBCAF1-BAC3-482A-BBCC-791D5D82DB9F}" sibTransId="{0B9B7FD7-5AFE-49C6-9548-3F7C23BB62E2}"/>
    <dgm:cxn modelId="{8E3A53A6-C3CA-4D5F-81FD-D06B279D14CE}" srcId="{0EE3493E-45C0-4972-AE26-B94FE6E303AA}" destId="{0EB7D013-28BC-4B15-BF38-42D2C9366E16}" srcOrd="1" destOrd="0" parTransId="{20F30BEB-C9A3-4719-A728-BAE43948F046}" sibTransId="{7D5B2579-9322-48C9-8E2E-3EC23C0FF4AA}"/>
    <dgm:cxn modelId="{9871D3B7-C54A-4E66-B6FA-939DB256FE6E}" type="presOf" srcId="{0EB7D013-28BC-4B15-BF38-42D2C9366E16}" destId="{59293835-13A1-427F-B0D9-6A640773431C}" srcOrd="0" destOrd="0" presId="urn:microsoft.com/office/officeart/2018/2/layout/IconVerticalSolidList"/>
    <dgm:cxn modelId="{D89EFFC9-8F95-4A81-A107-45A5D5B1BCC4}" type="presOf" srcId="{D5108DBB-0543-4208-8EA5-0903F19F32A6}" destId="{89F2402B-52F1-43DA-8EC7-AA441FC18F2B}" srcOrd="0" destOrd="2" presId="urn:microsoft.com/office/officeart/2018/2/layout/IconVerticalSolidList"/>
    <dgm:cxn modelId="{416C26FD-EB08-4420-8818-6E52CFABD1D3}" srcId="{BDC4D30A-B2A4-4D36-8872-B5354525A49C}" destId="{D5108DBB-0543-4208-8EA5-0903F19F32A6}" srcOrd="2" destOrd="0" parTransId="{7FDC5666-245B-4E9F-B302-BFC18374B0E7}" sibTransId="{45EF3843-C8FE-45FC-9195-C63D5EF3C90E}"/>
    <dgm:cxn modelId="{28DD0412-CA25-470A-B880-6C750E22904A}" type="presParOf" srcId="{1A17C389-4F85-4DC8-9F4B-6E37A5186E5F}" destId="{156B3E44-C095-465D-A3FB-28DBCDE76C74}" srcOrd="0" destOrd="0" presId="urn:microsoft.com/office/officeart/2018/2/layout/IconVerticalSolidList"/>
    <dgm:cxn modelId="{2C74AA7A-15B4-4280-9D79-1AAD5EF7B0C4}" type="presParOf" srcId="{156B3E44-C095-465D-A3FB-28DBCDE76C74}" destId="{06ECAEBC-E38D-4B7A-BBD3-55835505EC0A}" srcOrd="0" destOrd="0" presId="urn:microsoft.com/office/officeart/2018/2/layout/IconVerticalSolidList"/>
    <dgm:cxn modelId="{7B8E6E81-0632-47E4-8E20-BAB558750F7C}" type="presParOf" srcId="{156B3E44-C095-465D-A3FB-28DBCDE76C74}" destId="{C7EB14D0-D13D-4241-B87F-DC879D483B4B}" srcOrd="1" destOrd="0" presId="urn:microsoft.com/office/officeart/2018/2/layout/IconVerticalSolidList"/>
    <dgm:cxn modelId="{8AF39701-0F66-41EF-A3FB-7B8F64F33C74}" type="presParOf" srcId="{156B3E44-C095-465D-A3FB-28DBCDE76C74}" destId="{1ECE81FF-4175-4DF5-A1BB-9B2DA6840E8C}" srcOrd="2" destOrd="0" presId="urn:microsoft.com/office/officeart/2018/2/layout/IconVerticalSolidList"/>
    <dgm:cxn modelId="{C2BA655B-4F38-4176-A04A-FDEE1FD017E4}" type="presParOf" srcId="{156B3E44-C095-465D-A3FB-28DBCDE76C74}" destId="{20F82D06-13D3-472B-B712-2216A65BD9A5}" srcOrd="3" destOrd="0" presId="urn:microsoft.com/office/officeart/2018/2/layout/IconVerticalSolidList"/>
    <dgm:cxn modelId="{FCB88847-774A-4A3C-A499-B9F5BC3C494A}" type="presParOf" srcId="{156B3E44-C095-465D-A3FB-28DBCDE76C74}" destId="{89F2402B-52F1-43DA-8EC7-AA441FC18F2B}" srcOrd="4" destOrd="0" presId="urn:microsoft.com/office/officeart/2018/2/layout/IconVerticalSolidList"/>
    <dgm:cxn modelId="{021EFDF5-219B-433B-9A9A-A1492E15C67C}" type="presParOf" srcId="{1A17C389-4F85-4DC8-9F4B-6E37A5186E5F}" destId="{3453B5E8-F905-457D-AE1C-D894E5780956}" srcOrd="1" destOrd="0" presId="urn:microsoft.com/office/officeart/2018/2/layout/IconVerticalSolidList"/>
    <dgm:cxn modelId="{7516C05E-91D0-4166-B593-4B328B9BC5F1}" type="presParOf" srcId="{1A17C389-4F85-4DC8-9F4B-6E37A5186E5F}" destId="{D882E234-C648-4268-AD45-D5F7E0631E95}" srcOrd="2" destOrd="0" presId="urn:microsoft.com/office/officeart/2018/2/layout/IconVerticalSolidList"/>
    <dgm:cxn modelId="{DC71F7EC-44B4-47DC-8BCA-646F8F4AB9D9}" type="presParOf" srcId="{D882E234-C648-4268-AD45-D5F7E0631E95}" destId="{FE464685-5F3C-49E3-B588-7EB65D57AC66}" srcOrd="0" destOrd="0" presId="urn:microsoft.com/office/officeart/2018/2/layout/IconVerticalSolidList"/>
    <dgm:cxn modelId="{69C8749B-FAED-4310-9B28-0EE205107510}" type="presParOf" srcId="{D882E234-C648-4268-AD45-D5F7E0631E95}" destId="{BF5FC3AA-FFA6-43D5-A47B-80F44E26B2CA}" srcOrd="1" destOrd="0" presId="urn:microsoft.com/office/officeart/2018/2/layout/IconVerticalSolidList"/>
    <dgm:cxn modelId="{49C45874-5259-40CC-98B1-303FA5610FF2}" type="presParOf" srcId="{D882E234-C648-4268-AD45-D5F7E0631E95}" destId="{37D686CC-9674-4EED-A95A-15193AC2E9FD}" srcOrd="2" destOrd="0" presId="urn:microsoft.com/office/officeart/2018/2/layout/IconVerticalSolidList"/>
    <dgm:cxn modelId="{A06125AF-DF9E-47B1-8EEE-99E3CF1A631A}" type="presParOf" srcId="{D882E234-C648-4268-AD45-D5F7E0631E95}" destId="{59293835-13A1-427F-B0D9-6A640773431C}" srcOrd="3" destOrd="0" presId="urn:microsoft.com/office/officeart/2018/2/layout/IconVerticalSolidList"/>
    <dgm:cxn modelId="{B5147703-53E1-49A5-9FF0-1E560C07B122}" type="presParOf" srcId="{D882E234-C648-4268-AD45-D5F7E0631E95}" destId="{2F2FA4B1-2F62-4839-8415-44D9D167BB6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0A1486-8538-48E5-875C-6027F5B8BB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445913-D973-4B74-A404-2DFB3409E95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Myntra</a:t>
          </a:r>
          <a:r>
            <a:rPr lang="en-US" dirty="0">
              <a:solidFill>
                <a:schemeClr val="tx1"/>
              </a:solidFill>
            </a:rPr>
            <a:t>: </a:t>
          </a:r>
          <a:r>
            <a:rPr lang="en-US" dirty="0"/>
            <a:t>Holding a dominant 50–55% share in India's online fashion market, Myntra offers extensive brand partnerships and a strong customer base</a:t>
          </a:r>
        </a:p>
      </dgm:t>
    </dgm:pt>
    <dgm:pt modelId="{74CA8E78-CC53-431F-8027-1D887AC87C78}" type="parTrans" cxnId="{E1872D9B-E32F-4843-9E86-3C4401F1670B}">
      <dgm:prSet/>
      <dgm:spPr/>
      <dgm:t>
        <a:bodyPr/>
        <a:lstStyle/>
        <a:p>
          <a:endParaRPr lang="en-US"/>
        </a:p>
      </dgm:t>
    </dgm:pt>
    <dgm:pt modelId="{3D8AFF57-1E9D-4F5E-8C0C-3538C95D2D26}" type="sibTrans" cxnId="{E1872D9B-E32F-4843-9E86-3C4401F1670B}">
      <dgm:prSet/>
      <dgm:spPr/>
      <dgm:t>
        <a:bodyPr/>
        <a:lstStyle/>
        <a:p>
          <a:endParaRPr lang="en-US"/>
        </a:p>
      </dgm:t>
    </dgm:pt>
    <dgm:pt modelId="{4591D698-65ED-41B4-8814-C9368AFBD8B3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AJIO</a:t>
          </a:r>
          <a:r>
            <a:rPr lang="en-US" dirty="0">
              <a:solidFill>
                <a:schemeClr val="tx1"/>
              </a:solidFill>
            </a:rPr>
            <a:t>: </a:t>
          </a:r>
          <a:r>
            <a:rPr lang="en-US" dirty="0"/>
            <a:t>Backed by Reliance, AJIO leverages its parent company's resources to offer competitive pricing and a wide product range.</a:t>
          </a:r>
        </a:p>
      </dgm:t>
    </dgm:pt>
    <dgm:pt modelId="{D706FC41-ECAD-4FBA-B377-01F25C051A44}" type="parTrans" cxnId="{0CFD2D53-06EE-4A9A-B707-61892EB6C69D}">
      <dgm:prSet/>
      <dgm:spPr/>
      <dgm:t>
        <a:bodyPr/>
        <a:lstStyle/>
        <a:p>
          <a:endParaRPr lang="en-US"/>
        </a:p>
      </dgm:t>
    </dgm:pt>
    <dgm:pt modelId="{883338CE-376E-4145-9175-B42587FE0FAA}" type="sibTrans" cxnId="{0CFD2D53-06EE-4A9A-B707-61892EB6C69D}">
      <dgm:prSet/>
      <dgm:spPr/>
      <dgm:t>
        <a:bodyPr/>
        <a:lstStyle/>
        <a:p>
          <a:endParaRPr lang="en-US"/>
        </a:p>
      </dgm:t>
    </dgm:pt>
    <dgm:pt modelId="{24446D02-69AC-4F66-A26E-B7E00BE02020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Tata CLiQ</a:t>
          </a:r>
          <a:r>
            <a:rPr lang="en-US" dirty="0">
              <a:solidFill>
                <a:schemeClr val="tx1"/>
              </a:solidFill>
            </a:rPr>
            <a:t>: </a:t>
          </a:r>
          <a:r>
            <a:rPr lang="en-US" dirty="0"/>
            <a:t>With significant investments and leadership acquisitions, Tata CLiQ is enhancing its fashion e-commerce presence.</a:t>
          </a:r>
        </a:p>
      </dgm:t>
    </dgm:pt>
    <dgm:pt modelId="{119DD399-39A1-486B-8402-CAD401B83BE0}" type="parTrans" cxnId="{F77AA3E1-862E-4721-8DFC-22DB1698CA78}">
      <dgm:prSet/>
      <dgm:spPr/>
      <dgm:t>
        <a:bodyPr/>
        <a:lstStyle/>
        <a:p>
          <a:endParaRPr lang="en-US"/>
        </a:p>
      </dgm:t>
    </dgm:pt>
    <dgm:pt modelId="{E20968E1-758D-4FFE-9DF4-827D5DDEDA6A}" type="sibTrans" cxnId="{F77AA3E1-862E-4721-8DFC-22DB1698CA78}">
      <dgm:prSet/>
      <dgm:spPr/>
      <dgm:t>
        <a:bodyPr/>
        <a:lstStyle/>
        <a:p>
          <a:endParaRPr lang="en-US"/>
        </a:p>
      </dgm:t>
    </dgm:pt>
    <dgm:pt modelId="{C8DE7829-02B6-425C-8318-BA1FFEF79F31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Shein (via Reliance Retail)</a:t>
          </a:r>
          <a:r>
            <a:rPr lang="en-US" dirty="0">
              <a:solidFill>
                <a:schemeClr val="tx1"/>
              </a:solidFill>
            </a:rPr>
            <a:t>: </a:t>
          </a:r>
          <a:r>
            <a:rPr lang="en-US" dirty="0"/>
            <a:t>The re-entry of Shein into the Indian market through Reliance Retail introduces a formidable competitor in the fast-fashion segment.</a:t>
          </a:r>
        </a:p>
      </dgm:t>
    </dgm:pt>
    <dgm:pt modelId="{6F816712-4D78-4D02-BA00-129975FDB4F2}" type="parTrans" cxnId="{59905845-7DB2-4220-8CD2-E82190B83263}">
      <dgm:prSet/>
      <dgm:spPr/>
      <dgm:t>
        <a:bodyPr/>
        <a:lstStyle/>
        <a:p>
          <a:endParaRPr lang="en-US"/>
        </a:p>
      </dgm:t>
    </dgm:pt>
    <dgm:pt modelId="{533A377C-6EEE-4860-878E-18FC41DBC9DB}" type="sibTrans" cxnId="{59905845-7DB2-4220-8CD2-E82190B83263}">
      <dgm:prSet/>
      <dgm:spPr/>
      <dgm:t>
        <a:bodyPr/>
        <a:lstStyle/>
        <a:p>
          <a:endParaRPr lang="en-US"/>
        </a:p>
      </dgm:t>
    </dgm:pt>
    <dgm:pt modelId="{144F5606-171E-4E7A-A219-A59DC48BBEC7}" type="pres">
      <dgm:prSet presAssocID="{700A1486-8538-48E5-875C-6027F5B8BBAB}" presName="linear" presStyleCnt="0">
        <dgm:presLayoutVars>
          <dgm:animLvl val="lvl"/>
          <dgm:resizeHandles val="exact"/>
        </dgm:presLayoutVars>
      </dgm:prSet>
      <dgm:spPr/>
    </dgm:pt>
    <dgm:pt modelId="{57ADE442-074A-47C5-9856-36F834C90754}" type="pres">
      <dgm:prSet presAssocID="{C4445913-D973-4B74-A404-2DFB3409E9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4DE111-B05C-4FD6-953D-745B034B5CEF}" type="pres">
      <dgm:prSet presAssocID="{3D8AFF57-1E9D-4F5E-8C0C-3538C95D2D26}" presName="spacer" presStyleCnt="0"/>
      <dgm:spPr/>
    </dgm:pt>
    <dgm:pt modelId="{118A696F-58F7-4224-833C-CD88CC5BDB0B}" type="pres">
      <dgm:prSet presAssocID="{4591D698-65ED-41B4-8814-C9368AFBD8B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3EC2C1D-3972-4764-A9A9-47C6AFB3FB73}" type="pres">
      <dgm:prSet presAssocID="{883338CE-376E-4145-9175-B42587FE0FAA}" presName="spacer" presStyleCnt="0"/>
      <dgm:spPr/>
    </dgm:pt>
    <dgm:pt modelId="{73FCF6FD-2AF8-46AA-9C11-6AFCC786A124}" type="pres">
      <dgm:prSet presAssocID="{24446D02-69AC-4F66-A26E-B7E00BE020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043EDA-2BDB-4344-B328-9A45B13154DD}" type="pres">
      <dgm:prSet presAssocID="{E20968E1-758D-4FFE-9DF4-827D5DDEDA6A}" presName="spacer" presStyleCnt="0"/>
      <dgm:spPr/>
    </dgm:pt>
    <dgm:pt modelId="{33B23A6F-FA22-4A86-9B94-D94FEBEA59B5}" type="pres">
      <dgm:prSet presAssocID="{C8DE7829-02B6-425C-8318-BA1FFEF79F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AD18C05-A7A8-4C49-AB5D-841DBFE8FF51}" type="presOf" srcId="{C4445913-D973-4B74-A404-2DFB3409E950}" destId="{57ADE442-074A-47C5-9856-36F834C90754}" srcOrd="0" destOrd="0" presId="urn:microsoft.com/office/officeart/2005/8/layout/vList2"/>
    <dgm:cxn modelId="{019D290A-0D2E-4051-938B-230CFF39045F}" type="presOf" srcId="{4591D698-65ED-41B4-8814-C9368AFBD8B3}" destId="{118A696F-58F7-4224-833C-CD88CC5BDB0B}" srcOrd="0" destOrd="0" presId="urn:microsoft.com/office/officeart/2005/8/layout/vList2"/>
    <dgm:cxn modelId="{307BD424-7E02-4152-9C58-6A1F9C8BD121}" type="presOf" srcId="{700A1486-8538-48E5-875C-6027F5B8BBAB}" destId="{144F5606-171E-4E7A-A219-A59DC48BBEC7}" srcOrd="0" destOrd="0" presId="urn:microsoft.com/office/officeart/2005/8/layout/vList2"/>
    <dgm:cxn modelId="{D97F2728-A9F1-45CF-A1EB-E61CBB5BC8C6}" type="presOf" srcId="{24446D02-69AC-4F66-A26E-B7E00BE02020}" destId="{73FCF6FD-2AF8-46AA-9C11-6AFCC786A124}" srcOrd="0" destOrd="0" presId="urn:microsoft.com/office/officeart/2005/8/layout/vList2"/>
    <dgm:cxn modelId="{59905845-7DB2-4220-8CD2-E82190B83263}" srcId="{700A1486-8538-48E5-875C-6027F5B8BBAB}" destId="{C8DE7829-02B6-425C-8318-BA1FFEF79F31}" srcOrd="3" destOrd="0" parTransId="{6F816712-4D78-4D02-BA00-129975FDB4F2}" sibTransId="{533A377C-6EEE-4860-878E-18FC41DBC9DB}"/>
    <dgm:cxn modelId="{0CFD2D53-06EE-4A9A-B707-61892EB6C69D}" srcId="{700A1486-8538-48E5-875C-6027F5B8BBAB}" destId="{4591D698-65ED-41B4-8814-C9368AFBD8B3}" srcOrd="1" destOrd="0" parTransId="{D706FC41-ECAD-4FBA-B377-01F25C051A44}" sibTransId="{883338CE-376E-4145-9175-B42587FE0FAA}"/>
    <dgm:cxn modelId="{0C64917B-D465-4F72-973E-24DE72189033}" type="presOf" srcId="{C8DE7829-02B6-425C-8318-BA1FFEF79F31}" destId="{33B23A6F-FA22-4A86-9B94-D94FEBEA59B5}" srcOrd="0" destOrd="0" presId="urn:microsoft.com/office/officeart/2005/8/layout/vList2"/>
    <dgm:cxn modelId="{E1872D9B-E32F-4843-9E86-3C4401F1670B}" srcId="{700A1486-8538-48E5-875C-6027F5B8BBAB}" destId="{C4445913-D973-4B74-A404-2DFB3409E950}" srcOrd="0" destOrd="0" parTransId="{74CA8E78-CC53-431F-8027-1D887AC87C78}" sibTransId="{3D8AFF57-1E9D-4F5E-8C0C-3538C95D2D26}"/>
    <dgm:cxn modelId="{F77AA3E1-862E-4721-8DFC-22DB1698CA78}" srcId="{700A1486-8538-48E5-875C-6027F5B8BBAB}" destId="{24446D02-69AC-4F66-A26E-B7E00BE02020}" srcOrd="2" destOrd="0" parTransId="{119DD399-39A1-486B-8402-CAD401B83BE0}" sibTransId="{E20968E1-758D-4FFE-9DF4-827D5DDEDA6A}"/>
    <dgm:cxn modelId="{FFDFABC4-030E-4271-B241-1B38181AA602}" type="presParOf" srcId="{144F5606-171E-4E7A-A219-A59DC48BBEC7}" destId="{57ADE442-074A-47C5-9856-36F834C90754}" srcOrd="0" destOrd="0" presId="urn:microsoft.com/office/officeart/2005/8/layout/vList2"/>
    <dgm:cxn modelId="{62FB9376-7C94-4288-8EDC-79EFDF3DEDD6}" type="presParOf" srcId="{144F5606-171E-4E7A-A219-A59DC48BBEC7}" destId="{E34DE111-B05C-4FD6-953D-745B034B5CEF}" srcOrd="1" destOrd="0" presId="urn:microsoft.com/office/officeart/2005/8/layout/vList2"/>
    <dgm:cxn modelId="{4183ABAB-6041-46C3-AE65-EE5D15BC0C1A}" type="presParOf" srcId="{144F5606-171E-4E7A-A219-A59DC48BBEC7}" destId="{118A696F-58F7-4224-833C-CD88CC5BDB0B}" srcOrd="2" destOrd="0" presId="urn:microsoft.com/office/officeart/2005/8/layout/vList2"/>
    <dgm:cxn modelId="{704B093E-596E-4798-8969-330D80631725}" type="presParOf" srcId="{144F5606-171E-4E7A-A219-A59DC48BBEC7}" destId="{C3EC2C1D-3972-4764-A9A9-47C6AFB3FB73}" srcOrd="3" destOrd="0" presId="urn:microsoft.com/office/officeart/2005/8/layout/vList2"/>
    <dgm:cxn modelId="{41A69C3D-1F45-498E-AB96-D2371CE5C2E2}" type="presParOf" srcId="{144F5606-171E-4E7A-A219-A59DC48BBEC7}" destId="{73FCF6FD-2AF8-46AA-9C11-6AFCC786A124}" srcOrd="4" destOrd="0" presId="urn:microsoft.com/office/officeart/2005/8/layout/vList2"/>
    <dgm:cxn modelId="{AAD5A519-A4C8-4235-910E-B91FE9EC4CCA}" type="presParOf" srcId="{144F5606-171E-4E7A-A219-A59DC48BBEC7}" destId="{76043EDA-2BDB-4344-B328-9A45B13154DD}" srcOrd="5" destOrd="0" presId="urn:microsoft.com/office/officeart/2005/8/layout/vList2"/>
    <dgm:cxn modelId="{A4081E9E-7643-4B05-AF29-C5F3D37BD0B3}" type="presParOf" srcId="{144F5606-171E-4E7A-A219-A59DC48BBEC7}" destId="{33B23A6F-FA22-4A86-9B94-D94FEBEA59B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773C1-638E-42EA-A3FA-AA58AAB82BF8}">
      <dsp:nvSpPr>
        <dsp:cNvPr id="0" name=""/>
        <dsp:cNvSpPr/>
      </dsp:nvSpPr>
      <dsp:spPr>
        <a:xfrm rot="5400000">
          <a:off x="5873898" y="-2019438"/>
          <a:ext cx="1910900" cy="64276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Beauty and Personal Care (BPC): Primary contributor (90%+ of revenue).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Fashion: Smaller segment, currently operating at a loss.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Other Ventures: Includes eB2B platforms like “Superstore by Nykaa” and Nykaa Man.</a:t>
          </a:r>
        </a:p>
      </dsp:txBody>
      <dsp:txXfrm rot="-5400000">
        <a:off x="3615537" y="332205"/>
        <a:ext cx="6334340" cy="1724336"/>
      </dsp:txXfrm>
    </dsp:sp>
    <dsp:sp modelId="{64B1D40C-82E2-4F1E-9A3F-30F70941F4CD}">
      <dsp:nvSpPr>
        <dsp:cNvPr id="0" name=""/>
        <dsp:cNvSpPr/>
      </dsp:nvSpPr>
      <dsp:spPr>
        <a:xfrm>
          <a:off x="0" y="59"/>
          <a:ext cx="3615537" cy="23886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Revenue Stream:</a:t>
          </a:r>
          <a:br>
            <a:rPr lang="en-US" sz="4200" b="1" kern="1200"/>
          </a:br>
          <a:r>
            <a:rPr lang="en-US" sz="4200" b="1" kern="1200"/>
            <a:t>  	</a:t>
          </a:r>
          <a:endParaRPr lang="en-US" sz="4200" kern="1200"/>
        </a:p>
      </dsp:txBody>
      <dsp:txXfrm>
        <a:off x="116603" y="116662"/>
        <a:ext cx="3382331" cy="2155420"/>
      </dsp:txXfrm>
    </dsp:sp>
    <dsp:sp modelId="{FFEA6A4A-2B8B-4CA4-A5BF-1438DED12070}">
      <dsp:nvSpPr>
        <dsp:cNvPr id="0" name=""/>
        <dsp:cNvSpPr/>
      </dsp:nvSpPr>
      <dsp:spPr>
        <a:xfrm rot="5400000">
          <a:off x="5873898" y="488618"/>
          <a:ext cx="1910900" cy="64276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Inventory-Led Model: Direct procurement ensures authenticity and better margin control.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Omnichannel Presence: Integration of website, mobile app, and retail stores for a seamless customer experience.</a:t>
          </a:r>
        </a:p>
      </dsp:txBody>
      <dsp:txXfrm rot="-5400000">
        <a:off x="3615537" y="2840261"/>
        <a:ext cx="6334340" cy="1724336"/>
      </dsp:txXfrm>
    </dsp:sp>
    <dsp:sp modelId="{1589ABE3-AFC8-4393-8F29-35DF4F64CA2D}">
      <dsp:nvSpPr>
        <dsp:cNvPr id="0" name=""/>
        <dsp:cNvSpPr/>
      </dsp:nvSpPr>
      <dsp:spPr>
        <a:xfrm>
          <a:off x="0" y="2508117"/>
          <a:ext cx="3615537" cy="23886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Operational Framework</a:t>
          </a:r>
          <a:endParaRPr lang="en-US" sz="4200" kern="1200"/>
        </a:p>
      </dsp:txBody>
      <dsp:txXfrm>
        <a:off x="116603" y="2624720"/>
        <a:ext cx="3382331" cy="2155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CAEBC-E38D-4B7A-BBD3-55835505EC0A}">
      <dsp:nvSpPr>
        <dsp:cNvPr id="0" name=""/>
        <dsp:cNvSpPr/>
      </dsp:nvSpPr>
      <dsp:spPr>
        <a:xfrm>
          <a:off x="0" y="709878"/>
          <a:ext cx="9423400" cy="13105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B14D0-D13D-4241-B87F-DC879D483B4B}">
      <dsp:nvSpPr>
        <dsp:cNvPr id="0" name=""/>
        <dsp:cNvSpPr/>
      </dsp:nvSpPr>
      <dsp:spPr>
        <a:xfrm>
          <a:off x="396439" y="1004751"/>
          <a:ext cx="720799" cy="7207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82D06-13D3-472B-B712-2216A65BD9A5}">
      <dsp:nvSpPr>
        <dsp:cNvPr id="0" name=""/>
        <dsp:cNvSpPr/>
      </dsp:nvSpPr>
      <dsp:spPr>
        <a:xfrm>
          <a:off x="1513679" y="709878"/>
          <a:ext cx="4240530" cy="1310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9" tIns="138699" rIns="138699" bIns="138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Key Metrics (Q3 FY25)</a:t>
          </a:r>
          <a:endParaRPr lang="en-US" sz="2500" kern="1200"/>
        </a:p>
      </dsp:txBody>
      <dsp:txXfrm>
        <a:off x="1513679" y="709878"/>
        <a:ext cx="4240530" cy="1310544"/>
      </dsp:txXfrm>
    </dsp:sp>
    <dsp:sp modelId="{89F2402B-52F1-43DA-8EC7-AA441FC18F2B}">
      <dsp:nvSpPr>
        <dsp:cNvPr id="0" name=""/>
        <dsp:cNvSpPr/>
      </dsp:nvSpPr>
      <dsp:spPr>
        <a:xfrm>
          <a:off x="5754209" y="709878"/>
          <a:ext cx="3669190" cy="1310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9" tIns="138699" rIns="138699" bIns="1386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Revenue: INR 2,267.21 crore (+26.7% YoY).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Net Profit: INR 26.4 crore (+51% YoY).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EBITDA: INR 140.8 crore (+42% YoY).</a:t>
          </a:r>
        </a:p>
      </dsp:txBody>
      <dsp:txXfrm>
        <a:off x="5754209" y="709878"/>
        <a:ext cx="3669190" cy="1310544"/>
      </dsp:txXfrm>
    </dsp:sp>
    <dsp:sp modelId="{FE464685-5F3C-49E3-B588-7EB65D57AC66}">
      <dsp:nvSpPr>
        <dsp:cNvPr id="0" name=""/>
        <dsp:cNvSpPr/>
      </dsp:nvSpPr>
      <dsp:spPr>
        <a:xfrm>
          <a:off x="0" y="2348059"/>
          <a:ext cx="9423400" cy="13105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FC3AA-FFA6-43D5-A47B-80F44E26B2CA}">
      <dsp:nvSpPr>
        <dsp:cNvPr id="0" name=""/>
        <dsp:cNvSpPr/>
      </dsp:nvSpPr>
      <dsp:spPr>
        <a:xfrm>
          <a:off x="396439" y="2642932"/>
          <a:ext cx="720799" cy="7207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93835-13A1-427F-B0D9-6A640773431C}">
      <dsp:nvSpPr>
        <dsp:cNvPr id="0" name=""/>
        <dsp:cNvSpPr/>
      </dsp:nvSpPr>
      <dsp:spPr>
        <a:xfrm>
          <a:off x="1513679" y="2348059"/>
          <a:ext cx="4240530" cy="1310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9" tIns="138699" rIns="138699" bIns="138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Segment Analysis</a:t>
          </a:r>
          <a:endParaRPr lang="en-US" sz="2500" kern="1200"/>
        </a:p>
      </dsp:txBody>
      <dsp:txXfrm>
        <a:off x="1513679" y="2348059"/>
        <a:ext cx="4240530" cy="1310544"/>
      </dsp:txXfrm>
    </dsp:sp>
    <dsp:sp modelId="{2F2FA4B1-2F62-4839-8415-44D9D167BB60}">
      <dsp:nvSpPr>
        <dsp:cNvPr id="0" name=""/>
        <dsp:cNvSpPr/>
      </dsp:nvSpPr>
      <dsp:spPr>
        <a:xfrm>
          <a:off x="5754209" y="2348059"/>
          <a:ext cx="3669190" cy="1310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9" tIns="138699" rIns="138699" bIns="1386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Beauty and Personal Care (BPC): Revenue of INR 2,060.01 crore, profit of INR 100.31 crore.</a:t>
          </a:r>
        </a:p>
      </dsp:txBody>
      <dsp:txXfrm>
        <a:off x="5754209" y="2348059"/>
        <a:ext cx="3669190" cy="13105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DE442-074A-47C5-9856-36F834C90754}">
      <dsp:nvSpPr>
        <dsp:cNvPr id="0" name=""/>
        <dsp:cNvSpPr/>
      </dsp:nvSpPr>
      <dsp:spPr>
        <a:xfrm>
          <a:off x="0" y="313897"/>
          <a:ext cx="10515600" cy="9149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Myntra</a:t>
          </a:r>
          <a:r>
            <a:rPr lang="en-US" sz="2300" kern="1200" dirty="0">
              <a:solidFill>
                <a:schemeClr val="tx1"/>
              </a:solidFill>
            </a:rPr>
            <a:t>: </a:t>
          </a:r>
          <a:r>
            <a:rPr lang="en-US" sz="2300" kern="1200" dirty="0"/>
            <a:t>Holding a dominant 50–55% share in India's online fashion market, Myntra offers extensive brand partnerships and a strong customer base</a:t>
          </a:r>
        </a:p>
      </dsp:txBody>
      <dsp:txXfrm>
        <a:off x="44664" y="358561"/>
        <a:ext cx="10426272" cy="825612"/>
      </dsp:txXfrm>
    </dsp:sp>
    <dsp:sp modelId="{118A696F-58F7-4224-833C-CD88CC5BDB0B}">
      <dsp:nvSpPr>
        <dsp:cNvPr id="0" name=""/>
        <dsp:cNvSpPr/>
      </dsp:nvSpPr>
      <dsp:spPr>
        <a:xfrm>
          <a:off x="0" y="1295077"/>
          <a:ext cx="10515600" cy="91494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AJIO</a:t>
          </a:r>
          <a:r>
            <a:rPr lang="en-US" sz="2300" kern="1200" dirty="0">
              <a:solidFill>
                <a:schemeClr val="tx1"/>
              </a:solidFill>
            </a:rPr>
            <a:t>: </a:t>
          </a:r>
          <a:r>
            <a:rPr lang="en-US" sz="2300" kern="1200" dirty="0"/>
            <a:t>Backed by Reliance, AJIO leverages its parent company's resources to offer competitive pricing and a wide product range.</a:t>
          </a:r>
        </a:p>
      </dsp:txBody>
      <dsp:txXfrm>
        <a:off x="44664" y="1339741"/>
        <a:ext cx="10426272" cy="825612"/>
      </dsp:txXfrm>
    </dsp:sp>
    <dsp:sp modelId="{73FCF6FD-2AF8-46AA-9C11-6AFCC786A124}">
      <dsp:nvSpPr>
        <dsp:cNvPr id="0" name=""/>
        <dsp:cNvSpPr/>
      </dsp:nvSpPr>
      <dsp:spPr>
        <a:xfrm>
          <a:off x="0" y="2276257"/>
          <a:ext cx="10515600" cy="91494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Tata CLiQ</a:t>
          </a:r>
          <a:r>
            <a:rPr lang="en-US" sz="2300" kern="1200" dirty="0">
              <a:solidFill>
                <a:schemeClr val="tx1"/>
              </a:solidFill>
            </a:rPr>
            <a:t>: </a:t>
          </a:r>
          <a:r>
            <a:rPr lang="en-US" sz="2300" kern="1200" dirty="0"/>
            <a:t>With significant investments and leadership acquisitions, Tata CLiQ is enhancing its fashion e-commerce presence.</a:t>
          </a:r>
        </a:p>
      </dsp:txBody>
      <dsp:txXfrm>
        <a:off x="44664" y="2320921"/>
        <a:ext cx="10426272" cy="825612"/>
      </dsp:txXfrm>
    </dsp:sp>
    <dsp:sp modelId="{33B23A6F-FA22-4A86-9B94-D94FEBEA59B5}">
      <dsp:nvSpPr>
        <dsp:cNvPr id="0" name=""/>
        <dsp:cNvSpPr/>
      </dsp:nvSpPr>
      <dsp:spPr>
        <a:xfrm>
          <a:off x="0" y="3257437"/>
          <a:ext cx="10515600" cy="91494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Shein (via Reliance Retail)</a:t>
          </a:r>
          <a:r>
            <a:rPr lang="en-US" sz="2300" kern="1200" dirty="0">
              <a:solidFill>
                <a:schemeClr val="tx1"/>
              </a:solidFill>
            </a:rPr>
            <a:t>: </a:t>
          </a:r>
          <a:r>
            <a:rPr lang="en-US" sz="2300" kern="1200" dirty="0"/>
            <a:t>The re-entry of Shein into the Indian market through Reliance Retail introduces a formidable competitor in the fast-fashion segment.</a:t>
          </a:r>
        </a:p>
      </dsp:txBody>
      <dsp:txXfrm>
        <a:off x="44664" y="3302101"/>
        <a:ext cx="10426272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EA9B-EE37-6E29-3D43-3FF24643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EAD80-F1DE-8A11-A958-DCC59034B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05847-05AA-DCD1-9336-B1A58573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D975-7F4D-4686-9EE2-4E9E792B403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8D5AB-CB02-FF47-9BA2-F819BB76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D017A-438D-4944-2E0F-95F7B6D6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91A3-1059-4A03-9228-DE60EBA69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F022-7D22-71B7-0FFF-CD9ABD33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309EB-AEA9-4A55-6B5D-02C2A91FC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F6C5D-E8AB-78A0-BD95-BB5A1411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D975-7F4D-4686-9EE2-4E9E792B403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3B96-0E65-FC2A-53CB-4B7A2472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663EA-48C1-7605-E33C-541B0CC1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91A3-1059-4A03-9228-DE60EBA69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3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E3E28-EF96-1DE3-E1EA-00799D4B1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199B1-DEBA-E216-3B81-5C1B6730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F61A0-0A4C-EEBC-8841-6F2CB052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D975-7F4D-4686-9EE2-4E9E792B403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60D6A-D529-D97E-FC89-8EB6C89F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1E20-B634-59E0-5E62-4292888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91A3-1059-4A03-9228-DE60EBA69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F416-4038-64FE-5D55-C1A6068C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6BFD-05CA-69AB-4D82-E0822744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2760-AB9D-2C41-D4CE-815F1B4D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D975-7F4D-4686-9EE2-4E9E792B403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CF65-136E-F5D7-F539-292297AF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1080A-0B85-0216-AD02-24EF45EA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91A3-1059-4A03-9228-DE60EBA69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7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DDE0-FCD1-CFDA-5C6C-0FDDC66F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590ED-3266-34D8-F1D7-016D88415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44664-4D17-3068-ACD0-ADB087D8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D975-7F4D-4686-9EE2-4E9E792B403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8796B-6C71-6119-9AB6-5A9E6B97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903E0-E01F-D843-F7D2-8F698893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91A3-1059-4A03-9228-DE60EBA69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9DF0-FE8C-A506-C72E-99661C96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6BA3-07F1-9CA2-7400-502A6AAE1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206B2-D8A8-048E-B684-59DD3CF8E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EE6C3-C1BB-27F4-8EE3-BBAAEF45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D975-7F4D-4686-9EE2-4E9E792B403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FF61D-F58F-F2A5-F6B2-D8E4C7CC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17B6B-D2A0-D1EB-1041-C0796697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91A3-1059-4A03-9228-DE60EBA69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3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7A57-5E39-9E3E-6F76-BA14D423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570C7-C067-BBEE-55FB-3D45CB0FC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239B1-F594-E9D4-766F-4E78B598C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72F97-E6AE-088E-0E9E-5D2DBC4DC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75129-B768-A94B-BC13-474EFE07D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94ACD-16D5-ED56-5FBD-A3B2E207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D975-7F4D-4686-9EE2-4E9E792B403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F7770-4FD7-B6BE-0EF3-AAAB04B3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4387F-367F-8A55-6FBB-033321FB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91A3-1059-4A03-9228-DE60EBA69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B46E-F999-D139-78F5-912FF43E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F8278-3D41-BBD2-2DA1-A0690773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D975-7F4D-4686-9EE2-4E9E792B403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89F19-EDC7-42E2-DF1E-AEC95C2E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9D5D5-DAD9-1739-770B-40119D90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91A3-1059-4A03-9228-DE60EBA69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5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BC2F8-9B3B-64DD-207C-6B0B8171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D975-7F4D-4686-9EE2-4E9E792B403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092E2-2FD6-CA56-E22F-3E813A81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755D1-5737-7C8F-F018-49C3C961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91A3-1059-4A03-9228-DE60EBA69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8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028E-E5DE-19FD-315C-F785E2F4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37DC-6A54-7208-D14F-7DED44A9F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F5D94-5F24-FB8C-EB0B-5D20AB201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9BEAD-3B29-DB61-C66D-D28D322C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D975-7F4D-4686-9EE2-4E9E792B403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F81C1-3B0A-4EC9-E128-7B6B3653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5101C-C302-25CD-A3BE-2045498B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91A3-1059-4A03-9228-DE60EBA69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8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704F-E915-49BD-5FE6-E2AB16AB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C4E28-DE9C-7406-31E1-B12414164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F6A5E-B8D0-C788-1620-F9054D232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76285-499F-DD03-F3F3-4A946791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D975-7F4D-4686-9EE2-4E9E792B403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204F5-767F-1F63-9E8E-5EBB6F53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D66F5-03C8-4D69-B599-239D214B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91A3-1059-4A03-9228-DE60EBA69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6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9D2A3-DA3D-51FF-B1F7-4C550A8A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F7B3-F742-B7E0-BC0F-D70EB8C4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819A-5F27-A4BF-84A0-8E0B549EA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5D975-7F4D-4686-9EE2-4E9E792B403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8B17A-FD03-B0FD-ECB5-5936BCB52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3EACF-F15A-4FA4-950A-1F6BD9E19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091A3-1059-4A03-9228-DE60EBA69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fif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f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brush with pink powder&#10;&#10;AI-generated content may be incorrect.">
            <a:extLst>
              <a:ext uri="{FF2B5EF4-FFF2-40B4-BE49-F238E27FC236}">
                <a16:creationId xmlns:a16="http://schemas.microsoft.com/office/drawing/2014/main" id="{72DEC622-9E5C-EF54-565D-E5C7A03F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" t="7957" r="-1" b="7751"/>
          <a:stretch/>
        </p:blipFill>
        <p:spPr>
          <a:xfrm>
            <a:off x="416560" y="0"/>
            <a:ext cx="117723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56C13A-6FD5-80C4-039E-BCE1A6DBC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reestyle Script" panose="030804020302050B0404" pitchFamily="66" charset="0"/>
                <a:cs typeface="Dreaming Outloud Script Pro" panose="020F0502020204030204" pitchFamily="66" charset="0"/>
              </a:rPr>
              <a:t>NYKAA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022AC-D7D8-EEB3-7EEC-45D6D771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Freestyle Script" panose="030804020302050B0404" pitchFamily="66" charset="0"/>
              </a:rPr>
              <a:t>By Monisha Raja</a:t>
            </a:r>
          </a:p>
        </p:txBody>
      </p:sp>
      <p:sp>
        <p:nvSpPr>
          <p:cNvPr id="17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4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C734-AE6C-B903-CB21-E6C6FB5E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92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Ways for Enhancing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DE0C-8974-28DB-968A-A5C42E76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610"/>
            <a:ext cx="10515600" cy="46713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Click the objects for detailing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5EB41-8D27-59FC-561B-DD9AE8B41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1925"/>
            <a:ext cx="1947509" cy="1289908"/>
          </a:xfrm>
          <a:prstGeom prst="rect">
            <a:avLst/>
          </a:prstGeom>
        </p:spPr>
      </p:pic>
      <p:pic>
        <p:nvPicPr>
          <p:cNvPr id="7" name="Picture 6" descr="A person running on a graph&#10;&#10;AI-generated content may be incorrect.">
            <a:extLst>
              <a:ext uri="{FF2B5EF4-FFF2-40B4-BE49-F238E27FC236}">
                <a16:creationId xmlns:a16="http://schemas.microsoft.com/office/drawing/2014/main" id="{9429A403-1B5C-C34F-A03C-2D413B19A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437" y="1891924"/>
            <a:ext cx="2062481" cy="1289907"/>
          </a:xfrm>
          <a:prstGeom prst="rect">
            <a:avLst/>
          </a:prstGeom>
        </p:spPr>
      </p:pic>
      <p:pic>
        <p:nvPicPr>
          <p:cNvPr id="9" name="Picture 8" descr="A graph with a red arrow pointing to a graph&#10;&#10;AI-generated content may be incorrect.">
            <a:extLst>
              <a:ext uri="{FF2B5EF4-FFF2-40B4-BE49-F238E27FC236}">
                <a16:creationId xmlns:a16="http://schemas.microsoft.com/office/drawing/2014/main" id="{C247D502-7F76-A017-733B-2BCCFF1FB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84" y="1891923"/>
            <a:ext cx="2173971" cy="1289907"/>
          </a:xfrm>
          <a:prstGeom prst="rect">
            <a:avLst/>
          </a:prstGeom>
        </p:spPr>
      </p:pic>
      <p:pic>
        <p:nvPicPr>
          <p:cNvPr id="1026" name="Picture 2" descr="Audience Targeting ...">
            <a:extLst>
              <a:ext uri="{FF2B5EF4-FFF2-40B4-BE49-F238E27FC236}">
                <a16:creationId xmlns:a16="http://schemas.microsoft.com/office/drawing/2014/main" id="{E8A9D72F-BCD5-82F7-604F-D81C98E74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759" y="1891923"/>
            <a:ext cx="2020887" cy="128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FB951511-D73C-E6B6-ABC4-0C84AEE57EA0}"/>
              </a:ext>
            </a:extLst>
          </p:cNvPr>
          <p:cNvSpPr/>
          <p:nvPr/>
        </p:nvSpPr>
        <p:spPr>
          <a:xfrm>
            <a:off x="838200" y="3349487"/>
            <a:ext cx="1947509" cy="3231676"/>
          </a:xfrm>
          <a:prstGeom prst="borderCallout1">
            <a:avLst>
              <a:gd name="adj1" fmla="val 1062"/>
              <a:gd name="adj2" fmla="val 47192"/>
              <a:gd name="adj3" fmla="val -10623"/>
              <a:gd name="adj4" fmla="val 13305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Expand product categories to include affordable, everyday wear, and fast-fashion options to appeal to a wider audience.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DABCB6E1-C6CF-2F74-7737-4B8BA2498279}"/>
              </a:ext>
            </a:extLst>
          </p:cNvPr>
          <p:cNvSpPr/>
          <p:nvPr/>
        </p:nvSpPr>
        <p:spPr>
          <a:xfrm>
            <a:off x="3611438" y="3501887"/>
            <a:ext cx="2119966" cy="3079276"/>
          </a:xfrm>
          <a:prstGeom prst="borderCallout1">
            <a:avLst>
              <a:gd name="adj1" fmla="val 1062"/>
              <a:gd name="adj2" fmla="val 47192"/>
              <a:gd name="adj3" fmla="val -10623"/>
              <a:gd name="adj4" fmla="val 13305"/>
            </a:avLst>
          </a:prstGeom>
          <a:solidFill>
            <a:srgbClr val="FFC000"/>
          </a:solidFill>
          <a:ln>
            <a:solidFill>
              <a:schemeClr val="tx1"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Introduce value-for-money collections or in-house brands that target affordability while maintaining quality.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4DFD1CB9-5DF2-C890-5F72-C1E827DAE0BB}"/>
              </a:ext>
            </a:extLst>
          </p:cNvPr>
          <p:cNvSpPr/>
          <p:nvPr/>
        </p:nvSpPr>
        <p:spPr>
          <a:xfrm>
            <a:off x="6518083" y="3501887"/>
            <a:ext cx="2173971" cy="3079276"/>
          </a:xfrm>
          <a:prstGeom prst="borderCallout1">
            <a:avLst>
              <a:gd name="adj1" fmla="val 1062"/>
              <a:gd name="adj2" fmla="val 47192"/>
              <a:gd name="adj3" fmla="val -10623"/>
              <a:gd name="adj4" fmla="val 13305"/>
            </a:avLst>
          </a:prstGeom>
          <a:solidFill>
            <a:srgbClr val="99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Increase marketing efforts through influencer partnerships, celebrity endorsements, and social media campaigns to boost visibility and engagement.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FCE51374-28F5-86F7-A098-6FCD89BEF511}"/>
              </a:ext>
            </a:extLst>
          </p:cNvPr>
          <p:cNvSpPr/>
          <p:nvPr/>
        </p:nvSpPr>
        <p:spPr>
          <a:xfrm>
            <a:off x="9309759" y="3563004"/>
            <a:ext cx="2163241" cy="3079276"/>
          </a:xfrm>
          <a:prstGeom prst="borderCallout1">
            <a:avLst>
              <a:gd name="adj1" fmla="val 1062"/>
              <a:gd name="adj2" fmla="val 47192"/>
              <a:gd name="adj3" fmla="val -10623"/>
              <a:gd name="adj4" fmla="val 1330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Diversify to include men’s and children’s fashion and target semi-urban and rural markets to capture untapped demographics.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1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CA82-B4A1-2B07-2236-D3EFE0E7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33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Ways for Enhancing NYKAA Fashion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2300-F590-840F-7F35-717FB3FED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922"/>
            <a:ext cx="10515600" cy="40073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Click the objects for detailing</a:t>
            </a:r>
          </a:p>
          <a:p>
            <a:endParaRPr lang="en-US" dirty="0"/>
          </a:p>
        </p:txBody>
      </p:sp>
      <p:pic>
        <p:nvPicPr>
          <p:cNvPr id="2050" name="Picture 2" descr="Enhancing the Customer Experience through Digital Transformation">
            <a:extLst>
              <a:ext uri="{FF2B5EF4-FFF2-40B4-BE49-F238E27FC236}">
                <a16:creationId xmlns:a16="http://schemas.microsoft.com/office/drawing/2014/main" id="{E71B5FAA-3F34-05B6-C314-71E5DE61B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3269"/>
            <a:ext cx="2073965" cy="109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AI" descr="Personalized Technology Stock Photos ...">
            <a:extLst>
              <a:ext uri="{FF2B5EF4-FFF2-40B4-BE49-F238E27FC236}">
                <a16:creationId xmlns:a16="http://schemas.microsoft.com/office/drawing/2014/main" id="{B38D6B00-AA1D-8321-2365-FC46157B7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79" y="1643269"/>
            <a:ext cx="1985121" cy="109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trengthening value delivery by air cargo">
            <a:extLst>
              <a:ext uri="{FF2B5EF4-FFF2-40B4-BE49-F238E27FC236}">
                <a16:creationId xmlns:a16="http://schemas.microsoft.com/office/drawing/2014/main" id="{00E800B1-50B1-47C0-74F9-47C75E3E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643269"/>
            <a:ext cx="2448560" cy="109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ystain" descr="A person in a clothing store&#10;&#10;AI-generated content may be incorrect.">
            <a:extLst>
              <a:ext uri="{FF2B5EF4-FFF2-40B4-BE49-F238E27FC236}">
                <a16:creationId xmlns:a16="http://schemas.microsoft.com/office/drawing/2014/main" id="{7E3CD978-B6B1-7903-1E23-8B6546A88C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77" y="1544637"/>
            <a:ext cx="2143125" cy="1198563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D51365C7-21FB-C977-B67B-0745DBA97C9C}"/>
              </a:ext>
            </a:extLst>
          </p:cNvPr>
          <p:cNvSpPr/>
          <p:nvPr/>
        </p:nvSpPr>
        <p:spPr>
          <a:xfrm>
            <a:off x="868459" y="3125967"/>
            <a:ext cx="2073965" cy="3231676"/>
          </a:xfrm>
          <a:prstGeom prst="borderCallout1">
            <a:avLst>
              <a:gd name="adj1" fmla="val 1062"/>
              <a:gd name="adj2" fmla="val 47192"/>
              <a:gd name="adj3" fmla="val -10623"/>
              <a:gd name="adj4" fmla="val 13305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Introduce app-exclusive features, loyalty programs, and engaging events or sales to build long-term customer retention.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7DEBF1A5-61D7-05AB-054F-36EC29C49F6E}"/>
              </a:ext>
            </a:extLst>
          </p:cNvPr>
          <p:cNvSpPr/>
          <p:nvPr/>
        </p:nvSpPr>
        <p:spPr>
          <a:xfrm>
            <a:off x="3485322" y="3125967"/>
            <a:ext cx="2255078" cy="3231676"/>
          </a:xfrm>
          <a:prstGeom prst="borderCallout1">
            <a:avLst>
              <a:gd name="adj1" fmla="val 1062"/>
              <a:gd name="adj2" fmla="val 47192"/>
              <a:gd name="adj3" fmla="val -10623"/>
              <a:gd name="adj4" fmla="val 13305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Invest in AI and machine learning to offer personalized shopping experiences, including curated collections and style suggestions.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048EB45-E9DB-68A7-2679-7C63C699625D}"/>
              </a:ext>
            </a:extLst>
          </p:cNvPr>
          <p:cNvSpPr/>
          <p:nvPr/>
        </p:nvSpPr>
        <p:spPr>
          <a:xfrm>
            <a:off x="6283298" y="3125967"/>
            <a:ext cx="2261263" cy="3231676"/>
          </a:xfrm>
          <a:prstGeom prst="borderCallout1">
            <a:avLst>
              <a:gd name="adj1" fmla="val 1062"/>
              <a:gd name="adj2" fmla="val 47192"/>
              <a:gd name="adj3" fmla="val -10623"/>
              <a:gd name="adj4" fmla="val 1330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Expand logistics to Tier 2 and 3 cities with faster delivery options and an improved return policy.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2F02950D-DCFF-7856-0E3F-EB40A6878098}"/>
              </a:ext>
            </a:extLst>
          </p:cNvPr>
          <p:cNvSpPr/>
          <p:nvPr/>
        </p:nvSpPr>
        <p:spPr>
          <a:xfrm>
            <a:off x="9027477" y="3125967"/>
            <a:ext cx="2143125" cy="3231676"/>
          </a:xfrm>
          <a:prstGeom prst="borderCallout1">
            <a:avLst>
              <a:gd name="adj1" fmla="val 1062"/>
              <a:gd name="adj2" fmla="val 47192"/>
              <a:gd name="adj3" fmla="val -10623"/>
              <a:gd name="adj4" fmla="val 1330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eco-friendly collections and highlight sustainable practices to attract environmentally conscious consumers.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1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0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0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4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2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BEEE-62A1-14E0-BE19-FA2A91D8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4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Ways for Enhancing NYKAA Fashion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24D9-4B98-0DF3-4C48-7AD9F946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798"/>
            <a:ext cx="10515600" cy="35104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Click the objects for detailing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Effective Sales Promotion Plan">
            <a:extLst>
              <a:ext uri="{FF2B5EF4-FFF2-40B4-BE49-F238E27FC236}">
                <a16:creationId xmlns:a16="http://schemas.microsoft.com/office/drawing/2014/main" id="{311585D9-CB51-3BB5-FACB-499B609E3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69" y="1624428"/>
            <a:ext cx="34099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ollage of clothes and shoes&#10;&#10;AI-generated content may be incorrect.">
            <a:extLst>
              <a:ext uri="{FF2B5EF4-FFF2-40B4-BE49-F238E27FC236}">
                <a16:creationId xmlns:a16="http://schemas.microsoft.com/office/drawing/2014/main" id="{5EDBFC75-1678-B370-500F-D08EBD509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264" y="1624428"/>
            <a:ext cx="3409950" cy="1343025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F89BF505-036C-89BE-DE87-CA52B58AAB5B}"/>
              </a:ext>
            </a:extLst>
          </p:cNvPr>
          <p:cNvSpPr/>
          <p:nvPr/>
        </p:nvSpPr>
        <p:spPr>
          <a:xfrm>
            <a:off x="1925320" y="3261198"/>
            <a:ext cx="2358445" cy="3231676"/>
          </a:xfrm>
          <a:prstGeom prst="borderCallout1">
            <a:avLst>
              <a:gd name="adj1" fmla="val 1062"/>
              <a:gd name="adj2" fmla="val 47192"/>
              <a:gd name="adj3" fmla="val -10623"/>
              <a:gd name="adj4" fmla="val 13305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Organize high-impact sales events and offer competitive discounts to attract price-sensitive shoppers.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E4A96B6A-378D-8081-5D1A-EFB41AF65C4A}"/>
              </a:ext>
            </a:extLst>
          </p:cNvPr>
          <p:cNvSpPr/>
          <p:nvPr/>
        </p:nvSpPr>
        <p:spPr>
          <a:xfrm>
            <a:off x="6395720" y="3373120"/>
            <a:ext cx="2440167" cy="3119754"/>
          </a:xfrm>
          <a:prstGeom prst="borderCallout1">
            <a:avLst>
              <a:gd name="adj1" fmla="val 1062"/>
              <a:gd name="adj2" fmla="val 47192"/>
              <a:gd name="adj3" fmla="val -10623"/>
              <a:gd name="adj4" fmla="val 13305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 with renowned designers and global brands for exclusive collections to attract high-value customers.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6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AEDF6-7B97-348E-5332-9B9E522D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kern="0">
                <a:solidFill>
                  <a:schemeClr val="bg1"/>
                </a:solidFill>
                <a:latin typeface="Aptos" panose="020B0004020202020204" pitchFamily="34" charset="0"/>
              </a:rPr>
              <a:t>Challenges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8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3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7515-A146-EFC0-5260-B2BC4BA5A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685805"/>
            <a:ext cx="4974771" cy="5534019"/>
          </a:xfrm>
        </p:spPr>
        <p:txBody>
          <a:bodyPr>
            <a:normAutofit/>
          </a:bodyPr>
          <a:lstStyle/>
          <a:p>
            <a:pPr marR="0" lvl="0">
              <a:spcAft>
                <a:spcPts val="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Supplier Relationships / Inventory Management</a:t>
            </a:r>
          </a:p>
          <a:p>
            <a:pPr marR="0" lvl="0">
              <a:spcAft>
                <a:spcPts val="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Budget Constraints</a:t>
            </a:r>
            <a:r>
              <a:rPr lang="en-US" sz="1800" b="1" kern="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en-US" sz="1800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/ </a:t>
            </a:r>
            <a:r>
              <a:rPr lang="en-US" sz="18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Cost Pressures</a:t>
            </a:r>
          </a:p>
          <a:p>
            <a:pPr marR="0" lvl="0">
              <a:spcAft>
                <a:spcPts val="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Market Positioning</a:t>
            </a:r>
            <a:r>
              <a:rPr lang="en-US" sz="1800" b="1" kern="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/ </a:t>
            </a:r>
            <a:r>
              <a:rPr lang="en-US" sz="18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Cut-Through Competition</a:t>
            </a:r>
          </a:p>
          <a:p>
            <a:pPr marR="0" lvl="0">
              <a:spcAft>
                <a:spcPts val="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0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Technology and Personalization</a:t>
            </a:r>
          </a:p>
          <a:p>
            <a:pPr lvl="1"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Implementation Complexity</a:t>
            </a:r>
          </a:p>
          <a:p>
            <a:pPr lvl="1"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Privacy Concerns</a:t>
            </a:r>
            <a:endParaRPr lang="en-US" sz="1800" b="1" kern="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lvl="1"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Tech Development Costs</a:t>
            </a:r>
          </a:p>
          <a:p>
            <a:pPr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0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Sustainable Fashion Initiatives</a:t>
            </a:r>
            <a:endParaRPr lang="en-US" sz="1800" b="1" kern="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lvl="1"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Customer Expectation</a:t>
            </a:r>
            <a:r>
              <a:rPr lang="en-US" sz="1800" b="1" kern="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/</a:t>
            </a:r>
            <a:r>
              <a:rPr lang="en-US" sz="18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Awareness Gap</a:t>
            </a:r>
          </a:p>
          <a:p>
            <a:pPr lvl="1"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Higher Costs</a:t>
            </a:r>
          </a:p>
          <a:p>
            <a:pPr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0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Promotions  and Sales / Collaborations </a:t>
            </a:r>
          </a:p>
          <a:p>
            <a:pPr lvl="1"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Profit Margins</a:t>
            </a:r>
          </a:p>
          <a:p>
            <a:pPr lvl="1"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Sales Uncertainty</a:t>
            </a:r>
          </a:p>
          <a:p>
            <a:pPr lvl="1"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Partnering Difficulties</a:t>
            </a:r>
          </a:p>
        </p:txBody>
      </p:sp>
      <p:pic>
        <p:nvPicPr>
          <p:cNvPr id="5" name="Picture 4" descr="A close up of a makeup brush&#10;&#10;AI-generated content may be incorrect.">
            <a:extLst>
              <a:ext uri="{FF2B5EF4-FFF2-40B4-BE49-F238E27FC236}">
                <a16:creationId xmlns:a16="http://schemas.microsoft.com/office/drawing/2014/main" id="{EAAB6D69-5961-28B5-9935-4069CCBF1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1" r="30702"/>
          <a:stretch/>
        </p:blipFill>
        <p:spPr>
          <a:xfrm>
            <a:off x="4478208" y="0"/>
            <a:ext cx="1533516" cy="659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0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4B1F8-943E-30A6-90BE-5A2898D1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chemeClr val="accent2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Solutions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7D31B-F2E4-A559-2912-0D3A82E1B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 r="13058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91591EB-4D31-4E8B-C8D2-C5C1801B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predict trends and manage inventory efficiently.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Gradually expand categories based on demand.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Introduce affordable in-house brands.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Optimize supply chain costs to achieve competitive pricing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Optimize supply chain costs to achieve competitive pricing.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Leverage Nykaa’s existing beauty customer base to promote fashion offerings.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Conduct market research / Start small with loyalty programs and gradually expand based on user feedback.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Develop localized marketing campaigns and tailored collections.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Develop localized marketing campaigns and tailored collections / AI Tool for personalization / </a:t>
            </a:r>
            <a:r>
              <a:rPr lang="en-US" sz="16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Be transparent  with data usage and compliance.</a:t>
            </a:r>
          </a:p>
        </p:txBody>
      </p:sp>
    </p:spTree>
    <p:extLst>
      <p:ext uri="{BB962C8B-B14F-4D97-AF65-F5344CB8AC3E}">
        <p14:creationId xmlns:p14="http://schemas.microsoft.com/office/powerpoint/2010/main" val="293373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4B1F8-943E-30A6-90BE-5A2898D1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chemeClr val="accent2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Solutions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A close up of a makeup brush&#10;&#10;AI-generated content may be incorrect.">
            <a:extLst>
              <a:ext uri="{FF2B5EF4-FFF2-40B4-BE49-F238E27FC236}">
                <a16:creationId xmlns:a16="http://schemas.microsoft.com/office/drawing/2014/main" id="{9767D31B-F2E4-A559-2912-0D3A82E1B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 r="13058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91EB-4D31-4E8B-C8D2-C5C1801B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9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Partner with third-party logistics providers </a:t>
            </a:r>
            <a:r>
              <a:rPr lang="en-US" sz="1900" kern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/ </a:t>
            </a:r>
            <a:r>
              <a:rPr lang="en-US" sz="19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Use predictive analytics to optimize delivery routes.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highlight the environmental impact of sustainable choices.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Start with small, sustainable product lines and scale as demand grows.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Use targeted promotions based on customer segments /Limit deep discounts to high-visibility events like festive seasons.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Use pre-orders to gauge demand before launching exclusive collections.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Build brand credibility through smaller collaborations first.</a:t>
            </a:r>
          </a:p>
          <a:p>
            <a:pPr marL="0" indent="0">
              <a:buNone/>
            </a:pPr>
            <a:endParaRPr lang="en-US" sz="190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900" kern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84080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6FD4F-A629-19F3-A00D-46000490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574939"/>
          </a:xfrm>
        </p:spPr>
        <p:txBody>
          <a:bodyPr anchor="b">
            <a:normAutofit fontScale="90000"/>
          </a:bodyPr>
          <a:lstStyle/>
          <a:p>
            <a:r>
              <a:rPr lang="en-US" sz="4000" b="0" kern="0" dirty="0">
                <a:solidFill>
                  <a:schemeClr val="accent2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Predictive Revenue Growth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D423-8B89-F720-115E-F3E376E9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1242777"/>
            <a:ext cx="6173262" cy="1599309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By implementing key strategies, Nykaa Fashion has the potential to grow significantly in the next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2-3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years: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Current Revenue (FY25): ₹199 crore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Predicted Revenue (FY27-FY28): ₹450-650 crore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Expected CAGR: 30-40%</a:t>
            </a:r>
          </a:p>
          <a:p>
            <a:endParaRPr lang="en-US" sz="2000" dirty="0"/>
          </a:p>
        </p:txBody>
      </p:sp>
      <p:pic>
        <p:nvPicPr>
          <p:cNvPr id="5" name="Picture 4" descr="A close up of a makeup brush&#10;&#10;AI-generated content may be incorrect.">
            <a:extLst>
              <a:ext uri="{FF2B5EF4-FFF2-40B4-BE49-F238E27FC236}">
                <a16:creationId xmlns:a16="http://schemas.microsoft.com/office/drawing/2014/main" id="{92E13E78-FB9B-A4E4-2E3A-AD1043DF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4" b="-2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8B7F0-C1FD-0562-8655-C953D15B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95" y="2854601"/>
            <a:ext cx="6173263" cy="319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6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6FD4F-A629-19F3-A00D-46000490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574939"/>
          </a:xfrm>
        </p:spPr>
        <p:txBody>
          <a:bodyPr anchor="b">
            <a:normAutofit/>
          </a:bodyPr>
          <a:lstStyle/>
          <a:p>
            <a:pPr marL="0" marR="0"/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cs typeface="Aptos" panose="020B0004020202020204" pitchFamily="34" charset="0"/>
              </a:rPr>
              <a:t>Impact on NYKAA’s Overall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D423-8B89-F720-115E-F3E376E9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1242777"/>
            <a:ext cx="6173262" cy="1602602"/>
          </a:xfrm>
        </p:spPr>
        <p:txBody>
          <a:bodyPr>
            <a:normAutofit/>
          </a:bodyPr>
          <a:lstStyle/>
          <a:p>
            <a:pPr marL="342900" marR="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Fashion revenue share could grow from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~10%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to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15-20%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of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Nykaa’s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total revenue.</a:t>
            </a:r>
          </a:p>
          <a:p>
            <a:pPr marL="342900" marR="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With the right execution,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Nykaa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Fashion could become a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₹650 crore brand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securing a stronger foothold in the competitive fashion market.</a:t>
            </a:r>
          </a:p>
        </p:txBody>
      </p:sp>
      <p:pic>
        <p:nvPicPr>
          <p:cNvPr id="5" name="Picture 4" descr="A close up of a makeup brush&#10;&#10;AI-generated content may be incorrect.">
            <a:extLst>
              <a:ext uri="{FF2B5EF4-FFF2-40B4-BE49-F238E27FC236}">
                <a16:creationId xmlns:a16="http://schemas.microsoft.com/office/drawing/2014/main" id="{92E13E78-FB9B-A4E4-2E3A-AD1043DF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4" b="-2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2DEC99-1CF0-9D56-9760-9B2489C0B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97" y="2607684"/>
            <a:ext cx="6173262" cy="37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9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28A4E-4BDE-8396-2028-13F820B0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b="0" kern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Conclusion</a:t>
            </a:r>
            <a:endParaRPr lang="en-US" sz="3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87CB-FBBD-1F2A-675D-F97AE71A9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pPr marL="342900" marR="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Summary of Nykaa’s Position</a:t>
            </a:r>
            <a:endParaRPr lang="en-US" sz="17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marR="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Market leader in beauty and fashion with a strong omnichannel presence.</a:t>
            </a:r>
          </a:p>
          <a:p>
            <a:pPr marL="342900" marR="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Future Growth Opportunities</a:t>
            </a:r>
            <a:endParaRPr lang="en-US" sz="17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marR="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Address profitability challenges, expand globally, and enhance customer engagement through technology.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makeup brush&#10;&#10;AI-generated content may be incorrect.">
            <a:extLst>
              <a:ext uri="{FF2B5EF4-FFF2-40B4-BE49-F238E27FC236}">
                <a16:creationId xmlns:a16="http://schemas.microsoft.com/office/drawing/2014/main" id="{AFC602E3-0BAC-7BF9-1C33-F4B85627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442" y="977900"/>
            <a:ext cx="3211483" cy="45593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00AE0-CB8A-1F7F-2585-8648F24B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latin typeface="Baguet Script" panose="00000500000000000000" pitchFamily="2" charset="0"/>
              </a:rPr>
              <a:t>Agenda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37AF-E173-D86C-4059-9162BA14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Business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Financial 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Achievements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Competitive Landscape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Evaluating NYKAA fashion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Ways for Enhancing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Challenges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 Solutions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Conclusion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makeup brush&#10;&#10;AI-generated content may be incorrect.">
            <a:extLst>
              <a:ext uri="{FF2B5EF4-FFF2-40B4-BE49-F238E27FC236}">
                <a16:creationId xmlns:a16="http://schemas.microsoft.com/office/drawing/2014/main" id="{DB5AFD09-437F-C2B5-9C74-2ED62DF56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/>
          <a:stretch/>
        </p:blipFill>
        <p:spPr>
          <a:xfrm>
            <a:off x="6525453" y="0"/>
            <a:ext cx="5229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7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6639A4-4C49-71AD-C9C0-2CF95D424E75}"/>
              </a:ext>
            </a:extLst>
          </p:cNvPr>
          <p:cNvSpPr/>
          <p:nvPr/>
        </p:nvSpPr>
        <p:spPr>
          <a:xfrm>
            <a:off x="1295400" y="669925"/>
            <a:ext cx="4800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2D6FC8-BBB9-4B71-827D-CC32A0C18CBA}"/>
              </a:ext>
            </a:extLst>
          </p:cNvPr>
          <p:cNvSpPr txBox="1"/>
          <p:nvPr/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>
              <a:lnSpc>
                <a:spcPct val="90000"/>
              </a:lnSpc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 b="1" dirty="0">
                <a:solidFill>
                  <a:schemeClr val="bg1"/>
                </a:solidFill>
                <a:effectLst/>
              </a:rPr>
              <a:t>Overview of Nykaa</a:t>
            </a:r>
            <a:endParaRPr lang="en-US" sz="1700" dirty="0">
              <a:solidFill>
                <a:schemeClr val="bg1"/>
              </a:solidFill>
              <a:effectLst/>
            </a:endParaRPr>
          </a:p>
          <a:p>
            <a:pPr marL="742950" marR="0" lvl="1" indent="-228600">
              <a:lnSpc>
                <a:spcPct val="90000"/>
              </a:lnSpc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effectLst/>
              </a:rPr>
              <a:t>Founded in 2012 by Falguni Nayar.</a:t>
            </a:r>
          </a:p>
          <a:p>
            <a:pPr marL="742950" marR="0" lvl="1" indent="-228600">
              <a:lnSpc>
                <a:spcPct val="90000"/>
              </a:lnSpc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effectLst/>
              </a:rPr>
              <a:t>Positioned as a leading Indian e-commerce platform specializing in beauty, personal care, and fashion products.</a:t>
            </a:r>
          </a:p>
          <a:p>
            <a:pPr marL="742950" marR="0" lvl="1" indent="-228600">
              <a:lnSpc>
                <a:spcPct val="90000"/>
              </a:lnSpc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effectLst/>
              </a:rPr>
              <a:t>Operates on an omnichannel model, combining digital platforms and physical retail stores.</a:t>
            </a:r>
          </a:p>
          <a:p>
            <a:pPr marL="342900" marR="0" lvl="0" indent="-228600">
              <a:lnSpc>
                <a:spcPct val="90000"/>
              </a:lnSpc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 b="1" dirty="0">
                <a:solidFill>
                  <a:schemeClr val="bg1"/>
                </a:solidFill>
                <a:effectLst/>
              </a:rPr>
              <a:t>Vision</a:t>
            </a:r>
            <a:endParaRPr lang="en-US" sz="1700" b="1" dirty="0">
              <a:solidFill>
                <a:schemeClr val="bg1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</a:rPr>
              <a:t>  To provide a curated range of authentic beauty and fashion products accessible to Indian consumers.</a:t>
            </a:r>
          </a:p>
        </p:txBody>
      </p:sp>
      <p:pic>
        <p:nvPicPr>
          <p:cNvPr id="20" name="Graphic 19" descr="Shopping bag">
            <a:extLst>
              <a:ext uri="{FF2B5EF4-FFF2-40B4-BE49-F238E27FC236}">
                <a16:creationId xmlns:a16="http://schemas.microsoft.com/office/drawing/2014/main" id="{B1353CD6-7AA7-70BE-A926-0A25B78B4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9727" y="1147862"/>
            <a:ext cx="4562263" cy="4562263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8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1534D-9FA6-1281-8CEB-4656E0CC0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" y="457199"/>
            <a:ext cx="1274972" cy="50412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E9A715-001B-1BE4-1D34-AEEA5A21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aguet Script" panose="00000500000000000000" pitchFamily="2" charset="0"/>
                <a:cs typeface="Dreaming Outloud Script Pro" panose="03050502040304050704" pitchFamily="66" charset="0"/>
              </a:rPr>
              <a:t>Business Model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E5B4762-72CC-CDE8-FD9F-8DC0DE5837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10640" y="1280160"/>
          <a:ext cx="10043160" cy="489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604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A8A2-2E55-C033-BCB3-9418A251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715"/>
          </a:xfrm>
        </p:spPr>
        <p:txBody>
          <a:bodyPr>
            <a:normAutofit/>
          </a:bodyPr>
          <a:lstStyle/>
          <a:p>
            <a:pPr algn="ctr"/>
            <a:r>
              <a:rPr lang="en-US" sz="3600" b="0" ker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Baguet Scrip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Financial Performance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Baguet Script" panose="00000500000000000000" pitchFamily="2" charset="0"/>
            </a:endParaRPr>
          </a:p>
        </p:txBody>
      </p:sp>
      <p:pic>
        <p:nvPicPr>
          <p:cNvPr id="8" name="Picture 7" descr="A close up of a makeup brush&#10;&#10;AI-generated content may be incorrect.">
            <a:extLst>
              <a:ext uri="{FF2B5EF4-FFF2-40B4-BE49-F238E27FC236}">
                <a16:creationId xmlns:a16="http://schemas.microsoft.com/office/drawing/2014/main" id="{E8179E85-417C-8B96-FFD8-8F1D84D1F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681038"/>
            <a:ext cx="1743075" cy="5262562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DADEC34-3D79-7B3E-05BD-75815C8494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30400" y="1808480"/>
          <a:ext cx="9423400" cy="436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606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4AB24-A427-5778-60AC-391B9F77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b="0" kern="0">
                <a:solidFill>
                  <a:schemeClr val="bg1"/>
                </a:solidFill>
                <a:effectLst/>
                <a:latin typeface="Baguet Scrip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Achievements</a:t>
            </a:r>
            <a:endParaRPr lang="en-US">
              <a:solidFill>
                <a:schemeClr val="bg1"/>
              </a:solidFill>
              <a:latin typeface="Baguet Script" panose="000005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2D70-73D2-C73E-DA43-8550DAC45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342900" marR="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0">
                <a:solidFill>
                  <a:schemeClr val="bg1"/>
                </a:solidFill>
              </a:rPr>
              <a:t>IPO Success</a:t>
            </a:r>
          </a:p>
          <a:p>
            <a:pPr marL="742950" marR="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0">
                <a:solidFill>
                  <a:schemeClr val="bg1"/>
                </a:solidFill>
              </a:rPr>
              <a:t>IPO in November 2021 listed at a 79% premium, achieving a valuation of over $13 billion.</a:t>
            </a:r>
          </a:p>
          <a:p>
            <a:pPr marL="342900" marR="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0">
                <a:solidFill>
                  <a:schemeClr val="bg1"/>
                </a:solidFill>
              </a:rPr>
              <a:t>Market Presence and Customer Base</a:t>
            </a:r>
          </a:p>
          <a:p>
            <a:pPr marL="742950" marR="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0">
                <a:solidFill>
                  <a:schemeClr val="bg1"/>
                </a:solidFill>
              </a:rPr>
              <a:t>Over 20 million active users across tier 1, 2, and 3 cities.</a:t>
            </a:r>
          </a:p>
          <a:p>
            <a:pPr marL="342900" marR="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0">
                <a:solidFill>
                  <a:schemeClr val="bg1"/>
                </a:solidFill>
              </a:rPr>
              <a:t>Awards and Accolades</a:t>
            </a:r>
          </a:p>
          <a:p>
            <a:pPr marL="742950" marR="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0">
                <a:solidFill>
                  <a:schemeClr val="bg1"/>
                </a:solidFill>
              </a:rPr>
              <a:t>Recognized as one of India’s most innovative retail companies.</a:t>
            </a:r>
          </a:p>
          <a:p>
            <a:pPr marL="742950" marR="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0">
                <a:solidFill>
                  <a:schemeClr val="bg1"/>
                </a:solidFill>
              </a:rPr>
              <a:t>Multiple awards for digital marketing and customer experience.</a:t>
            </a:r>
          </a:p>
          <a:p>
            <a:pPr marL="342900" marR="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0">
                <a:solidFill>
                  <a:schemeClr val="bg1"/>
                </a:solidFill>
              </a:rPr>
              <a:t>Exclusive Collaborations</a:t>
            </a:r>
          </a:p>
          <a:p>
            <a:pPr marL="742950" marR="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0">
                <a:solidFill>
                  <a:schemeClr val="bg1"/>
                </a:solidFill>
              </a:rPr>
              <a:t>Partnerships with global premium brands like Huda Beauty and MAC Cosmetics.</a:t>
            </a:r>
          </a:p>
          <a:p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makeup brush&#10;&#10;AI-generated content may be incorrect.">
            <a:extLst>
              <a:ext uri="{FF2B5EF4-FFF2-40B4-BE49-F238E27FC236}">
                <a16:creationId xmlns:a16="http://schemas.microsoft.com/office/drawing/2014/main" id="{484542BD-C913-937A-A9A3-08AA09349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" r="23422"/>
          <a:stretch/>
        </p:blipFill>
        <p:spPr>
          <a:xfrm>
            <a:off x="8628363" y="-6"/>
            <a:ext cx="3563626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10DE-E75C-EEC5-3941-E3FDABD3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lgerian" panose="04020705040A02060702" pitchFamily="82" charset="0"/>
              </a:rPr>
              <a:t>Competitive Landscape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CAE5C1-269F-266D-4AF1-70EA64425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751112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72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DDCF-C92F-1243-C759-0601C71B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5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Evaluating  Nykaa Fasion </a:t>
            </a:r>
          </a:p>
        </p:txBody>
      </p:sp>
      <p:sp>
        <p:nvSpPr>
          <p:cNvPr id="4" name="PRODUCT">
            <a:extLst>
              <a:ext uri="{FF2B5EF4-FFF2-40B4-BE49-F238E27FC236}">
                <a16:creationId xmlns:a16="http://schemas.microsoft.com/office/drawing/2014/main" id="{EA9BF9E3-AFC1-4DA5-F62E-8F8B7FDC5F16}"/>
              </a:ext>
            </a:extLst>
          </p:cNvPr>
          <p:cNvSpPr>
            <a:spLocks/>
          </p:cNvSpPr>
          <p:nvPr/>
        </p:nvSpPr>
        <p:spPr>
          <a:xfrm>
            <a:off x="1003850" y="1445310"/>
            <a:ext cx="2733258" cy="5466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Product Diversification</a:t>
            </a:r>
            <a:endParaRPr lang="en-US" dirty="0"/>
          </a:p>
        </p:txBody>
      </p:sp>
      <p:sp>
        <p:nvSpPr>
          <p:cNvPr id="5" name="COMPET">
            <a:extLst>
              <a:ext uri="{FF2B5EF4-FFF2-40B4-BE49-F238E27FC236}">
                <a16:creationId xmlns:a16="http://schemas.microsoft.com/office/drawing/2014/main" id="{CE84D68E-0BBC-ABA1-95D5-CE4EBCB0429C}"/>
              </a:ext>
            </a:extLst>
          </p:cNvPr>
          <p:cNvSpPr/>
          <p:nvPr/>
        </p:nvSpPr>
        <p:spPr>
          <a:xfrm>
            <a:off x="1003847" y="2405487"/>
            <a:ext cx="2733258" cy="54666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Competitive Pricing</a:t>
            </a:r>
            <a:endParaRPr lang="en-US" sz="2000" dirty="0"/>
          </a:p>
        </p:txBody>
      </p:sp>
      <p:sp>
        <p:nvSpPr>
          <p:cNvPr id="6" name="MARKET">
            <a:extLst>
              <a:ext uri="{FF2B5EF4-FFF2-40B4-BE49-F238E27FC236}">
                <a16:creationId xmlns:a16="http://schemas.microsoft.com/office/drawing/2014/main" id="{13304969-5C1E-43A5-9E1E-A47E065A3307}"/>
              </a:ext>
            </a:extLst>
          </p:cNvPr>
          <p:cNvSpPr/>
          <p:nvPr/>
        </p:nvSpPr>
        <p:spPr>
          <a:xfrm>
            <a:off x="1003847" y="3428999"/>
            <a:ext cx="2733258" cy="520587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Marketing and Brand</a:t>
            </a:r>
            <a:endParaRPr lang="en-US" dirty="0"/>
          </a:p>
        </p:txBody>
      </p:sp>
      <p:sp>
        <p:nvSpPr>
          <p:cNvPr id="7" name="TARGET">
            <a:extLst>
              <a:ext uri="{FF2B5EF4-FFF2-40B4-BE49-F238E27FC236}">
                <a16:creationId xmlns:a16="http://schemas.microsoft.com/office/drawing/2014/main" id="{B337C52D-5B5C-0820-BFED-10BB2E445AF1}"/>
              </a:ext>
            </a:extLst>
          </p:cNvPr>
          <p:cNvSpPr/>
          <p:nvPr/>
        </p:nvSpPr>
        <p:spPr>
          <a:xfrm>
            <a:off x="1003846" y="4317744"/>
            <a:ext cx="2733261" cy="58392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Target Audience Expansion</a:t>
            </a:r>
            <a:endParaRPr lang="en-US" dirty="0"/>
          </a:p>
        </p:txBody>
      </p:sp>
      <p:sp>
        <p:nvSpPr>
          <p:cNvPr id="8" name="eNHANCED">
            <a:extLst>
              <a:ext uri="{FF2B5EF4-FFF2-40B4-BE49-F238E27FC236}">
                <a16:creationId xmlns:a16="http://schemas.microsoft.com/office/drawing/2014/main" id="{2B7765DD-A07D-516C-EFEC-7756B3E4C2CA}"/>
              </a:ext>
            </a:extLst>
          </p:cNvPr>
          <p:cNvSpPr/>
          <p:nvPr/>
        </p:nvSpPr>
        <p:spPr>
          <a:xfrm>
            <a:off x="1003847" y="5269823"/>
            <a:ext cx="2733261" cy="58392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Enhanced Customer Experience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2E2BF-C641-5EBF-38EE-66CB118F6832}"/>
              </a:ext>
            </a:extLst>
          </p:cNvPr>
          <p:cNvSpPr/>
          <p:nvPr/>
        </p:nvSpPr>
        <p:spPr>
          <a:xfrm>
            <a:off x="3992213" y="4317744"/>
            <a:ext cx="7573619" cy="572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Primarily women-centric with a focus on urban shoppers.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E994C5-BE80-5D63-8EBF-7EF0A25F4C9A}"/>
              </a:ext>
            </a:extLst>
          </p:cNvPr>
          <p:cNvSpPr/>
          <p:nvPr/>
        </p:nvSpPr>
        <p:spPr>
          <a:xfrm>
            <a:off x="3978968" y="5269822"/>
            <a:ext cx="7586864" cy="5839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Lacks large-scale engagement initiatives like Myntra’s End of Reason Sale (EORS).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8A9E53-1885-6F8C-B56B-E3A4B69009CF}"/>
              </a:ext>
            </a:extLst>
          </p:cNvPr>
          <p:cNvSpPr/>
          <p:nvPr/>
        </p:nvSpPr>
        <p:spPr>
          <a:xfrm>
            <a:off x="3978968" y="3445376"/>
            <a:ext cx="7573619" cy="572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Faces tough competition from platforms like Myntra and </a:t>
            </a:r>
            <a:r>
              <a:rPr lang="en-US" sz="1800" kern="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Ajio</a:t>
            </a:r>
            <a:r>
              <a:rPr lang="en-US" sz="1800" kern="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which have stronger brand recall in the fashion space.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22FEB-B362-7AC5-58D6-82A0970DEB55}"/>
              </a:ext>
            </a:extLst>
          </p:cNvPr>
          <p:cNvSpPr/>
          <p:nvPr/>
        </p:nvSpPr>
        <p:spPr>
          <a:xfrm>
            <a:off x="3992213" y="2392879"/>
            <a:ext cx="7586864" cy="5839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Positioned at moderate to premium pricing, which limits its reach among budget-conscious shoppers.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E4BB85-1F31-5885-7A21-8579EDA052BD}"/>
              </a:ext>
            </a:extLst>
          </p:cNvPr>
          <p:cNvSpPr/>
          <p:nvPr/>
        </p:nvSpPr>
        <p:spPr>
          <a:xfrm>
            <a:off x="3978968" y="1463567"/>
            <a:ext cx="7586864" cy="5839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Nykaa Fashion focuses heavily on premium, designer, and occasion-based fashion.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36E5F7-2D2E-7F96-3B44-4DF964A33693}"/>
              </a:ext>
            </a:extLst>
          </p:cNvPr>
          <p:cNvSpPr txBox="1"/>
          <p:nvPr/>
        </p:nvSpPr>
        <p:spPr>
          <a:xfrm>
            <a:off x="1003846" y="933512"/>
            <a:ext cx="363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Click the topics for detail: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6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9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B0C2-CC61-58AE-8537-4C70AA97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86"/>
            <a:ext cx="10515600" cy="4070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Evaluating  Nykaa Fasion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trength">
            <a:extLst>
              <a:ext uri="{FF2B5EF4-FFF2-40B4-BE49-F238E27FC236}">
                <a16:creationId xmlns:a16="http://schemas.microsoft.com/office/drawing/2014/main" id="{8C9555D4-27E7-1BE4-0AE4-A700FA4D2865}"/>
              </a:ext>
            </a:extLst>
          </p:cNvPr>
          <p:cNvSpPr>
            <a:spLocks/>
          </p:cNvSpPr>
          <p:nvPr/>
        </p:nvSpPr>
        <p:spPr>
          <a:xfrm>
            <a:off x="1003845" y="2494723"/>
            <a:ext cx="2961865" cy="685797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Strengthening Logistics and Delivery</a:t>
            </a:r>
            <a:endParaRPr lang="en-US" dirty="0"/>
          </a:p>
        </p:txBody>
      </p:sp>
      <p:sp>
        <p:nvSpPr>
          <p:cNvPr id="5" name="initiatives">
            <a:extLst>
              <a:ext uri="{FF2B5EF4-FFF2-40B4-BE49-F238E27FC236}">
                <a16:creationId xmlns:a16="http://schemas.microsoft.com/office/drawing/2014/main" id="{4B442337-703A-F048-42B9-42B17FD27A1E}"/>
              </a:ext>
            </a:extLst>
          </p:cNvPr>
          <p:cNvSpPr>
            <a:spLocks/>
          </p:cNvSpPr>
          <p:nvPr/>
        </p:nvSpPr>
        <p:spPr>
          <a:xfrm>
            <a:off x="1003845" y="3429000"/>
            <a:ext cx="2961865" cy="68579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kern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Sustainable Fashion Initiatives</a:t>
            </a:r>
            <a:endParaRPr lang="en-US" dirty="0"/>
          </a:p>
        </p:txBody>
      </p:sp>
      <p:sp>
        <p:nvSpPr>
          <p:cNvPr id="6" name="promotions">
            <a:extLst>
              <a:ext uri="{FF2B5EF4-FFF2-40B4-BE49-F238E27FC236}">
                <a16:creationId xmlns:a16="http://schemas.microsoft.com/office/drawing/2014/main" id="{49E2E28F-FD91-1317-8A97-32BF50A459BA}"/>
              </a:ext>
            </a:extLst>
          </p:cNvPr>
          <p:cNvSpPr>
            <a:spLocks/>
          </p:cNvSpPr>
          <p:nvPr/>
        </p:nvSpPr>
        <p:spPr>
          <a:xfrm>
            <a:off x="1003846" y="4326828"/>
            <a:ext cx="2961865" cy="68579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kern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Competitive Promotions and Sales</a:t>
            </a:r>
            <a:endParaRPr lang="en-US" dirty="0"/>
          </a:p>
        </p:txBody>
      </p:sp>
      <p:sp>
        <p:nvSpPr>
          <p:cNvPr id="7" name="Collaborations">
            <a:extLst>
              <a:ext uri="{FF2B5EF4-FFF2-40B4-BE49-F238E27FC236}">
                <a16:creationId xmlns:a16="http://schemas.microsoft.com/office/drawing/2014/main" id="{33F7E6A0-8165-1C47-6CA1-6269BED4338B}"/>
              </a:ext>
            </a:extLst>
          </p:cNvPr>
          <p:cNvSpPr>
            <a:spLocks/>
          </p:cNvSpPr>
          <p:nvPr/>
        </p:nvSpPr>
        <p:spPr>
          <a:xfrm>
            <a:off x="1003846" y="5211414"/>
            <a:ext cx="2961865" cy="68579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kern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Collaborations and Exclusive Collections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584F5-6F09-A408-CB13-A98E3014FB14}"/>
              </a:ext>
            </a:extLst>
          </p:cNvPr>
          <p:cNvSpPr/>
          <p:nvPr/>
        </p:nvSpPr>
        <p:spPr>
          <a:xfrm>
            <a:off x="4283762" y="2494723"/>
            <a:ext cx="6904382" cy="6857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Limited to urban and Tier 1 cities, which restricts its market reach.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1F7B1F-1F85-873A-13C2-E80012999DFB}"/>
              </a:ext>
            </a:extLst>
          </p:cNvPr>
          <p:cNvSpPr/>
          <p:nvPr/>
        </p:nvSpPr>
        <p:spPr>
          <a:xfrm>
            <a:off x="4283762" y="3428999"/>
            <a:ext cx="6904383" cy="6857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Minimal focus on sustainability in fashion.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2110E-1247-8825-FD67-7C7A9E5FA751}"/>
              </a:ext>
            </a:extLst>
          </p:cNvPr>
          <p:cNvSpPr/>
          <p:nvPr/>
        </p:nvSpPr>
        <p:spPr>
          <a:xfrm>
            <a:off x="4283763" y="4326827"/>
            <a:ext cx="6904383" cy="6857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Fewer large-scale sales and promotions compared to Myntra and </a:t>
            </a:r>
            <a:r>
              <a:rPr lang="en-US" dirty="0" err="1">
                <a:solidFill>
                  <a:schemeClr val="tx1"/>
                </a:solidFill>
              </a:rPr>
              <a:t>Ajio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0EB404-11E9-C047-B01B-F9CC3EC33604}"/>
              </a:ext>
            </a:extLst>
          </p:cNvPr>
          <p:cNvSpPr/>
          <p:nvPr/>
        </p:nvSpPr>
        <p:spPr>
          <a:xfrm>
            <a:off x="4283763" y="5208101"/>
            <a:ext cx="6904383" cy="6857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Limited collaborations with international and domestic brands.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218EF6-2D30-9650-8324-64E83EAF6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45" y="1474804"/>
            <a:ext cx="2961865" cy="77425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9834751-735A-D6A4-B8BF-F93CB04A306B}"/>
              </a:ext>
            </a:extLst>
          </p:cNvPr>
          <p:cNvSpPr/>
          <p:nvPr/>
        </p:nvSpPr>
        <p:spPr>
          <a:xfrm>
            <a:off x="4283762" y="1519034"/>
            <a:ext cx="6904382" cy="6857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personalization features compared to advanced AI-powered recommendations by competitors.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4C5FB-4DDC-503A-CF76-7AA1DE6A9D62}"/>
              </a:ext>
            </a:extLst>
          </p:cNvPr>
          <p:cNvSpPr txBox="1"/>
          <p:nvPr/>
        </p:nvSpPr>
        <p:spPr>
          <a:xfrm>
            <a:off x="1003845" y="893440"/>
            <a:ext cx="363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Click the topics for detail: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1107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Algerian</vt:lpstr>
      <vt:lpstr>Aptos</vt:lpstr>
      <vt:lpstr>Aptos Display</vt:lpstr>
      <vt:lpstr>Arial</vt:lpstr>
      <vt:lpstr>Baguet Script</vt:lpstr>
      <vt:lpstr>Courier New</vt:lpstr>
      <vt:lpstr>Freestyle Script</vt:lpstr>
      <vt:lpstr>Symbol</vt:lpstr>
      <vt:lpstr>Wingdings</vt:lpstr>
      <vt:lpstr>Office Theme</vt:lpstr>
      <vt:lpstr>NYKAA ANALYSIS</vt:lpstr>
      <vt:lpstr>Agenda</vt:lpstr>
      <vt:lpstr>PowerPoint Presentation</vt:lpstr>
      <vt:lpstr>Business Model</vt:lpstr>
      <vt:lpstr>Financial Performance</vt:lpstr>
      <vt:lpstr>Achievements</vt:lpstr>
      <vt:lpstr>Competitive Landscape</vt:lpstr>
      <vt:lpstr>Evaluating  Nykaa Fasion </vt:lpstr>
      <vt:lpstr>Evaluating  Nykaa Fasion </vt:lpstr>
      <vt:lpstr>Ways for Enhancing</vt:lpstr>
      <vt:lpstr>Ways for Enhancing NYKAA Fashion</vt:lpstr>
      <vt:lpstr>Ways for Enhancing NYKAA Fashion</vt:lpstr>
      <vt:lpstr>Challenges</vt:lpstr>
      <vt:lpstr>Solutions</vt:lpstr>
      <vt:lpstr>Solutions</vt:lpstr>
      <vt:lpstr>Predictive Revenue Growth </vt:lpstr>
      <vt:lpstr>Impact on NYKAA’s Overall Business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Monisha Raja(UST,IN)</dc:creator>
  <cp:lastModifiedBy>Monisha raja</cp:lastModifiedBy>
  <cp:revision>15</cp:revision>
  <dcterms:created xsi:type="dcterms:W3CDTF">2025-05-02T15:14:36Z</dcterms:created>
  <dcterms:modified xsi:type="dcterms:W3CDTF">2025-05-08T18:51:24Z</dcterms:modified>
</cp:coreProperties>
</file>