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108" d="100"/>
          <a:sy n="108" d="100"/>
        </p:scale>
        <p:origin x="-636" y="-12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wnloads\TANU%20SASHU%20DEEPZ%20PROJECT%20GOV.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[TANU SASHU DEEPZ PROJECT GOV.xlsx]Sheet3!PivotTable3</c:name>
    <c:fmtId val="2"/>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pieChart>
        <c:varyColors val="1"/>
        <c:ser>
          <c:idx val="0"/>
          <c:order val="0"/>
          <c:tx>
            <c:strRef>
              <c:f>Sheet3!$B$3:$B$4</c:f>
              <c:strCache>
                <c:ptCount val="1"/>
                <c:pt idx="0">
                  <c:v>HIGH</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Sheet3!$C$3:$C$4</c:f>
              <c:strCache>
                <c:ptCount val="1"/>
                <c:pt idx="0">
                  <c:v>LOW</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Sheet3!$D$3:$D$4</c:f>
              <c:strCache>
                <c:ptCount val="1"/>
                <c:pt idx="0">
                  <c:v>MED</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Sheet3!$E$3:$E$4</c:f>
              <c:strCache>
                <c:ptCount val="1"/>
                <c:pt idx="0">
                  <c:v>VERY HIGH</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3.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2936240"/>
          </a:xfrm>
          <a:prstGeom prst="rect"/>
          <a:noFill/>
        </p:spPr>
        <p:txBody>
          <a:bodyPr rtlCol="0" wrap="square">
            <a:spAutoFit/>
          </a:bodyPr>
          <a:p>
            <a:r>
              <a:rPr dirty="0" sz="2400" lang="en-US" smtClean="0"/>
              <a:t>STUDENT </a:t>
            </a:r>
            <a:r>
              <a:rPr dirty="0" sz="2400" lang="en-US"/>
              <a:t>NAME</a:t>
            </a:r>
            <a:r>
              <a:rPr dirty="0" sz="2400" lang="en-US" smtClean="0"/>
              <a:t>: </a:t>
            </a:r>
            <a:r>
              <a:rPr dirty="0" sz="2400" lang="en-US" err="1" smtClean="0"/>
              <a:t>M</a:t>
            </a:r>
            <a:r>
              <a:rPr dirty="0" sz="2400" lang="en-US" err="1" smtClean="0"/>
              <a:t>o</a:t>
            </a:r>
            <a:r>
              <a:rPr dirty="0" sz="2400" lang="en-US" err="1" smtClean="0"/>
              <a:t>n</a:t>
            </a:r>
            <a:r>
              <a:rPr dirty="0" sz="2400" lang="en-US" err="1" smtClean="0"/>
              <a:t>i</a:t>
            </a:r>
            <a:r>
              <a:rPr dirty="0" sz="2400" lang="en-US" err="1" smtClean="0"/>
              <a:t>sha </a:t>
            </a:r>
            <a:r>
              <a:rPr dirty="0" sz="2400" lang="en-US" err="1" smtClean="0"/>
              <a:t>S </a:t>
            </a:r>
            <a:endParaRPr dirty="0" sz="2400" lang="en-US"/>
          </a:p>
          <a:p>
            <a:r>
              <a:rPr dirty="0" sz="2400" lang="en-US"/>
              <a:t>REGISTER </a:t>
            </a:r>
            <a:r>
              <a:rPr dirty="0" sz="2400" lang="en-US" smtClean="0"/>
              <a:t>NO:3</a:t>
            </a:r>
            <a:r>
              <a:rPr dirty="0" sz="2400" lang="en-US" smtClean="0"/>
              <a:t>1</a:t>
            </a:r>
            <a:r>
              <a:rPr dirty="0" sz="2400" lang="en-US" smtClean="0"/>
              <a:t>2</a:t>
            </a:r>
            <a:r>
              <a:rPr dirty="0" sz="2400" lang="en-US" smtClean="0"/>
              <a:t>2</a:t>
            </a:r>
            <a:r>
              <a:rPr dirty="0" sz="2400" lang="en-US" smtClean="0"/>
              <a:t>1</a:t>
            </a:r>
            <a:r>
              <a:rPr dirty="0" sz="2400" lang="en-US" smtClean="0"/>
              <a:t>6</a:t>
            </a:r>
            <a:r>
              <a:rPr dirty="0" sz="2400" lang="en-US" smtClean="0"/>
              <a:t>0</a:t>
            </a:r>
            <a:r>
              <a:rPr dirty="0" sz="2400" lang="en-US" smtClean="0"/>
              <a:t>0</a:t>
            </a:r>
            <a:r>
              <a:rPr dirty="0" sz="2400" lang="en-US" smtClean="0"/>
              <a:t>0</a:t>
            </a:r>
            <a:endParaRPr dirty="0" sz="2400" lang="en-US"/>
          </a:p>
          <a:p>
            <a:r>
              <a:rPr dirty="0" sz="2400" lang="en-US" smtClean="0"/>
              <a:t>DEPARTMENT:B.Com </a:t>
            </a:r>
            <a:r>
              <a:rPr dirty="0" sz="2400" lang="en-US" smtClean="0"/>
              <a:t>G</a:t>
            </a:r>
            <a:r>
              <a:rPr dirty="0" sz="2400" lang="en-US" smtClean="0"/>
              <a:t>e</a:t>
            </a:r>
            <a:r>
              <a:rPr dirty="0" sz="2400" lang="en-US" smtClean="0"/>
              <a:t>neral </a:t>
            </a:r>
            <a:endParaRPr dirty="0" sz="2400" lang="en-US"/>
          </a:p>
          <a:p>
            <a:r>
              <a:rPr dirty="0" sz="2400" lang="en-US" smtClean="0"/>
              <a:t>COLLEGE: Shri Shankarlal Sundarbai Shasun Jain College for Women</a:t>
            </a:r>
          </a:p>
          <a:p>
            <a:r>
              <a:rPr dirty="0" sz="2400" lang="en-US" smtClean="0"/>
              <a:t/>
            </a:r>
            <a:br>
              <a:rPr dirty="0" sz="2400" lang="en-US" smtClean="0"/>
            </a:b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9"/>
          <p:cNvSpPr txBox="1"/>
          <p:nvPr/>
        </p:nvSpPr>
        <p:spPr>
          <a:xfrm>
            <a:off x="1023902" y="1571612"/>
            <a:ext cx="7500990" cy="4401205"/>
          </a:xfrm>
          <a:prstGeom prst="rect"/>
          <a:noFill/>
        </p:spPr>
        <p:txBody>
          <a:bodyPr rtlCol="0" wrap="square">
            <a:spAutoFit/>
          </a:bodyPr>
          <a:p>
            <a:r>
              <a:rPr b="1" dirty="0" sz="1400" lang="en-US" smtClean="0">
                <a:latin typeface="Times New Roman" pitchFamily="18" charset="0"/>
                <a:cs typeface="Times New Roman" pitchFamily="18" charset="0"/>
              </a:rPr>
              <a:t>1)DATA COLLECTION:</a:t>
            </a:r>
          </a:p>
          <a:p>
            <a:r>
              <a:rPr dirty="0" sz="1400" lang="en-US" smtClean="0">
                <a:latin typeface="Times New Roman" pitchFamily="18" charset="0"/>
                <a:cs typeface="Times New Roman" pitchFamily="18" charset="0"/>
              </a:rPr>
              <a:t>THE DATA HS BEEN COLLECTED THROUGH EDNUT DASH BOARD.</a:t>
            </a:r>
          </a:p>
          <a:p>
            <a:endParaRPr b="1" dirty="0" sz="1400" lang="en-US" smtClean="0">
              <a:latin typeface="Times New Roman" pitchFamily="18" charset="0"/>
              <a:cs typeface="Times New Roman" pitchFamily="18" charset="0"/>
            </a:endParaRPr>
          </a:p>
          <a:p>
            <a:r>
              <a:rPr b="1" dirty="0" sz="1400" lang="en-US" smtClean="0">
                <a:latin typeface="Times New Roman" pitchFamily="18" charset="0"/>
                <a:cs typeface="Times New Roman" pitchFamily="18" charset="0"/>
              </a:rPr>
              <a:t>2)FEATURE COLLECTION:</a:t>
            </a:r>
          </a:p>
          <a:p>
            <a:r>
              <a:rPr dirty="0" sz="1400" lang="en-US" smtClean="0">
                <a:latin typeface="Times New Roman" pitchFamily="18" charset="0"/>
                <a:cs typeface="Times New Roman" pitchFamily="18" charset="0"/>
              </a:rPr>
              <a:t>THE LISTED 10 FEATURES WERE TAKEN FOR THE ANALYSES OF DATA.</a:t>
            </a:r>
          </a:p>
          <a:p>
            <a:endParaRPr b="1" dirty="0" sz="1400" lang="en-US" smtClean="0">
              <a:latin typeface="Times New Roman" pitchFamily="18" charset="0"/>
              <a:cs typeface="Times New Roman" pitchFamily="18" charset="0"/>
            </a:endParaRPr>
          </a:p>
          <a:p>
            <a:r>
              <a:rPr b="1" dirty="0" sz="1400" lang="en-US" smtClean="0">
                <a:latin typeface="Times New Roman" pitchFamily="18" charset="0"/>
                <a:cs typeface="Times New Roman" pitchFamily="18" charset="0"/>
              </a:rPr>
              <a:t>3)DATA CLEANING:</a:t>
            </a:r>
          </a:p>
          <a:p>
            <a:r>
              <a:rPr dirty="0" sz="1400" lang="en-US" smtClean="0">
                <a:latin typeface="Times New Roman" pitchFamily="18" charset="0"/>
                <a:cs typeface="Times New Roman" pitchFamily="18" charset="0"/>
              </a:rPr>
              <a:t>IDENTIFYING THE MISSING VALUES.</a:t>
            </a:r>
          </a:p>
          <a:p>
            <a:r>
              <a:rPr dirty="0" sz="1400" lang="en-US" smtClean="0">
                <a:latin typeface="Times New Roman" pitchFamily="18" charset="0"/>
                <a:cs typeface="Times New Roman" pitchFamily="18" charset="0"/>
              </a:rPr>
              <a:t>FILTERING OF THOSE MISSING VALUES</a:t>
            </a:r>
          </a:p>
          <a:p>
            <a:endParaRPr b="1" dirty="0" sz="1400" lang="en-US" smtClean="0">
              <a:latin typeface="Times New Roman" pitchFamily="18" charset="0"/>
              <a:cs typeface="Times New Roman" pitchFamily="18" charset="0"/>
            </a:endParaRPr>
          </a:p>
          <a:p>
            <a:r>
              <a:rPr b="1" dirty="0" sz="1400" lang="en-US" smtClean="0">
                <a:latin typeface="Times New Roman" pitchFamily="18" charset="0"/>
                <a:cs typeface="Times New Roman" pitchFamily="18" charset="0"/>
              </a:rPr>
              <a:t>4)CALCULATION OF PERFORMANCE LEVEL:</a:t>
            </a:r>
          </a:p>
          <a:p>
            <a:r>
              <a:rPr dirty="0" sz="1400" lang="en-US" smtClean="0">
                <a:latin typeface="Times New Roman" pitchFamily="18" charset="0"/>
                <a:cs typeface="Times New Roman" pitchFamily="18" charset="0"/>
              </a:rPr>
              <a:t>BY CONSIDERING THE CURRENT EMPLOYEE RATING, I FOUND THE PERFORMANCE LEVEL USING THE FORMULA.</a:t>
            </a:r>
          </a:p>
          <a:p>
            <a:endParaRPr b="1" dirty="0" sz="1400" lang="en-US" smtClean="0">
              <a:latin typeface="Times New Roman" pitchFamily="18" charset="0"/>
              <a:cs typeface="Times New Roman" pitchFamily="18" charset="0"/>
            </a:endParaRPr>
          </a:p>
          <a:p>
            <a:r>
              <a:rPr b="1" dirty="0" sz="1400" lang="en-US" smtClean="0">
                <a:latin typeface="Times New Roman" pitchFamily="18" charset="0"/>
                <a:cs typeface="Times New Roman" pitchFamily="18" charset="0"/>
              </a:rPr>
              <a:t>5)SUMMARY OF PIVOT LEVEL:</a:t>
            </a:r>
          </a:p>
          <a:p>
            <a:r>
              <a:rPr dirty="0" sz="1400" lang="en-US" smtClean="0">
                <a:latin typeface="Times New Roman" pitchFamily="18" charset="0"/>
                <a:cs typeface="Times New Roman" pitchFamily="18" charset="0"/>
              </a:rPr>
              <a:t>SEGREGATING OF CERTAIN FEARURES TO ROWS, COLUMNS ,HEADING AND SO ON.</a:t>
            </a:r>
          </a:p>
          <a:p>
            <a:endParaRPr dirty="0" sz="1400" lang="en-US" smtClean="0">
              <a:latin typeface="Times New Roman" pitchFamily="18" charset="0"/>
              <a:cs typeface="Times New Roman" pitchFamily="18" charset="0"/>
            </a:endParaRPr>
          </a:p>
          <a:p>
            <a:r>
              <a:rPr dirty="0" sz="1400" lang="en-US" smtClean="0">
                <a:latin typeface="Times New Roman" pitchFamily="18" charset="0"/>
                <a:cs typeface="Times New Roman" pitchFamily="18" charset="0"/>
              </a:rPr>
              <a:t>6</a:t>
            </a:r>
            <a:r>
              <a:rPr b="1" dirty="0" sz="1400" lang="en-US" smtClean="0">
                <a:latin typeface="Times New Roman" pitchFamily="18" charset="0"/>
                <a:cs typeface="Times New Roman" pitchFamily="18" charset="0"/>
              </a:rPr>
              <a:t>)VISUALIZTION:</a:t>
            </a:r>
          </a:p>
          <a:p>
            <a:r>
              <a:rPr dirty="0" sz="1400" lang="en-US" smtClean="0">
                <a:latin typeface="Times New Roman" pitchFamily="18" charset="0"/>
                <a:cs typeface="Times New Roman" pitchFamily="18" charset="0"/>
              </a:rPr>
              <a:t>ONCE COMPLETED WITH PIVOTTABLEE, CREATED THE GRAPH FOR PREISE VISUALIZATION.</a:t>
            </a:r>
            <a:endParaRPr dirty="0" sz="1400" lang="en-US">
              <a:latin typeface="Times New Roman" pitchFamily="18" charset="0"/>
              <a:cs typeface="Times New Roman" pitchFamily="18"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11"/>
          <p:cNvGraphicFramePr>
            <a:graphicFrameLocks/>
          </p:cNvGraphicFramePr>
          <p:nvPr/>
        </p:nvGraphicFramePr>
        <p:xfrm>
          <a:off x="809588" y="1500174"/>
          <a:ext cx="5500726" cy="392909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2"/>
          <p:cNvSpPr txBox="1"/>
          <p:nvPr/>
        </p:nvSpPr>
        <p:spPr>
          <a:xfrm>
            <a:off x="595274" y="1571612"/>
            <a:ext cx="6143668" cy="3108543"/>
          </a:xfrm>
          <a:prstGeom prst="rect"/>
          <a:noFill/>
        </p:spPr>
        <p:txBody>
          <a:bodyPr rtlCol="0" wrap="square">
            <a:spAutoFit/>
          </a:bodyPr>
          <a:p>
            <a:r>
              <a:rPr dirty="0" sz="1400" lang="en-US" smtClean="0">
                <a:latin typeface="Times New Roman" pitchFamily="18" charset="0"/>
                <a:cs typeface="Times New Roman" pitchFamily="18" charset="0"/>
              </a:rPr>
              <a:t>This system provides organizations with an effective, efficient, and adaptable way to maximize employee performance management. Enhancing the accessibility and actionability of performance data fosters ongoing workforce productivity improvements and the development of a goal-oriented, driven team. </a:t>
            </a:r>
            <a:br>
              <a:rPr dirty="0" sz="1400" lang="en-US" smtClean="0">
                <a:latin typeface="Times New Roman" pitchFamily="18" charset="0"/>
                <a:cs typeface="Times New Roman" pitchFamily="18" charset="0"/>
              </a:rPr>
            </a:br>
            <a:r>
              <a:rPr dirty="0" sz="1400" lang="en-US" smtClean="0">
                <a:latin typeface="Times New Roman" pitchFamily="18" charset="0"/>
                <a:cs typeface="Times New Roman" pitchFamily="18" charset="0"/>
              </a:rPr>
              <a:t/>
            </a:r>
            <a:br>
              <a:rPr dirty="0" sz="1400" lang="en-US" smtClean="0">
                <a:latin typeface="Times New Roman" pitchFamily="18" charset="0"/>
                <a:cs typeface="Times New Roman" pitchFamily="18" charset="0"/>
              </a:rPr>
            </a:br>
            <a:r>
              <a:rPr dirty="0" sz="1400" lang="en-US" smtClean="0">
                <a:latin typeface="Times New Roman" pitchFamily="18" charset="0"/>
                <a:cs typeface="Times New Roman" pitchFamily="18" charset="0"/>
              </a:rPr>
              <a:t>For companies seeking to enhance workforce management, putting in place an Excel-based employee performance analysis system is a wise and doable strategy. It makes it easier to monitor important performance indicators and offers instantaneous insights, assisting managers in making decisions based on facts. Due to its adaptability, affordability, and scalability, the system is available to companies of all sizes.</a:t>
            </a:r>
            <a:br>
              <a:rPr dirty="0" sz="1400" lang="en-US" smtClean="0">
                <a:latin typeface="Times New Roman" pitchFamily="18" charset="0"/>
                <a:cs typeface="Times New Roman" pitchFamily="18" charset="0"/>
              </a:rPr>
            </a:br>
            <a:r>
              <a:rPr dirty="0" sz="1400" lang="en-US" smtClean="0"/>
              <a:t/>
            </a:r>
            <a:br>
              <a:rPr dirty="0" sz="1400" lang="en-US" smtClean="0"/>
            </a:br>
            <a:r>
              <a:rPr dirty="0" sz="1400" lang="en-US" smtClean="0"/>
              <a:t/>
            </a:r>
            <a:br>
              <a:rPr dirty="0" sz="1400" lang="en-US" smtClean="0"/>
            </a:br>
            <a:endParaRPr dirty="0" sz="140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sz="4250" spc="5" smtClean="0"/>
              <a:t>PROJECT</a:t>
            </a:r>
            <a:r>
              <a:rPr sz="4250" spc="-85" smtClean="0"/>
              <a:t> </a:t>
            </a:r>
            <a:r>
              <a:rPr sz="4250" spc="25" smtClean="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spc="10" smtClean="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380960" y="785794"/>
            <a:ext cx="7690820" cy="5121910"/>
          </a:xfrm>
          <a:prstGeom prst="rect"/>
        </p:spPr>
        <p:txBody>
          <a:bodyPr bIns="0" lIns="0" rIns="0" rtlCol="0" tIns="16510" vert="horz" wrap="square">
            <a:spAutoFit/>
          </a:bodyPr>
          <a:p>
            <a:pPr algn="l"/>
            <a:r>
              <a:rPr dirty="0" sz="4250" spc="-20"/>
              <a:t>P</a:t>
            </a:r>
            <a:r>
              <a:rPr dirty="0" sz="4250" spc="15"/>
              <a:t>ROB</a:t>
            </a:r>
            <a:r>
              <a:rPr dirty="0" sz="4250" spc="55"/>
              <a:t>L</a:t>
            </a:r>
            <a:r>
              <a:rPr dirty="0" sz="4250" spc="-20"/>
              <a:t>E</a:t>
            </a:r>
            <a:r>
              <a:rPr dirty="0" sz="4250" spc="2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dirty="0" sz="4250" lang="en-US" spc="10" smtClean="0"/>
              <a:t/>
            </a:r>
            <a:br>
              <a:rPr dirty="0" sz="4250" lang="en-US" spc="10" smtClean="0"/>
            </a:br>
            <a:r>
              <a:rPr dirty="0" sz="4250" lang="en-US" spc="10" smtClean="0"/>
              <a:t/>
            </a:r>
            <a:br>
              <a:rPr dirty="0" sz="4250" lang="en-US" spc="10" smtClean="0"/>
            </a:br>
            <a:r>
              <a:rPr dirty="0" sz="1400" lang="en-US" smtClean="0">
                <a:latin typeface="Times New Roman" pitchFamily="18" charset="0"/>
                <a:cs typeface="Times New Roman" pitchFamily="18" charset="0"/>
              </a:rPr>
              <a:t>Measurement Difficulties: </a:t>
            </a:r>
            <a:r>
              <a:rPr b="0" dirty="0" sz="1400" lang="en-US" smtClean="0">
                <a:latin typeface="Times New Roman" pitchFamily="18" charset="0"/>
                <a:cs typeface="Times New Roman" pitchFamily="18" charset="0"/>
              </a:rPr>
              <a:t>Many organizations face challenges in establishing reliable metrics to quantify employee performance accurately. Traditional performance evaluation methods often fail to capture the full scope of an employee's contributions, leading to incomplete or biased assessments.</a:t>
            </a:r>
            <a:r>
              <a:rPr dirty="0" sz="1400" lang="en-US" smtClean="0">
                <a:latin typeface="Times New Roman" pitchFamily="18" charset="0"/>
                <a:cs typeface="Times New Roman" pitchFamily="18" charset="0"/>
              </a:rPr>
              <a:t/>
            </a:r>
            <a:br>
              <a:rPr dirty="0" sz="1400" lang="en-US" smtClean="0">
                <a:latin typeface="Times New Roman" pitchFamily="18" charset="0"/>
                <a:cs typeface="Times New Roman" pitchFamily="18" charset="0"/>
              </a:rPr>
            </a:br>
            <a:r>
              <a:rPr dirty="0" sz="1400" lang="en-US" smtClean="0">
                <a:latin typeface="Times New Roman" pitchFamily="18" charset="0"/>
                <a:cs typeface="Times New Roman" pitchFamily="18" charset="0"/>
              </a:rPr>
              <a:t/>
            </a:r>
            <a:br>
              <a:rPr dirty="0" sz="1400" lang="en-US" smtClean="0">
                <a:latin typeface="Times New Roman" pitchFamily="18" charset="0"/>
                <a:cs typeface="Times New Roman" pitchFamily="18" charset="0"/>
              </a:rPr>
            </a:br>
            <a:r>
              <a:rPr dirty="0" sz="1400" lang="en-US" smtClean="0">
                <a:latin typeface="Times New Roman" pitchFamily="18" charset="0"/>
                <a:cs typeface="Times New Roman" pitchFamily="18" charset="0"/>
              </a:rPr>
              <a:t>Impact of Performance Factors: </a:t>
            </a:r>
            <a:r>
              <a:rPr b="0" dirty="0" sz="1400" lang="en-US" smtClean="0">
                <a:latin typeface="Times New Roman" pitchFamily="18" charset="0"/>
                <a:cs typeface="Times New Roman" pitchFamily="18" charset="0"/>
              </a:rPr>
              <a:t>There is a need to understand how various factors—such as motivation, job satisfaction, work environment, and leadership—impact employee performance. This understanding is crucial for developing strategies that enhance performance</a:t>
            </a:r>
            <a:r>
              <a:rPr dirty="0" sz="1400" lang="en-US" smtClean="0">
                <a:latin typeface="Times New Roman" pitchFamily="18" charset="0"/>
                <a:cs typeface="Times New Roman" pitchFamily="18" charset="0"/>
              </a:rPr>
              <a:t>.</a:t>
            </a:r>
            <a:br>
              <a:rPr dirty="0" sz="1400" lang="en-US" smtClean="0">
                <a:latin typeface="Times New Roman" pitchFamily="18" charset="0"/>
                <a:cs typeface="Times New Roman" pitchFamily="18" charset="0"/>
              </a:rPr>
            </a:br>
            <a:r>
              <a:rPr dirty="0" sz="1400" lang="en-US" smtClean="0">
                <a:latin typeface="Times New Roman" pitchFamily="18" charset="0"/>
                <a:cs typeface="Times New Roman" pitchFamily="18" charset="0"/>
              </a:rPr>
              <a:t/>
            </a:r>
            <a:br>
              <a:rPr dirty="0" sz="1400" lang="en-US" smtClean="0">
                <a:latin typeface="Times New Roman" pitchFamily="18" charset="0"/>
                <a:cs typeface="Times New Roman" pitchFamily="18" charset="0"/>
              </a:rPr>
            </a:br>
            <a:r>
              <a:rPr dirty="0" sz="1400" lang="en-US" smtClean="0">
                <a:latin typeface="Times New Roman" pitchFamily="18" charset="0"/>
                <a:cs typeface="Times New Roman" pitchFamily="18" charset="0"/>
              </a:rPr>
              <a:t>Alignment with Organizational Goals: </a:t>
            </a:r>
            <a:r>
              <a:rPr b="0" dirty="0" sz="1400" lang="en-US" smtClean="0">
                <a:latin typeface="Times New Roman" pitchFamily="18" charset="0"/>
                <a:cs typeface="Times New Roman" pitchFamily="18" charset="0"/>
              </a:rPr>
              <a:t>Ensuring that employee performance metrics align with organizational goals and objectives is a significant challenge. Misalignment can lead to inefficiencies and reduced effectiveness in achieving strategic targets.</a:t>
            </a:r>
            <a:br>
              <a:rPr b="0" dirty="0" sz="1400" lang="en-US" smtClean="0">
                <a:latin typeface="Times New Roman" pitchFamily="18" charset="0"/>
                <a:cs typeface="Times New Roman" pitchFamily="18" charset="0"/>
              </a:rPr>
            </a:br>
            <a:r>
              <a:rPr dirty="0" sz="1400" lang="en-US" spc="10" smtClean="0"/>
              <a:t/>
            </a:r>
            <a:br>
              <a:rPr dirty="0" sz="1400" lang="en-US" spc="10" smtClean="0"/>
            </a:br>
            <a:r>
              <a:rPr dirty="0" sz="1400" lang="en-US" spc="10" smtClean="0"/>
              <a:t/>
            </a:r>
            <a:br>
              <a:rPr dirty="0" sz="1400" lang="en-US" spc="10" smtClean="0"/>
            </a:br>
            <a:r>
              <a:rPr dirty="0" sz="1400" lang="en-US" spc="10" smtClean="0"/>
              <a:t/>
            </a:r>
            <a:br>
              <a:rPr dirty="0" sz="1400" lang="en-US" spc="10" smtClean="0"/>
            </a:br>
            <a:r>
              <a:rPr dirty="0" sz="1400" lang="en-US" spc="10" smtClean="0"/>
              <a:t/>
            </a:r>
            <a:br>
              <a:rPr dirty="0" sz="1400" lang="en-US" spc="10" smtClean="0"/>
            </a:br>
            <a:r>
              <a:rPr dirty="0" sz="1400" lang="en-US" spc="10" smtClean="0"/>
              <a:t/>
            </a:r>
            <a:br>
              <a:rPr dirty="0" sz="1400" lang="en-US" spc="10" smtClean="0"/>
            </a:br>
            <a:r>
              <a:rPr dirty="0" sz="1400" lang="en-US" spc="10" smtClean="0"/>
              <a:t/>
            </a:r>
            <a:br>
              <a:rPr dirty="0" sz="1400" lang="en-US" spc="10" smtClean="0"/>
            </a:br>
            <a:endParaRPr sz="14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1666844" y="2571744"/>
            <a:ext cx="184731" cy="369332"/>
          </a:xfrm>
          <a:prstGeom prst="rect"/>
          <a:noFill/>
        </p:spPr>
        <p:txBody>
          <a:bodyPr rtlCol="0" wrap="none">
            <a:spAutoFit/>
          </a:bodyPr>
          <a:p>
            <a:endParaRPr dirty="0" lang="en-US">
              <a:latin typeface="Times New Roman" pitchFamily="18" charset="0"/>
              <a:cs typeface="Times New Roman" pitchFamily="18"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3964941"/>
          </a:xfrm>
          <a:prstGeom prst="rect"/>
          <a:noFill/>
        </p:spPr>
        <p:txBody>
          <a:bodyPr rtlCol="0" wrap="square">
            <a:spAutoFit/>
          </a:bodyPr>
          <a:p>
            <a:r>
              <a:rPr dirty="0" sz="1200" lang="en-US" smtClean="0">
                <a:latin typeface="Times New Roman" pitchFamily="18" charset="0"/>
                <a:cs typeface="Times New Roman" pitchFamily="18" charset="0"/>
              </a:rPr>
              <a:t>The system's streamlined methods of data collection, analysis, and visualization are intended to improve performance data management's effectiveness.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It includes the subsequent elements:</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t>
            </a:r>
            <a:r>
              <a:rPr b="1" dirty="0" sz="1200" lang="en-US" smtClean="0">
                <a:latin typeface="Times New Roman" pitchFamily="18" charset="0"/>
                <a:cs typeface="Times New Roman" pitchFamily="18" charset="0"/>
              </a:rPr>
              <a:t>Gathering Data:</a:t>
            </a:r>
            <a:br>
              <a:rPr b="1"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Gather information on key performance indicators (KPIs) like tasks finished, attendance records, sales income, operational effectiveness, and manager assessments.</a:t>
            </a:r>
          </a:p>
          <a:p>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t>
            </a:r>
            <a:r>
              <a:rPr b="1" dirty="0" sz="1200" lang="en-US" smtClean="0">
                <a:latin typeface="Times New Roman" pitchFamily="18" charset="0"/>
                <a:cs typeface="Times New Roman" pitchFamily="18" charset="0"/>
              </a:rPr>
              <a:t>Formulas and Data Entry:</a:t>
            </a: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Arrange the information in Excel tables to guarantee well-organized storage.</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Apply the proper formulas to calculate efficiency metrics, performance scores, and other pertinent indicators.</a:t>
            </a:r>
          </a:p>
          <a:p>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t>
            </a:r>
            <a:r>
              <a:rPr b="1" dirty="0" sz="1200" lang="en-US" smtClean="0">
                <a:latin typeface="Times New Roman" pitchFamily="18" charset="0"/>
                <a:cs typeface="Times New Roman" pitchFamily="18" charset="0"/>
              </a:rPr>
              <a:t>Formatting on Condition:</a:t>
            </a: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To find and draw attention to performance anomalies, such as underperformers and top performers, use conditional formatting techniques.</a:t>
            </a:r>
          </a:p>
          <a:p>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b="1" dirty="0" sz="1200" lang="en-US" smtClean="0">
                <a:latin typeface="Times New Roman" pitchFamily="18" charset="0"/>
                <a:cs typeface="Times New Roman" pitchFamily="18" charset="0"/>
              </a:rPr>
              <a:t> Tools for Data Analysis:</a:t>
            </a: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Utilize Excel's analytical tools, such as PivotTables, charts, and trend lines, to compile and display performance information for a range of categories, such as teams, departments, and time periods.</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endParaRPr b="0" dirty="0" sz="1200" i="0" lang="en-US" smtClean="0">
              <a:solidFill>
                <a:srgbClr val="0D0D0D"/>
              </a:solidFill>
              <a:effectLst/>
              <a:latin typeface="Times New Roman" pitchFamily="18" charset="0"/>
              <a:cs typeface="Times New Roman" pitchFamily="18" charset="0"/>
            </a:endParaRPr>
          </a:p>
          <a:p>
            <a:endParaRPr dirty="0" sz="10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7674610"/>
          </a:xfrm>
          <a:prstGeom prst="rect"/>
        </p:spPr>
        <p:txBody>
          <a:bodyPr bIns="0" lIns="0" rIns="0" rtlCol="0" tIns="16510" vert="horz" wrap="square">
            <a:spAutoFit/>
          </a:bodyPr>
          <a:p>
            <a:pPr algn="l"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sz="3200" spc="-20"/>
              <a:t>E</a:t>
            </a:r>
            <a:r>
              <a:rPr sz="3200" spc="30"/>
              <a:t>N</a:t>
            </a:r>
            <a:r>
              <a:rPr sz="3200" spc="15"/>
              <a:t>D</a:t>
            </a:r>
            <a:r>
              <a:rPr sz="3200" spc="-45"/>
              <a:t> </a:t>
            </a:r>
            <a:r>
              <a:rPr sz="3200" smtClean="0"/>
              <a:t>U</a:t>
            </a:r>
            <a:r>
              <a:rPr sz="3200" spc="10" smtClean="0"/>
              <a:t>S</a:t>
            </a:r>
            <a:r>
              <a:rPr sz="3200" spc="-25" smtClean="0"/>
              <a:t>E</a:t>
            </a:r>
            <a:r>
              <a:rPr sz="3200" spc="-10" smtClean="0"/>
              <a:t>R</a:t>
            </a:r>
            <a:r>
              <a:rPr sz="3200" spc="5" smtClean="0"/>
              <a:t>S?</a:t>
            </a:r>
            <a:r>
              <a:rPr dirty="0" sz="3200" lang="en-US" spc="5" smtClean="0"/>
              <a:t/>
            </a:r>
            <a:br>
              <a:rPr dirty="0" sz="3200" lang="en-US" spc="5" smtClean="0"/>
            </a:br>
            <a:r>
              <a:rPr dirty="0" sz="3200" lang="en-US" spc="5" smtClean="0"/>
              <a:t/>
            </a:r>
            <a:br>
              <a:rPr dirty="0" sz="3200" lang="en-US" spc="5" smtClean="0"/>
            </a:br>
            <a:r>
              <a:rPr dirty="0" sz="1800" lang="en-US" spc="5" smtClean="0">
                <a:latin typeface="Times New Roman" pitchFamily="18" charset="0"/>
                <a:cs typeface="Times New Roman" pitchFamily="18" charset="0"/>
              </a:rPr>
              <a:t>Managers</a:t>
            </a:r>
            <a:br>
              <a:rPr dirty="0" sz="1800" lang="en-US" spc="5" smtClean="0">
                <a:latin typeface="Times New Roman" pitchFamily="18" charset="0"/>
                <a:cs typeface="Times New Roman" pitchFamily="18" charset="0"/>
              </a:rPr>
            </a:br>
            <a:r>
              <a:rPr dirty="0" sz="1800" lang="en-US" spc="5" smtClean="0">
                <a:latin typeface="Times New Roman" pitchFamily="18" charset="0"/>
                <a:cs typeface="Times New Roman" pitchFamily="18" charset="0"/>
              </a:rPr>
              <a:t/>
            </a:r>
            <a:br>
              <a:rPr dirty="0" sz="1800" lang="en-US" spc="5" smtClean="0">
                <a:latin typeface="Times New Roman" pitchFamily="18" charset="0"/>
                <a:cs typeface="Times New Roman" pitchFamily="18" charset="0"/>
              </a:rPr>
            </a:br>
            <a:r>
              <a:rPr dirty="0" sz="1800" lang="en-US" spc="5" smtClean="0">
                <a:latin typeface="Times New Roman" pitchFamily="18" charset="0"/>
                <a:cs typeface="Times New Roman" pitchFamily="18" charset="0"/>
              </a:rPr>
              <a:t>Employees</a:t>
            </a:r>
            <a:br>
              <a:rPr dirty="0" sz="1800" lang="en-US" spc="5" smtClean="0">
                <a:latin typeface="Times New Roman" pitchFamily="18" charset="0"/>
                <a:cs typeface="Times New Roman" pitchFamily="18" charset="0"/>
              </a:rPr>
            </a:br>
            <a:r>
              <a:rPr dirty="0" sz="1800" lang="en-US" spc="5" smtClean="0">
                <a:latin typeface="Times New Roman" pitchFamily="18" charset="0"/>
                <a:cs typeface="Times New Roman" pitchFamily="18" charset="0"/>
              </a:rPr>
              <a:t/>
            </a:r>
            <a:br>
              <a:rPr dirty="0" sz="1800" lang="en-US" spc="5" smtClean="0">
                <a:latin typeface="Times New Roman" pitchFamily="18" charset="0"/>
                <a:cs typeface="Times New Roman" pitchFamily="18" charset="0"/>
              </a:rPr>
            </a:br>
            <a:r>
              <a:rPr dirty="0" sz="1800" lang="en-US" spc="5" smtClean="0">
                <a:latin typeface="Times New Roman" pitchFamily="18" charset="0"/>
                <a:cs typeface="Times New Roman" pitchFamily="18" charset="0"/>
              </a:rPr>
              <a:t>Stakeholder</a:t>
            </a:r>
            <a:br>
              <a:rPr dirty="0" sz="1800" lang="en-US" spc="5" smtClean="0">
                <a:latin typeface="Times New Roman" pitchFamily="18" charset="0"/>
                <a:cs typeface="Times New Roman" pitchFamily="18" charset="0"/>
              </a:rPr>
            </a:br>
            <a:r>
              <a:rPr dirty="0" sz="1800" lang="en-US" spc="5" smtClean="0">
                <a:latin typeface="Times New Roman" pitchFamily="18" charset="0"/>
                <a:cs typeface="Times New Roman" pitchFamily="18" charset="0"/>
              </a:rPr>
              <a:t/>
            </a:r>
            <a:br>
              <a:rPr dirty="0" sz="1800" lang="en-US" spc="5" smtClean="0">
                <a:latin typeface="Times New Roman" pitchFamily="18" charset="0"/>
                <a:cs typeface="Times New Roman" pitchFamily="18" charset="0"/>
              </a:rPr>
            </a:br>
            <a:r>
              <a:rPr dirty="0" sz="1800" lang="en-US" smtClean="0">
                <a:latin typeface="Times New Roman" pitchFamily="18" charset="0"/>
                <a:cs typeface="Times New Roman" pitchFamily="18" charset="0"/>
              </a:rPr>
              <a:t>Executives</a:t>
            </a:r>
            <a:br>
              <a:rPr dirty="0" sz="1800" lang="en-US" smtClean="0">
                <a:latin typeface="Times New Roman" pitchFamily="18" charset="0"/>
                <a:cs typeface="Times New Roman" pitchFamily="18" charset="0"/>
              </a:rPr>
            </a:br>
            <a:r>
              <a:rPr dirty="0" sz="1200" lang="en-US" smtClean="0"/>
              <a:t>	</a:t>
            </a: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r>
              <a:rPr dirty="0" sz="3200" lang="en-US" spc="5" smtClean="0"/>
              <a:t/>
            </a:r>
            <a:br>
              <a:rPr dirty="0" sz="3200" lang="en-US" spc="5" smtClean="0"/>
            </a:b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8" descr="stakeholder pic.jpeg"/>
          <p:cNvPicPr>
            <a:picLocks noChangeAspect="1"/>
          </p:cNvPicPr>
          <p:nvPr/>
        </p:nvPicPr>
        <p:blipFill>
          <a:blip xmlns:r="http://schemas.openxmlformats.org/officeDocument/2006/relationships" r:embed="rId2"/>
          <a:stretch>
            <a:fillRect/>
          </a:stretch>
        </p:blipFill>
        <p:spPr>
          <a:xfrm>
            <a:off x="1309654" y="4214818"/>
            <a:ext cx="2390775" cy="1914525"/>
          </a:xfrm>
          <a:prstGeom prst="rect"/>
        </p:spPr>
      </p:pic>
      <p:pic>
        <p:nvPicPr>
          <p:cNvPr id="2097164" name="Picture 10" descr="mangaers pic.jpg"/>
          <p:cNvPicPr>
            <a:picLocks noChangeAspect="1"/>
          </p:cNvPicPr>
          <p:nvPr/>
        </p:nvPicPr>
        <p:blipFill>
          <a:blip xmlns:r="http://schemas.openxmlformats.org/officeDocument/2006/relationships" r:embed="rId3" cstate="print"/>
          <a:stretch>
            <a:fillRect/>
          </a:stretch>
        </p:blipFill>
        <p:spPr>
          <a:xfrm>
            <a:off x="4595802" y="4214818"/>
            <a:ext cx="3442263" cy="1928826"/>
          </a:xfrm>
          <a:prstGeom prst="rect"/>
        </p:spPr>
      </p:pic>
      <p:pic>
        <p:nvPicPr>
          <p:cNvPr id="2097165" name="Picture 12" descr="employee pic.jpg"/>
          <p:cNvPicPr>
            <a:picLocks noChangeAspect="1"/>
          </p:cNvPicPr>
          <p:nvPr/>
        </p:nvPicPr>
        <p:blipFill>
          <a:blip xmlns:r="http://schemas.openxmlformats.org/officeDocument/2006/relationships" r:embed="rId4"/>
          <a:stretch>
            <a:fillRect/>
          </a:stretch>
        </p:blipFill>
        <p:spPr>
          <a:xfrm>
            <a:off x="4095736" y="1714488"/>
            <a:ext cx="2476517" cy="1857388"/>
          </a:xfrm>
          <a:prstGeom prst="rect"/>
        </p:spPr>
      </p:pic>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380960" y="1428736"/>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67463"/>
          </a:xfrm>
          <a:prstGeom prst="rect"/>
        </p:spPr>
        <p:txBody>
          <a:bodyPr bIns="0" lIns="0" rIns="0" rtlCol="0" tIns="13335" vert="horz" wrap="square">
            <a:spAutoFit/>
          </a:bodyPr>
          <a:p>
            <a:pPr marL="12700">
              <a:lnSpc>
                <a:spcPct val="100000"/>
              </a:lnSpc>
              <a:spcBef>
                <a:spcPts val="105"/>
              </a:spcBef>
            </a:pPr>
            <a:r>
              <a:rPr sz="3600" spc="10"/>
              <a:t>O</a:t>
            </a:r>
            <a:r>
              <a:rPr sz="3600" spc="25"/>
              <a:t>U</a:t>
            </a:r>
            <a:r>
              <a:rPr sz="3600"/>
              <a:t>R</a:t>
            </a:r>
            <a:r>
              <a:rPr sz="3600" spc="5"/>
              <a:t> </a:t>
            </a:r>
            <a:r>
              <a:rPr sz="3600" spc="25" smtClean="0"/>
              <a:t>S</a:t>
            </a:r>
            <a:r>
              <a:rPr sz="3600" spc="10" smtClean="0"/>
              <a:t>O</a:t>
            </a:r>
            <a:r>
              <a:rPr sz="3600" spc="25" smtClean="0"/>
              <a:t>LU</a:t>
            </a:r>
            <a:r>
              <a:rPr sz="3600" spc="-35" smtClean="0"/>
              <a:t>T</a:t>
            </a:r>
            <a:r>
              <a:rPr sz="3600" spc="-30" smtClean="0"/>
              <a:t>I</a:t>
            </a:r>
            <a:r>
              <a:rPr sz="3600" spc="10" smtClean="0"/>
              <a:t>O</a:t>
            </a:r>
            <a:r>
              <a:rPr sz="3600" smtClean="0"/>
              <a:t>N</a:t>
            </a:r>
            <a:r>
              <a:rPr sz="3600" spc="-345" smtClean="0"/>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5" name="TextBox 9"/>
          <p:cNvSpPr txBox="1"/>
          <p:nvPr/>
        </p:nvSpPr>
        <p:spPr>
          <a:xfrm>
            <a:off x="3381356" y="2285992"/>
            <a:ext cx="6143668" cy="830997"/>
          </a:xfrm>
          <a:prstGeom prst="rect"/>
          <a:noFill/>
        </p:spPr>
        <p:txBody>
          <a:bodyPr rtlCol="0" wrap="square">
            <a:spAutoFit/>
          </a:bodyPr>
          <a:p>
            <a:r>
              <a:rPr dirty="0" sz="2400" lang="en-US" smtClean="0">
                <a:latin typeface="Times New Roman" panose="02020603050405020304" pitchFamily="18" charset="0"/>
                <a:cs typeface="Times New Roman" panose="02020603050405020304" pitchFamily="18" charset="0"/>
              </a:rPr>
              <a:t> </a:t>
            </a:r>
          </a:p>
          <a:p>
            <a:endParaRPr dirty="0" sz="2400" lang="en-US"/>
          </a:p>
        </p:txBody>
      </p:sp>
      <p:sp>
        <p:nvSpPr>
          <p:cNvPr id="1048666" name="TextBox 10"/>
          <p:cNvSpPr txBox="1"/>
          <p:nvPr/>
        </p:nvSpPr>
        <p:spPr>
          <a:xfrm>
            <a:off x="3524232" y="2143116"/>
            <a:ext cx="3714776" cy="4154984"/>
          </a:xfrm>
          <a:prstGeom prst="rect"/>
          <a:noFill/>
        </p:spPr>
        <p:txBody>
          <a:bodyPr rtlCol="0" wrap="square">
            <a:spAutoFit/>
          </a:bodyPr>
          <a:p>
            <a:r>
              <a:rPr dirty="0" sz="1200" lang="en-US" smtClean="0">
                <a:latin typeface="Times New Roman" pitchFamily="18" charset="0"/>
                <a:cs typeface="Times New Roman" pitchFamily="18" charset="0"/>
              </a:rPr>
              <a:t>It allows the company to methodically monitor, evaluate, and display worker performance according to important factors: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b="1" dirty="0" sz="1200" lang="en-US" smtClean="0">
                <a:latin typeface="Times New Roman" pitchFamily="18" charset="0"/>
                <a:cs typeface="Times New Roman" pitchFamily="18" charset="0"/>
              </a:rPr>
              <a:t>Automated data collection and calculation:</a:t>
            </a:r>
          </a:p>
          <a:p>
            <a:r>
              <a:rPr dirty="0" sz="1200" lang="en-US" smtClean="0">
                <a:latin typeface="Times New Roman" pitchFamily="18" charset="0"/>
                <a:cs typeface="Times New Roman" pitchFamily="18" charset="0"/>
              </a:rPr>
              <a:t> Using automated data collection and calculation helps the organization avoid issues.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b="1" dirty="0" sz="1200" lang="en-US" smtClean="0">
                <a:latin typeface="Times New Roman" pitchFamily="18" charset="0"/>
                <a:cs typeface="Times New Roman" pitchFamily="18" charset="0"/>
              </a:rPr>
              <a:t>Alerts:</a:t>
            </a:r>
          </a:p>
          <a:p>
            <a:r>
              <a:rPr dirty="0" sz="1200" lang="en-US" smtClean="0">
                <a:latin typeface="Times New Roman" pitchFamily="18" charset="0"/>
                <a:cs typeface="Times New Roman" pitchFamily="18" charset="0"/>
              </a:rPr>
              <a:t> By employing conditional formatting, it is possible to recognize top performers and pinpoint areas of underperformance. </a:t>
            </a:r>
          </a:p>
          <a:p>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b="1" dirty="0" sz="1200" lang="en-US" smtClean="0">
                <a:latin typeface="Times New Roman" pitchFamily="18" charset="0"/>
                <a:cs typeface="Times New Roman" pitchFamily="18" charset="0"/>
              </a:rPr>
              <a:t>Detailed reporting:</a:t>
            </a:r>
          </a:p>
          <a:p>
            <a:r>
              <a:rPr dirty="0" sz="1200" lang="en-US" smtClean="0">
                <a:latin typeface="Times New Roman" pitchFamily="18" charset="0"/>
                <a:cs typeface="Times New Roman" pitchFamily="18" charset="0"/>
              </a:rPr>
              <a:t> It assists management and HR in making wise decisions and preventing misunderstandings. </a:t>
            </a:r>
          </a:p>
          <a:p>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r>
              <a:rPr b="1" dirty="0" sz="1200" lang="en-US" smtClean="0">
                <a:latin typeface="Times New Roman" pitchFamily="18" charset="0"/>
                <a:cs typeface="Times New Roman" pitchFamily="18" charset="0"/>
              </a:rPr>
              <a:t>Customizable dashboards: </a:t>
            </a:r>
          </a:p>
          <a:p>
            <a:r>
              <a:rPr dirty="0" sz="1200" lang="en-US" smtClean="0">
                <a:latin typeface="Times New Roman" pitchFamily="18" charset="0"/>
                <a:cs typeface="Times New Roman" pitchFamily="18" charset="0"/>
              </a:rPr>
              <a:t>These aid in comparison-making and performance trend visualization for HR and management. </a:t>
            </a:r>
            <a:br>
              <a:rPr dirty="0" sz="1200" lang="en-US" smtClean="0">
                <a:latin typeface="Times New Roman" pitchFamily="18" charset="0"/>
                <a:cs typeface="Times New Roman" pitchFamily="18" charset="0"/>
              </a:rPr>
            </a:br>
            <a:r>
              <a:rPr dirty="0" sz="1200" lang="en-US" smtClean="0">
                <a:latin typeface="Times New Roman" pitchFamily="18" charset="0"/>
                <a:cs typeface="Times New Roman" pitchFamily="18" charset="0"/>
              </a:rPr>
              <a:t/>
            </a:r>
            <a:br>
              <a:rPr dirty="0" sz="1200" lang="en-US" smtClean="0">
                <a:latin typeface="Times New Roman" pitchFamily="18" charset="0"/>
                <a:cs typeface="Times New Roman" pitchFamily="18" charset="0"/>
              </a:rPr>
            </a:br>
            <a:endParaRPr dirty="0" sz="1200" lang="en-US">
              <a:latin typeface="Times New Roman" pitchFamily="18" charset="0"/>
              <a:cs typeface="Times New Roman"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p:txBody>
          <a:bodyPr/>
          <a:p>
            <a:r>
              <a:rPr dirty="0" lang="en-IN"/>
              <a:t>Dataset Description</a:t>
            </a:r>
          </a:p>
        </p:txBody>
      </p:sp>
      <p:sp>
        <p:nvSpPr>
          <p:cNvPr id="1048668" name="TextBox 2"/>
          <p:cNvSpPr txBox="1"/>
          <p:nvPr/>
        </p:nvSpPr>
        <p:spPr>
          <a:xfrm>
            <a:off x="1166778" y="2000240"/>
            <a:ext cx="3000396" cy="3323987"/>
          </a:xfrm>
          <a:prstGeom prst="rect"/>
          <a:noFill/>
        </p:spPr>
        <p:txBody>
          <a:bodyPr rtlCol="0" wrap="square">
            <a:spAutoFit/>
          </a:bodyPr>
          <a:p>
            <a:r>
              <a:rPr dirty="0" sz="1400" lang="en-US" smtClean="0">
                <a:latin typeface="Times New Romen"/>
              </a:rPr>
              <a:t>The dataset used in this employee performance analysis contains various performance related attributes, which includes,</a:t>
            </a:r>
          </a:p>
          <a:p>
            <a:endParaRPr dirty="0" sz="1400" lang="en-US" smtClean="0">
              <a:latin typeface="Times New Romen"/>
            </a:endParaRPr>
          </a:p>
          <a:p>
            <a:pPr indent="-285750" marL="285750">
              <a:buFont typeface="Wingdings" pitchFamily="2" charset="2"/>
              <a:buChar char="q"/>
            </a:pPr>
            <a:r>
              <a:rPr dirty="0" sz="1400" lang="en-US" smtClean="0">
                <a:latin typeface="Times New Romen"/>
              </a:rPr>
              <a:t>Employee ID</a:t>
            </a:r>
          </a:p>
          <a:p>
            <a:pPr indent="-285750" marL="285750">
              <a:buFont typeface="Wingdings" pitchFamily="2" charset="2"/>
              <a:buChar char="q"/>
            </a:pPr>
            <a:r>
              <a:rPr dirty="0" sz="1400" lang="en-US" smtClean="0">
                <a:latin typeface="Times New Romen"/>
              </a:rPr>
              <a:t>First name</a:t>
            </a:r>
          </a:p>
          <a:p>
            <a:pPr indent="-285750" marL="285750">
              <a:buFont typeface="Wingdings" pitchFamily="2" charset="2"/>
              <a:buChar char="q"/>
            </a:pPr>
            <a:r>
              <a:rPr dirty="0" sz="1400" lang="en-US" smtClean="0">
                <a:latin typeface="Times New Romen"/>
              </a:rPr>
              <a:t>Last name</a:t>
            </a:r>
          </a:p>
          <a:p>
            <a:pPr indent="-285750" marL="285750">
              <a:buFont typeface="Wingdings" pitchFamily="2" charset="2"/>
              <a:buChar char="q"/>
            </a:pPr>
            <a:r>
              <a:rPr dirty="0" sz="1400" lang="en-US" smtClean="0">
                <a:latin typeface="Times New Romen"/>
              </a:rPr>
              <a:t>Business unit</a:t>
            </a:r>
          </a:p>
          <a:p>
            <a:pPr indent="-285750" marL="285750">
              <a:buFont typeface="Wingdings" pitchFamily="2" charset="2"/>
              <a:buChar char="q"/>
            </a:pPr>
            <a:r>
              <a:rPr dirty="0" sz="1400" lang="en-US" smtClean="0">
                <a:latin typeface="Times New Romen"/>
              </a:rPr>
              <a:t>Employee status</a:t>
            </a:r>
          </a:p>
          <a:p>
            <a:pPr indent="-285750" marL="285750">
              <a:buFont typeface="Wingdings" pitchFamily="2" charset="2"/>
              <a:buChar char="q"/>
            </a:pPr>
            <a:r>
              <a:rPr dirty="0" sz="1400" lang="en-US" smtClean="0">
                <a:latin typeface="Times New Romen"/>
              </a:rPr>
              <a:t>Employee type</a:t>
            </a:r>
          </a:p>
          <a:p>
            <a:pPr indent="-285750" marL="285750">
              <a:buFont typeface="Wingdings" pitchFamily="2" charset="2"/>
              <a:buChar char="q"/>
            </a:pPr>
            <a:r>
              <a:rPr dirty="0" sz="1400" lang="en-US" smtClean="0">
                <a:latin typeface="Times New Romen"/>
              </a:rPr>
              <a:t>Employee classification type </a:t>
            </a:r>
          </a:p>
          <a:p>
            <a:pPr indent="-285750" marL="285750">
              <a:buFont typeface="Wingdings" pitchFamily="2" charset="2"/>
              <a:buChar char="q"/>
            </a:pPr>
            <a:r>
              <a:rPr dirty="0" sz="1400" lang="en-US" smtClean="0">
                <a:latin typeface="Times New Romen"/>
              </a:rPr>
              <a:t>Performance score</a:t>
            </a:r>
          </a:p>
          <a:p>
            <a:pPr indent="-285750" marL="285750">
              <a:buFont typeface="Wingdings" pitchFamily="2" charset="2"/>
              <a:buChar char="q"/>
            </a:pPr>
            <a:r>
              <a:rPr dirty="0" sz="1400" lang="en-US" smtClean="0">
                <a:latin typeface="Times New Romen"/>
              </a:rPr>
              <a:t>Current employee rating </a:t>
            </a:r>
            <a:endParaRPr dirty="0" sz="1400" lang="en-IN" smtClean="0">
              <a:latin typeface="Times New Romen"/>
            </a:endParaRPr>
          </a:p>
          <a:p>
            <a:endParaRPr dirty="0" sz="1400" lang="en-US"/>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TextBox 9"/>
          <p:cNvSpPr txBox="1"/>
          <p:nvPr/>
        </p:nvSpPr>
        <p:spPr>
          <a:xfrm>
            <a:off x="2024034" y="2357430"/>
            <a:ext cx="6643734" cy="923330"/>
          </a:xfrm>
          <a:prstGeom prst="rect"/>
          <a:noFill/>
        </p:spPr>
        <p:txBody>
          <a:bodyPr rtlCol="0" wrap="square">
            <a:spAutoFit/>
          </a:bodyPr>
          <a:p>
            <a:r>
              <a:rPr dirty="0" lang="en-US" smtClean="0">
                <a:latin typeface="Times New Roman" panose="02020603050405020304" pitchFamily="18" charset="0"/>
                <a:cs typeface="Times New Roman" panose="02020603050405020304" pitchFamily="18" charset="0"/>
              </a:rPr>
              <a:t>Performance level=IF(AND(Z8&gt;=5),"VERY HIGH",IF(AND(Z8&gt;=4),"HIGH",IF(AND(Z8&gt;=3),"MED","LOW")))</a:t>
            </a:r>
          </a:p>
          <a:p>
            <a:endParaRPr dirty="0" lang="en-US"/>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2024-09-09T16:53:47Z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9006acccdbfa4a948148af7cbfce8dcf</vt:lpwstr>
  </property>
</Properties>
</file>