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notesMasterIdLst>
    <p:notesMasterId r:id="rId17"/>
  </p:notesMasterIdLst>
  <p:sldIdLst>
    <p:sldId id="257" r:id="rId2"/>
    <p:sldId id="258" r:id="rId3"/>
    <p:sldId id="260" r:id="rId4"/>
    <p:sldId id="274" r:id="rId5"/>
    <p:sldId id="275" r:id="rId6"/>
    <p:sldId id="267" r:id="rId7"/>
    <p:sldId id="259" r:id="rId8"/>
    <p:sldId id="268" r:id="rId9"/>
    <p:sldId id="261" r:id="rId10"/>
    <p:sldId id="262" r:id="rId11"/>
    <p:sldId id="272" r:id="rId12"/>
    <p:sldId id="263" r:id="rId13"/>
    <p:sldId id="269" r:id="rId14"/>
    <p:sldId id="270"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94660"/>
  </p:normalViewPr>
  <p:slideViewPr>
    <p:cSldViewPr snapToGrid="0">
      <p:cViewPr varScale="1">
        <p:scale>
          <a:sx n="78" d="100"/>
          <a:sy n="78" d="100"/>
        </p:scale>
        <p:origin x="7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8CE34-9E1B-45C2-AE34-1EF8805B3056}" type="datetimeFigureOut">
              <a:rPr lang="en-IN" smtClean="0"/>
              <a:t>22-08-2024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E1EDE-91F1-4DA1-972A-80B4B66A687F}" type="slidenum">
              <a:rPr lang="en-IN" smtClean="0"/>
              <a:t>‹#›</a:t>
            </a:fld>
            <a:endParaRPr lang="en-IN"/>
          </a:p>
        </p:txBody>
      </p:sp>
    </p:spTree>
    <p:extLst>
      <p:ext uri="{BB962C8B-B14F-4D97-AF65-F5344CB8AC3E}">
        <p14:creationId xmlns:p14="http://schemas.microsoft.com/office/powerpoint/2010/main" val="3817571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4E1EDE-91F1-4DA1-972A-80B4B66A687F}" type="slidenum">
              <a:rPr lang="en-IN" smtClean="0"/>
              <a:t>11</a:t>
            </a:fld>
            <a:endParaRPr lang="en-IN"/>
          </a:p>
        </p:txBody>
      </p:sp>
    </p:spTree>
    <p:extLst>
      <p:ext uri="{BB962C8B-B14F-4D97-AF65-F5344CB8AC3E}">
        <p14:creationId xmlns:p14="http://schemas.microsoft.com/office/powerpoint/2010/main" val="637442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3B057D-2064-410B-9C63-FF7543A24728}"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B2C01-47E0-476D-A4A0-16F1A55D9E7E}" type="slidenum">
              <a:rPr lang="en-IN" smtClean="0"/>
              <a:t>‹#›</a:t>
            </a:fld>
            <a:endParaRPr lang="en-IN"/>
          </a:p>
        </p:txBody>
      </p:sp>
    </p:spTree>
    <p:extLst>
      <p:ext uri="{BB962C8B-B14F-4D97-AF65-F5344CB8AC3E}">
        <p14:creationId xmlns:p14="http://schemas.microsoft.com/office/powerpoint/2010/main" val="627971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B057D-2064-410B-9C63-FF7543A24728}"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B2C01-47E0-476D-A4A0-16F1A55D9E7E}" type="slidenum">
              <a:rPr lang="en-IN" smtClean="0"/>
              <a:t>‹#›</a:t>
            </a:fld>
            <a:endParaRPr lang="en-IN"/>
          </a:p>
        </p:txBody>
      </p:sp>
    </p:spTree>
    <p:extLst>
      <p:ext uri="{BB962C8B-B14F-4D97-AF65-F5344CB8AC3E}">
        <p14:creationId xmlns:p14="http://schemas.microsoft.com/office/powerpoint/2010/main" val="322137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B057D-2064-410B-9C63-FF7543A24728}"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B2C01-47E0-476D-A4A0-16F1A55D9E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8890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B057D-2064-410B-9C63-FF7543A24728}"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B2C01-47E0-476D-A4A0-16F1A55D9E7E}" type="slidenum">
              <a:rPr lang="en-IN" smtClean="0"/>
              <a:t>‹#›</a:t>
            </a:fld>
            <a:endParaRPr lang="en-IN"/>
          </a:p>
        </p:txBody>
      </p:sp>
    </p:spTree>
    <p:extLst>
      <p:ext uri="{BB962C8B-B14F-4D97-AF65-F5344CB8AC3E}">
        <p14:creationId xmlns:p14="http://schemas.microsoft.com/office/powerpoint/2010/main" val="950289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B057D-2064-410B-9C63-FF7543A24728}"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B2C01-47E0-476D-A4A0-16F1A55D9E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0120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B057D-2064-410B-9C63-FF7543A24728}"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B2C01-47E0-476D-A4A0-16F1A55D9E7E}" type="slidenum">
              <a:rPr lang="en-IN" smtClean="0"/>
              <a:t>‹#›</a:t>
            </a:fld>
            <a:endParaRPr lang="en-IN"/>
          </a:p>
        </p:txBody>
      </p:sp>
    </p:spTree>
    <p:extLst>
      <p:ext uri="{BB962C8B-B14F-4D97-AF65-F5344CB8AC3E}">
        <p14:creationId xmlns:p14="http://schemas.microsoft.com/office/powerpoint/2010/main" val="1047472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B057D-2064-410B-9C63-FF7543A24728}"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B2C01-47E0-476D-A4A0-16F1A55D9E7E}" type="slidenum">
              <a:rPr lang="en-IN" smtClean="0"/>
              <a:t>‹#›</a:t>
            </a:fld>
            <a:endParaRPr lang="en-IN"/>
          </a:p>
        </p:txBody>
      </p:sp>
    </p:spTree>
    <p:extLst>
      <p:ext uri="{BB962C8B-B14F-4D97-AF65-F5344CB8AC3E}">
        <p14:creationId xmlns:p14="http://schemas.microsoft.com/office/powerpoint/2010/main" val="370223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B057D-2064-410B-9C63-FF7543A24728}"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B2C01-47E0-476D-A4A0-16F1A55D9E7E}" type="slidenum">
              <a:rPr lang="en-IN" smtClean="0"/>
              <a:t>‹#›</a:t>
            </a:fld>
            <a:endParaRPr lang="en-IN"/>
          </a:p>
        </p:txBody>
      </p:sp>
    </p:spTree>
    <p:extLst>
      <p:ext uri="{BB962C8B-B14F-4D97-AF65-F5344CB8AC3E}">
        <p14:creationId xmlns:p14="http://schemas.microsoft.com/office/powerpoint/2010/main" val="67485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B057D-2064-410B-9C63-FF7543A24728}"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B2C01-47E0-476D-A4A0-16F1A55D9E7E}" type="slidenum">
              <a:rPr lang="en-IN" smtClean="0"/>
              <a:t>‹#›</a:t>
            </a:fld>
            <a:endParaRPr lang="en-IN"/>
          </a:p>
        </p:txBody>
      </p:sp>
    </p:spTree>
    <p:extLst>
      <p:ext uri="{BB962C8B-B14F-4D97-AF65-F5344CB8AC3E}">
        <p14:creationId xmlns:p14="http://schemas.microsoft.com/office/powerpoint/2010/main" val="3056945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B057D-2064-410B-9C63-FF7543A24728}"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6B2C01-47E0-476D-A4A0-16F1A55D9E7E}" type="slidenum">
              <a:rPr lang="en-IN" smtClean="0"/>
              <a:t>‹#›</a:t>
            </a:fld>
            <a:endParaRPr lang="en-IN"/>
          </a:p>
        </p:txBody>
      </p:sp>
    </p:spTree>
    <p:extLst>
      <p:ext uri="{BB962C8B-B14F-4D97-AF65-F5344CB8AC3E}">
        <p14:creationId xmlns:p14="http://schemas.microsoft.com/office/powerpoint/2010/main" val="107875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3B057D-2064-410B-9C63-FF7543A24728}"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B2C01-47E0-476D-A4A0-16F1A55D9E7E}" type="slidenum">
              <a:rPr lang="en-IN" smtClean="0"/>
              <a:t>‹#›</a:t>
            </a:fld>
            <a:endParaRPr lang="en-IN"/>
          </a:p>
        </p:txBody>
      </p:sp>
    </p:spTree>
    <p:extLst>
      <p:ext uri="{BB962C8B-B14F-4D97-AF65-F5344CB8AC3E}">
        <p14:creationId xmlns:p14="http://schemas.microsoft.com/office/powerpoint/2010/main" val="312578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3B057D-2064-410B-9C63-FF7543A24728}" type="datetimeFigureOut">
              <a:rPr lang="en-IN" smtClean="0"/>
              <a:t>22-08-2024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6B2C01-47E0-476D-A4A0-16F1A55D9E7E}" type="slidenum">
              <a:rPr lang="en-IN" smtClean="0"/>
              <a:t>‹#›</a:t>
            </a:fld>
            <a:endParaRPr lang="en-IN"/>
          </a:p>
        </p:txBody>
      </p:sp>
    </p:spTree>
    <p:extLst>
      <p:ext uri="{BB962C8B-B14F-4D97-AF65-F5344CB8AC3E}">
        <p14:creationId xmlns:p14="http://schemas.microsoft.com/office/powerpoint/2010/main" val="344319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3B057D-2064-410B-9C63-FF7543A24728}" type="datetimeFigureOut">
              <a:rPr lang="en-IN" smtClean="0"/>
              <a:t>22-08-2024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6B2C01-47E0-476D-A4A0-16F1A55D9E7E}" type="slidenum">
              <a:rPr lang="en-IN" smtClean="0"/>
              <a:t>‹#›</a:t>
            </a:fld>
            <a:endParaRPr lang="en-IN"/>
          </a:p>
        </p:txBody>
      </p:sp>
    </p:spTree>
    <p:extLst>
      <p:ext uri="{BB962C8B-B14F-4D97-AF65-F5344CB8AC3E}">
        <p14:creationId xmlns:p14="http://schemas.microsoft.com/office/powerpoint/2010/main" val="878097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B057D-2064-410B-9C63-FF7543A24728}" type="datetimeFigureOut">
              <a:rPr lang="en-IN" smtClean="0"/>
              <a:t>22-08-2024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6B2C01-47E0-476D-A4A0-16F1A55D9E7E}" type="slidenum">
              <a:rPr lang="en-IN" smtClean="0"/>
              <a:t>‹#›</a:t>
            </a:fld>
            <a:endParaRPr lang="en-IN"/>
          </a:p>
        </p:txBody>
      </p:sp>
    </p:spTree>
    <p:extLst>
      <p:ext uri="{BB962C8B-B14F-4D97-AF65-F5344CB8AC3E}">
        <p14:creationId xmlns:p14="http://schemas.microsoft.com/office/powerpoint/2010/main" val="214763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3B057D-2064-410B-9C63-FF7543A24728}"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B2C01-47E0-476D-A4A0-16F1A55D9E7E}" type="slidenum">
              <a:rPr lang="en-IN" smtClean="0"/>
              <a:t>‹#›</a:t>
            </a:fld>
            <a:endParaRPr lang="en-IN"/>
          </a:p>
        </p:txBody>
      </p:sp>
    </p:spTree>
    <p:extLst>
      <p:ext uri="{BB962C8B-B14F-4D97-AF65-F5344CB8AC3E}">
        <p14:creationId xmlns:p14="http://schemas.microsoft.com/office/powerpoint/2010/main" val="3042390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3B057D-2064-410B-9C63-FF7543A24728}"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6B2C01-47E0-476D-A4A0-16F1A55D9E7E}" type="slidenum">
              <a:rPr lang="en-IN" smtClean="0"/>
              <a:t>‹#›</a:t>
            </a:fld>
            <a:endParaRPr lang="en-IN"/>
          </a:p>
        </p:txBody>
      </p:sp>
    </p:spTree>
    <p:extLst>
      <p:ext uri="{BB962C8B-B14F-4D97-AF65-F5344CB8AC3E}">
        <p14:creationId xmlns:p14="http://schemas.microsoft.com/office/powerpoint/2010/main" val="830084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3B057D-2064-410B-9C63-FF7543A24728}" type="datetimeFigureOut">
              <a:rPr lang="en-IN" smtClean="0"/>
              <a:t>22-08-2024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6B2C01-47E0-476D-A4A0-16F1A55D9E7E}" type="slidenum">
              <a:rPr lang="en-IN" smtClean="0"/>
              <a:t>‹#›</a:t>
            </a:fld>
            <a:endParaRPr lang="en-IN"/>
          </a:p>
        </p:txBody>
      </p:sp>
    </p:spTree>
    <p:extLst>
      <p:ext uri="{BB962C8B-B14F-4D97-AF65-F5344CB8AC3E}">
        <p14:creationId xmlns:p14="http://schemas.microsoft.com/office/powerpoint/2010/main" val="2174829119"/>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flight-png/"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mints.io/contribut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3DA576-FDF7-B3E8-952F-60CAAA0BFD56}"/>
              </a:ext>
            </a:extLst>
          </p:cNvPr>
          <p:cNvSpPr txBox="1"/>
          <p:nvPr/>
        </p:nvSpPr>
        <p:spPr>
          <a:xfrm>
            <a:off x="558547" y="324464"/>
            <a:ext cx="11225413" cy="2308324"/>
          </a:xfrm>
          <a:prstGeom prst="rect">
            <a:avLst/>
          </a:prstGeom>
          <a:noFill/>
        </p:spPr>
        <p:txBody>
          <a:bodyPr wrap="square">
            <a:spAutoFit/>
          </a:bodyPr>
          <a:lstStyle/>
          <a:p>
            <a:pPr algn="ctr"/>
            <a:r>
              <a:rPr lang="en-GB" sz="4800" dirty="0"/>
              <a:t>"</a:t>
            </a:r>
            <a:r>
              <a:rPr lang="en-GB" sz="4800" b="1" dirty="0"/>
              <a:t>Predictive Modelling and Analysis of Airfare trends &amp; Ticket </a:t>
            </a:r>
          </a:p>
          <a:p>
            <a:pPr algn="ctr"/>
            <a:r>
              <a:rPr lang="en-GB" sz="4800" b="1" dirty="0"/>
              <a:t>Pricing</a:t>
            </a:r>
            <a:r>
              <a:rPr lang="en-GB" sz="4800" dirty="0"/>
              <a:t> "</a:t>
            </a:r>
            <a:endParaRPr lang="en-US" sz="48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pic>
        <p:nvPicPr>
          <p:cNvPr id="4" name="Picture 3">
            <a:extLst>
              <a:ext uri="{FF2B5EF4-FFF2-40B4-BE49-F238E27FC236}">
                <a16:creationId xmlns:a16="http://schemas.microsoft.com/office/drawing/2014/main" id="{FF573CC7-EF08-7A99-FB9E-124FBF8156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4031226"/>
            <a:ext cx="11692445" cy="3062748"/>
          </a:xfrm>
          <a:prstGeom prst="rect">
            <a:avLst/>
          </a:prstGeom>
        </p:spPr>
      </p:pic>
      <p:sp>
        <p:nvSpPr>
          <p:cNvPr id="5" name="TextBox 4">
            <a:extLst>
              <a:ext uri="{FF2B5EF4-FFF2-40B4-BE49-F238E27FC236}">
                <a16:creationId xmlns:a16="http://schemas.microsoft.com/office/drawing/2014/main" id="{CEBF5183-3155-9061-DE82-067E0D037F97}"/>
              </a:ext>
            </a:extLst>
          </p:cNvPr>
          <p:cNvSpPr txBox="1"/>
          <p:nvPr/>
        </p:nvSpPr>
        <p:spPr>
          <a:xfrm>
            <a:off x="0" y="7093974"/>
            <a:ext cx="11692445" cy="230832"/>
          </a:xfrm>
          <a:prstGeom prst="rect">
            <a:avLst/>
          </a:prstGeom>
          <a:noFill/>
        </p:spPr>
        <p:txBody>
          <a:bodyPr wrap="square" rtlCol="0">
            <a:spAutoFit/>
          </a:bodyPr>
          <a:lstStyle/>
          <a:p>
            <a:r>
              <a:rPr lang="en-IN" sz="900">
                <a:hlinkClick r:id="rId3" tooltip="https://www.pngall.com/flight-png/"/>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365426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8B19-932B-E9E7-0924-379AA718C7E4}"/>
              </a:ext>
            </a:extLst>
          </p:cNvPr>
          <p:cNvSpPr>
            <a:spLocks noGrp="1"/>
          </p:cNvSpPr>
          <p:nvPr>
            <p:ph type="title"/>
          </p:nvPr>
        </p:nvSpPr>
        <p:spPr/>
        <p:txBody>
          <a:bodyPr>
            <a:normAutofit/>
          </a:bodyPr>
          <a:lstStyle/>
          <a:p>
            <a:pPr algn="ctr"/>
            <a:r>
              <a:rPr lang="en-US" dirty="0"/>
              <a:t> </a:t>
            </a:r>
            <a:r>
              <a:rPr lang="en-US" dirty="0">
                <a:solidFill>
                  <a:schemeClr val="tx1"/>
                </a:solidFill>
              </a:rPr>
              <a:t>Exploratory Data Analysis (EDA): Unveiling Hidden Insights</a:t>
            </a:r>
            <a:endParaRPr lang="en-IN" dirty="0">
              <a:solidFill>
                <a:schemeClr val="tx1"/>
              </a:solidFill>
            </a:endParaRPr>
          </a:p>
        </p:txBody>
      </p:sp>
      <p:sp>
        <p:nvSpPr>
          <p:cNvPr id="3" name="Content Placeholder 2">
            <a:extLst>
              <a:ext uri="{FF2B5EF4-FFF2-40B4-BE49-F238E27FC236}">
                <a16:creationId xmlns:a16="http://schemas.microsoft.com/office/drawing/2014/main" id="{E3B6B742-CE82-7320-90C9-2510AAE20AE0}"/>
              </a:ext>
            </a:extLst>
          </p:cNvPr>
          <p:cNvSpPr>
            <a:spLocks noGrp="1"/>
          </p:cNvSpPr>
          <p:nvPr>
            <p:ph idx="1"/>
          </p:nvPr>
        </p:nvSpPr>
        <p:spPr/>
        <p:txBody>
          <a:bodyPr/>
          <a:lstStyle/>
          <a:p>
            <a:pPr marL="0" indent="0">
              <a:buNone/>
            </a:pPr>
            <a:r>
              <a:rPr lang="en-US" sz="2000" b="1" dirty="0"/>
              <a:t>1.Plotting graphs related to price</a:t>
            </a:r>
          </a:p>
          <a:p>
            <a:r>
              <a:rPr lang="en-US" dirty="0"/>
              <a:t>Price vs Source</a:t>
            </a:r>
          </a:p>
          <a:p>
            <a:r>
              <a:rPr lang="en-US" dirty="0"/>
              <a:t>Price vs Destination</a:t>
            </a:r>
          </a:p>
          <a:p>
            <a:r>
              <a:rPr lang="en-US" dirty="0"/>
              <a:t>Price vs Airline plot</a:t>
            </a:r>
          </a:p>
          <a:p>
            <a:pPr marL="0" indent="0">
              <a:buNone/>
            </a:pPr>
            <a:endParaRPr lang="en-US" dirty="0"/>
          </a:p>
          <a:p>
            <a:pPr marL="0" indent="0">
              <a:buNone/>
            </a:pPr>
            <a:r>
              <a:rPr lang="en-US" sz="2000" b="1" dirty="0"/>
              <a:t>2.Plotting graph for journey day and Price</a:t>
            </a:r>
          </a:p>
          <a:p>
            <a:pPr marL="0" indent="0">
              <a:buNone/>
            </a:pPr>
            <a:r>
              <a:rPr lang="en-US" sz="2000" b="1" dirty="0"/>
              <a:t>3.Plotting Bar chart for Months (Duration) vs Number of Flights</a:t>
            </a:r>
          </a:p>
          <a:p>
            <a:pPr marL="0" indent="0">
              <a:buNone/>
            </a:pPr>
            <a:r>
              <a:rPr lang="en-US" sz="2000" b="1" dirty="0"/>
              <a:t>4.Plotting Bar chart for Types of Airline vs Number of Flights</a:t>
            </a:r>
          </a:p>
          <a:p>
            <a:endParaRPr lang="en-IN" dirty="0"/>
          </a:p>
        </p:txBody>
      </p:sp>
    </p:spTree>
    <p:extLst>
      <p:ext uri="{BB962C8B-B14F-4D97-AF65-F5344CB8AC3E}">
        <p14:creationId xmlns:p14="http://schemas.microsoft.com/office/powerpoint/2010/main" val="66402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B42A44C-02EB-5F67-238D-466BF88CA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72" y="78659"/>
            <a:ext cx="10726994" cy="6436872"/>
          </a:xfrm>
          <a:prstGeom prst="rect">
            <a:avLst/>
          </a:prstGeom>
        </p:spPr>
      </p:pic>
    </p:spTree>
    <p:extLst>
      <p:ext uri="{BB962C8B-B14F-4D97-AF65-F5344CB8AC3E}">
        <p14:creationId xmlns:p14="http://schemas.microsoft.com/office/powerpoint/2010/main" val="3155727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CAC3-C1DD-2036-B693-C5E4C7719CF0}"/>
              </a:ext>
            </a:extLst>
          </p:cNvPr>
          <p:cNvSpPr>
            <a:spLocks noGrp="1"/>
          </p:cNvSpPr>
          <p:nvPr>
            <p:ph type="title"/>
          </p:nvPr>
        </p:nvSpPr>
        <p:spPr/>
        <p:txBody>
          <a:bodyPr>
            <a:normAutofit/>
          </a:bodyPr>
          <a:lstStyle/>
          <a:p>
            <a:pPr algn="ctr"/>
            <a:r>
              <a:rPr lang="en-US" sz="3500" b="1" dirty="0">
                <a:highlight>
                  <a:srgbClr val="FFFFFF"/>
                </a:highlight>
                <a:latin typeface="sohne"/>
              </a:rPr>
              <a:t>3.</a:t>
            </a:r>
            <a:r>
              <a:rPr lang="en-US" sz="3500" b="1" i="0" dirty="0">
                <a:effectLst/>
                <a:highlight>
                  <a:srgbClr val="FFFFFF"/>
                </a:highlight>
                <a:latin typeface="sohne"/>
              </a:rPr>
              <a:t>Building the Prediction Model</a:t>
            </a:r>
            <a:br>
              <a:rPr lang="en-US" sz="3500" b="1" i="0" dirty="0">
                <a:solidFill>
                  <a:srgbClr val="242424"/>
                </a:solidFill>
                <a:effectLst/>
                <a:highlight>
                  <a:srgbClr val="FFFFFF"/>
                </a:highlight>
                <a:latin typeface="sohne"/>
              </a:rPr>
            </a:br>
            <a:r>
              <a:rPr lang="en-IN" sz="3500" b="1" dirty="0"/>
              <a:t>Smart Skies</a:t>
            </a:r>
          </a:p>
        </p:txBody>
      </p:sp>
      <p:sp>
        <p:nvSpPr>
          <p:cNvPr id="3" name="Content Placeholder 2">
            <a:extLst>
              <a:ext uri="{FF2B5EF4-FFF2-40B4-BE49-F238E27FC236}">
                <a16:creationId xmlns:a16="http://schemas.microsoft.com/office/drawing/2014/main" id="{AAAE6E20-0233-91BE-A77D-3446723FC61E}"/>
              </a:ext>
            </a:extLst>
          </p:cNvPr>
          <p:cNvSpPr>
            <a:spLocks noGrp="1"/>
          </p:cNvSpPr>
          <p:nvPr>
            <p:ph idx="1"/>
          </p:nvPr>
        </p:nvSpPr>
        <p:spPr/>
        <p:txBody>
          <a:bodyPr>
            <a:normAutofit/>
          </a:bodyPr>
          <a:lstStyle/>
          <a:p>
            <a:pPr marL="0" indent="0" algn="l">
              <a:buNone/>
            </a:pPr>
            <a:r>
              <a:rPr lang="en-US" b="1" i="0" dirty="0">
                <a:solidFill>
                  <a:srgbClr val="242424"/>
                </a:solidFill>
                <a:effectLst/>
                <a:highlight>
                  <a:srgbClr val="FFFFFF"/>
                </a:highlight>
                <a:latin typeface="source-serif-pro"/>
              </a:rPr>
              <a:t>Model Training:</a:t>
            </a:r>
            <a:endParaRPr lang="en-US" b="0" i="0" dirty="0">
              <a:solidFill>
                <a:srgbClr val="242424"/>
              </a:solidFill>
              <a:effectLst/>
              <a:highlight>
                <a:srgbClr val="FFFFFF"/>
              </a:highlight>
              <a:latin typeface="source-serif-pro"/>
            </a:endParaRPr>
          </a:p>
          <a:p>
            <a:pPr algn="l"/>
            <a:r>
              <a:rPr lang="en-US" b="0" i="0" dirty="0">
                <a:solidFill>
                  <a:srgbClr val="242424"/>
                </a:solidFill>
                <a:effectLst/>
                <a:highlight>
                  <a:srgbClr val="FFFFFF"/>
                </a:highlight>
                <a:latin typeface="source-serif-pro"/>
              </a:rPr>
              <a:t>We do not know beforehand which model will perform best on this problem, as it is unknowable. you can try any number of regression models and choose one among them which is best suitable.</a:t>
            </a:r>
          </a:p>
          <a:p>
            <a:pPr algn="l"/>
            <a:r>
              <a:rPr lang="en-US" b="0" i="0" dirty="0">
                <a:solidFill>
                  <a:srgbClr val="242424"/>
                </a:solidFill>
                <a:effectLst/>
                <a:highlight>
                  <a:srgbClr val="FFFFFF"/>
                </a:highlight>
                <a:latin typeface="source-serif-pro"/>
              </a:rPr>
              <a:t>we drop the “price” column from train dataset and make (y)independent variable to find correlation between dependent and independent data. After cleaning the data, we can visualize data and better understand the relationships between different variables. There are many more visualizations that you can do to learn more about your dataset, like scatterplots, histograms, boxplots, </a:t>
            </a:r>
            <a:r>
              <a:rPr lang="en-US" b="0" i="0" dirty="0" err="1">
                <a:solidFill>
                  <a:srgbClr val="242424"/>
                </a:solidFill>
                <a:effectLst/>
                <a:highlight>
                  <a:srgbClr val="FFFFFF"/>
                </a:highlight>
                <a:latin typeface="source-serif-pro"/>
              </a:rPr>
              <a:t>etc</a:t>
            </a:r>
            <a:r>
              <a:rPr lang="en-US" b="0" i="0" dirty="0">
                <a:solidFill>
                  <a:srgbClr val="242424"/>
                </a:solidFill>
                <a:effectLst/>
                <a:highlight>
                  <a:srgbClr val="FFFFFF"/>
                </a:highlight>
                <a:latin typeface="source-serif-pro"/>
              </a:rPr>
              <a:t> .</a:t>
            </a:r>
          </a:p>
          <a:p>
            <a:r>
              <a:rPr lang="en-US" dirty="0"/>
              <a:t>Random Forest Regressor model serves as a key partner in accurately predicting flight ticket prices.</a:t>
            </a:r>
          </a:p>
          <a:p>
            <a:endParaRPr lang="en-IN" dirty="0"/>
          </a:p>
        </p:txBody>
      </p:sp>
    </p:spTree>
    <p:extLst>
      <p:ext uri="{BB962C8B-B14F-4D97-AF65-F5344CB8AC3E}">
        <p14:creationId xmlns:p14="http://schemas.microsoft.com/office/powerpoint/2010/main" val="362462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EF53-561C-1411-D400-DA18E884054D}"/>
              </a:ext>
            </a:extLst>
          </p:cNvPr>
          <p:cNvSpPr>
            <a:spLocks noGrp="1"/>
          </p:cNvSpPr>
          <p:nvPr>
            <p:ph type="title"/>
          </p:nvPr>
        </p:nvSpPr>
        <p:spPr/>
        <p:txBody>
          <a:bodyPr/>
          <a:lstStyle/>
          <a:p>
            <a:pPr algn="ctr"/>
            <a:r>
              <a:rPr lang="en-IN" b="1" dirty="0"/>
              <a:t>4.MODEL DEPLOYMENT</a:t>
            </a:r>
          </a:p>
        </p:txBody>
      </p:sp>
      <p:sp>
        <p:nvSpPr>
          <p:cNvPr id="3" name="Content Placeholder 2">
            <a:extLst>
              <a:ext uri="{FF2B5EF4-FFF2-40B4-BE49-F238E27FC236}">
                <a16:creationId xmlns:a16="http://schemas.microsoft.com/office/drawing/2014/main" id="{BCAFB15F-7C45-2D2D-7173-C95561C7F654}"/>
              </a:ext>
            </a:extLst>
          </p:cNvPr>
          <p:cNvSpPr>
            <a:spLocks noGrp="1"/>
          </p:cNvSpPr>
          <p:nvPr>
            <p:ph idx="1"/>
          </p:nvPr>
        </p:nvSpPr>
        <p:spPr/>
        <p:txBody>
          <a:bodyPr/>
          <a:lstStyle/>
          <a:p>
            <a:pPr marL="0" indent="0">
              <a:buNone/>
            </a:pPr>
            <a:r>
              <a:rPr lang="en-US" dirty="0"/>
              <a:t>         The final stage in the data science project lifecycle, where the trained and validated machine learning model is moved into a production environment. This step involves making the model accessible for real-world applications, such as integrating it into a web application, API, or automated system, where it can process new data and generate predictions. Deployment ensures that the model's insights can be leveraged by end-users or systems in a scalable and reliable manner.</a:t>
            </a:r>
            <a:endParaRPr lang="en-IN" dirty="0"/>
          </a:p>
        </p:txBody>
      </p:sp>
      <p:pic>
        <p:nvPicPr>
          <p:cNvPr id="8" name="Picture 7">
            <a:extLst>
              <a:ext uri="{FF2B5EF4-FFF2-40B4-BE49-F238E27FC236}">
                <a16:creationId xmlns:a16="http://schemas.microsoft.com/office/drawing/2014/main" id="{227FD8EC-E14C-9DC4-7D2B-1B3DC7A6D23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12723" y="4294239"/>
            <a:ext cx="609600" cy="609600"/>
          </a:xfrm>
          <a:prstGeom prst="rect">
            <a:avLst/>
          </a:prstGeom>
        </p:spPr>
      </p:pic>
      <p:sp>
        <p:nvSpPr>
          <p:cNvPr id="9" name="TextBox 8">
            <a:extLst>
              <a:ext uri="{FF2B5EF4-FFF2-40B4-BE49-F238E27FC236}">
                <a16:creationId xmlns:a16="http://schemas.microsoft.com/office/drawing/2014/main" id="{CCA7C1EF-C913-7655-9203-D81EE9FD9441}"/>
              </a:ext>
            </a:extLst>
          </p:cNvPr>
          <p:cNvSpPr txBox="1"/>
          <p:nvPr/>
        </p:nvSpPr>
        <p:spPr>
          <a:xfrm>
            <a:off x="1622323" y="4483623"/>
            <a:ext cx="1000000" cy="253916"/>
          </a:xfrm>
          <a:prstGeom prst="rect">
            <a:avLst/>
          </a:prstGeom>
          <a:noFill/>
        </p:spPr>
        <p:txBody>
          <a:bodyPr wrap="square" rtlCol="0">
            <a:spAutoFit/>
          </a:bodyPr>
          <a:lstStyle/>
          <a:p>
            <a:r>
              <a:rPr lang="en-IN" sz="1050" b="1" dirty="0"/>
              <a:t>GITHUB</a:t>
            </a:r>
          </a:p>
        </p:txBody>
      </p:sp>
    </p:spTree>
    <p:extLst>
      <p:ext uri="{BB962C8B-B14F-4D97-AF65-F5344CB8AC3E}">
        <p14:creationId xmlns:p14="http://schemas.microsoft.com/office/powerpoint/2010/main" val="2126833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226FCE4-554D-C871-8DA5-2A0533E3C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16" y="88490"/>
            <a:ext cx="110632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08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B4B5-98BB-CD6E-CCE8-188D08848C84}"/>
              </a:ext>
            </a:extLst>
          </p:cNvPr>
          <p:cNvSpPr>
            <a:spLocks noGrp="1"/>
          </p:cNvSpPr>
          <p:nvPr>
            <p:ph type="title"/>
          </p:nvPr>
        </p:nvSpPr>
        <p:spPr>
          <a:xfrm>
            <a:off x="766916" y="98324"/>
            <a:ext cx="8507085" cy="609600"/>
          </a:xfrm>
        </p:spPr>
        <p:txBody>
          <a:bodyPr>
            <a:normAutofit fontScale="90000"/>
          </a:bodyPr>
          <a:lstStyle/>
          <a:p>
            <a:pPr algn="ctr"/>
            <a:r>
              <a:rPr lang="en-IN" b="1" dirty="0"/>
              <a:t>CONCLUSION</a:t>
            </a:r>
          </a:p>
        </p:txBody>
      </p:sp>
      <p:sp>
        <p:nvSpPr>
          <p:cNvPr id="3" name="Content Placeholder 2">
            <a:extLst>
              <a:ext uri="{FF2B5EF4-FFF2-40B4-BE49-F238E27FC236}">
                <a16:creationId xmlns:a16="http://schemas.microsoft.com/office/drawing/2014/main" id="{06F86749-F8E9-CC25-AE35-C14A3B203341}"/>
              </a:ext>
            </a:extLst>
          </p:cNvPr>
          <p:cNvSpPr>
            <a:spLocks noGrp="1"/>
          </p:cNvSpPr>
          <p:nvPr>
            <p:ph idx="1"/>
          </p:nvPr>
        </p:nvSpPr>
        <p:spPr>
          <a:xfrm>
            <a:off x="481781" y="589935"/>
            <a:ext cx="11425083" cy="6268065"/>
          </a:xfrm>
        </p:spPr>
        <p:txBody>
          <a:bodyPr>
            <a:normAutofit fontScale="85000" lnSpcReduction="10000"/>
          </a:bodyPr>
          <a:lstStyle/>
          <a:p>
            <a:pPr marL="0" indent="0">
              <a:buNone/>
            </a:pPr>
            <a:r>
              <a:rPr lang="en-US" dirty="0"/>
              <a:t>               </a:t>
            </a:r>
          </a:p>
          <a:p>
            <a:pPr marL="0" indent="0">
              <a:buNone/>
            </a:pPr>
            <a:r>
              <a:rPr lang="en-US" dirty="0"/>
              <a:t>The </a:t>
            </a:r>
            <a:r>
              <a:rPr lang="en-US" b="1" dirty="0"/>
              <a:t>Predictive Modelling and Analysis of Airfare Trends &amp; Ticket Pricing</a:t>
            </a:r>
            <a:r>
              <a:rPr lang="en-US" dirty="0"/>
              <a:t> project provided valuable insights into how machine learning can be applied to forecast airfare fluctuations and understand pricing strategies. By leveraging historical flight data, various factors influencing ticket prices, such as booking time, seasonality, airline, and route, were analyzed and modeled.</a:t>
            </a:r>
          </a:p>
          <a:p>
            <a:pPr marL="0" indent="0">
              <a:buNone/>
            </a:pPr>
            <a:r>
              <a:rPr lang="en-US" dirty="0"/>
              <a:t>Key findings from this analysis include:</a:t>
            </a:r>
          </a:p>
          <a:p>
            <a:pPr>
              <a:buFont typeface="+mj-lt"/>
              <a:buAutoNum type="arabicPeriod"/>
            </a:pPr>
            <a:r>
              <a:rPr lang="en-US" b="1" dirty="0">
                <a:solidFill>
                  <a:schemeClr val="tx1"/>
                </a:solidFill>
              </a:rPr>
              <a:t>Price Predictability</a:t>
            </a:r>
            <a:r>
              <a:rPr lang="en-US" dirty="0"/>
              <a:t>: The analysis revealed that airfare prices fluctuate significantly depending on the time of booking. Predictive models, especially those based on time-series forecasting, demonstrated the ability to estimate future ticket prices with reasonable accuracy, offering travelers and travel businesses opportunities for cost optimization.</a:t>
            </a:r>
          </a:p>
          <a:p>
            <a:pPr>
              <a:buFont typeface="+mj-lt"/>
              <a:buAutoNum type="arabicPeriod"/>
            </a:pPr>
            <a:r>
              <a:rPr lang="en-US" b="1" dirty="0">
                <a:solidFill>
                  <a:schemeClr val="tx1"/>
                </a:solidFill>
              </a:rPr>
              <a:t>Feature Importance</a:t>
            </a:r>
            <a:r>
              <a:rPr lang="en-US" dirty="0"/>
              <a:t>: Factors such as flight distance, demand during peak seasons, airline competition, and booking lead time were found to be key determinants of ticket pricing. These insights help airlines and consumers understand the rationale behind pricing strategies.</a:t>
            </a:r>
          </a:p>
          <a:p>
            <a:pPr>
              <a:buFont typeface="+mj-lt"/>
              <a:buAutoNum type="arabicPeriod"/>
            </a:pPr>
            <a:r>
              <a:rPr lang="en-US" b="1" dirty="0">
                <a:solidFill>
                  <a:schemeClr val="tx1"/>
                </a:solidFill>
              </a:rPr>
              <a:t>Model Performance</a:t>
            </a:r>
            <a:r>
              <a:rPr lang="en-US" dirty="0"/>
              <a:t>: Among the models employed  Random Forest regressor Linear Regression, Decision tree Regressor demonstrated the best performance in predicting future airfare prices, with a balanced trade-off between accuracy and computational efficiency.</a:t>
            </a:r>
          </a:p>
          <a:p>
            <a:pPr>
              <a:buFont typeface="+mj-lt"/>
              <a:buAutoNum type="arabicPeriod"/>
            </a:pPr>
            <a:r>
              <a:rPr lang="en-US" b="1" dirty="0">
                <a:solidFill>
                  <a:schemeClr val="tx1"/>
                </a:solidFill>
              </a:rPr>
              <a:t>Business Impact</a:t>
            </a:r>
            <a:r>
              <a:rPr lang="en-US" dirty="0"/>
              <a:t>: By identifying patterns in airfare pricing, the model can assist airlines in dynamic pricing strategies, maximizing revenue during peak demand and filling flights during low-demand periods. Travelers, on the other hand, can benefit from price forecasts by booking tickets during optimal periods for better savings.</a:t>
            </a:r>
          </a:p>
          <a:p>
            <a:pPr>
              <a:buFont typeface="+mj-lt"/>
              <a:buAutoNum type="arabicPeriod"/>
            </a:pPr>
            <a:r>
              <a:rPr lang="en-US" b="1" dirty="0">
                <a:solidFill>
                  <a:schemeClr val="tx1"/>
                </a:solidFill>
              </a:rPr>
              <a:t>Challenges and Limitations</a:t>
            </a:r>
            <a:r>
              <a:rPr lang="en-US" dirty="0"/>
              <a:t>: Although predictive models offer valuable insights, challenges like sudden external events (e.g., fuel price hikes, natural disasters, or pandemics) may impact pricing, making predictions less reliable during such unforeseen situations.</a:t>
            </a:r>
          </a:p>
          <a:p>
            <a:pPr marL="0" indent="0" algn="r">
              <a:buNone/>
            </a:pPr>
            <a:r>
              <a:rPr lang="en-IN" sz="1800" dirty="0">
                <a:solidFill>
                  <a:schemeClr val="accent5"/>
                </a:solidFill>
              </a:rPr>
              <a:t>                                                                 </a:t>
            </a:r>
          </a:p>
          <a:p>
            <a:pPr marL="0" indent="0" algn="r">
              <a:buNone/>
            </a:pPr>
            <a:r>
              <a:rPr lang="en-IN" dirty="0">
                <a:solidFill>
                  <a:schemeClr val="accent5"/>
                </a:solidFill>
              </a:rPr>
              <a:t>                                                                  </a:t>
            </a:r>
            <a:r>
              <a:rPr lang="en-IN" sz="1800" dirty="0">
                <a:solidFill>
                  <a:schemeClr val="accent5"/>
                </a:solidFill>
              </a:rPr>
              <a:t>                           THANK YOU</a:t>
            </a:r>
          </a:p>
          <a:p>
            <a:pPr marL="0" indent="0" algn="r">
              <a:buNone/>
            </a:pPr>
            <a:r>
              <a:rPr lang="en-IN" sz="1800" dirty="0">
                <a:solidFill>
                  <a:schemeClr val="accent5"/>
                </a:solidFill>
              </a:rPr>
              <a:t>Four your Attention and Support </a:t>
            </a:r>
          </a:p>
          <a:p>
            <a:pPr marL="0" indent="0">
              <a:buNone/>
            </a:pPr>
            <a:endParaRPr lang="en-IN" dirty="0"/>
          </a:p>
        </p:txBody>
      </p:sp>
    </p:spTree>
    <p:extLst>
      <p:ext uri="{BB962C8B-B14F-4D97-AF65-F5344CB8AC3E}">
        <p14:creationId xmlns:p14="http://schemas.microsoft.com/office/powerpoint/2010/main" val="982871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BB344-0B8B-E299-8C8E-F4A0D9B390C1}"/>
              </a:ext>
            </a:extLst>
          </p:cNvPr>
          <p:cNvSpPr>
            <a:spLocks noGrp="1"/>
          </p:cNvSpPr>
          <p:nvPr>
            <p:ph type="ctrTitle"/>
          </p:nvPr>
        </p:nvSpPr>
        <p:spPr>
          <a:xfrm>
            <a:off x="855406" y="186813"/>
            <a:ext cx="9026013" cy="2015613"/>
          </a:xfrm>
        </p:spPr>
        <p:txBody>
          <a:bodyPr>
            <a:normAutofit/>
          </a:bodyPr>
          <a:lstStyle/>
          <a:p>
            <a:pPr algn="ctr"/>
            <a:r>
              <a:rPr lang="en-IN" dirty="0"/>
              <a:t>Why Machine Learning Model</a:t>
            </a:r>
          </a:p>
        </p:txBody>
      </p:sp>
      <p:sp>
        <p:nvSpPr>
          <p:cNvPr id="7" name="Subtitle 6">
            <a:extLst>
              <a:ext uri="{FF2B5EF4-FFF2-40B4-BE49-F238E27FC236}">
                <a16:creationId xmlns:a16="http://schemas.microsoft.com/office/drawing/2014/main" id="{BC9D57CD-8ED2-1C87-0580-A557B8673E9E}"/>
              </a:ext>
            </a:extLst>
          </p:cNvPr>
          <p:cNvSpPr>
            <a:spLocks noGrp="1"/>
          </p:cNvSpPr>
          <p:nvPr>
            <p:ph type="subTitle" idx="1"/>
          </p:nvPr>
        </p:nvSpPr>
        <p:spPr>
          <a:xfrm>
            <a:off x="560440" y="2625214"/>
            <a:ext cx="8713736" cy="2523050"/>
          </a:xfrm>
        </p:spPr>
        <p:txBody>
          <a:bodyPr>
            <a:normAutofit lnSpcReduction="10000"/>
          </a:bodyPr>
          <a:lstStyle/>
          <a:p>
            <a:pPr algn="ctr"/>
            <a:r>
              <a:rPr lang="en-US" dirty="0">
                <a:solidFill>
                  <a:schemeClr val="tx1"/>
                </a:solidFill>
              </a:rPr>
              <a:t>🌐✈️ Traveling on a Budget? Unlock the Power of Machine Learning! 🚀</a:t>
            </a:r>
          </a:p>
          <a:p>
            <a:pPr algn="ctr"/>
            <a:r>
              <a:rPr lang="en-US" dirty="0">
                <a:solidFill>
                  <a:schemeClr val="tx1"/>
                </a:solidFill>
              </a:rPr>
              <a:t>Ever wondered how to predict flight ticket prices and find the best deals? With the help of Machine Learning, you can! By analyzing the records from given dataset, I 've built a powerful Random Forest Regressor model that empowers savvy travelers to make informed decisions and snag the ultimate deals! 🎫✨</a:t>
            </a:r>
          </a:p>
          <a:p>
            <a:pPr algn="ctr"/>
            <a:r>
              <a:rPr lang="en-US" dirty="0">
                <a:solidFill>
                  <a:schemeClr val="tx1"/>
                </a:solidFill>
              </a:rPr>
              <a:t>Say goodbye to overpriced flights and hello to smart travel planning. Dive into the world of data science and discover how predictive modeling can revolutionize your travel experience!</a:t>
            </a:r>
          </a:p>
          <a:p>
            <a:pPr algn="ctr"/>
            <a:endParaRPr lang="en-IN" dirty="0"/>
          </a:p>
        </p:txBody>
      </p:sp>
    </p:spTree>
    <p:extLst>
      <p:ext uri="{BB962C8B-B14F-4D97-AF65-F5344CB8AC3E}">
        <p14:creationId xmlns:p14="http://schemas.microsoft.com/office/powerpoint/2010/main" val="415625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8D27-4337-92F9-9B1E-60690743933E}"/>
              </a:ext>
            </a:extLst>
          </p:cNvPr>
          <p:cNvSpPr>
            <a:spLocks noGrp="1"/>
          </p:cNvSpPr>
          <p:nvPr>
            <p:ph type="ctrTitle"/>
          </p:nvPr>
        </p:nvSpPr>
        <p:spPr>
          <a:xfrm>
            <a:off x="1524000" y="232032"/>
            <a:ext cx="9144000" cy="1655762"/>
          </a:xfrm>
        </p:spPr>
        <p:txBody>
          <a:bodyPr>
            <a:normAutofit fontScale="90000"/>
          </a:bodyPr>
          <a:lstStyle/>
          <a:p>
            <a:pPr algn="ctr"/>
            <a:r>
              <a:rPr lang="en-US" sz="60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Problem Statement</a:t>
            </a:r>
            <a:br>
              <a:rPr lang="en-US" sz="60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br>
            <a:endParaRPr lang="en-IN" dirty="0"/>
          </a:p>
        </p:txBody>
      </p:sp>
      <p:sp>
        <p:nvSpPr>
          <p:cNvPr id="3" name="Subtitle 2">
            <a:extLst>
              <a:ext uri="{FF2B5EF4-FFF2-40B4-BE49-F238E27FC236}">
                <a16:creationId xmlns:a16="http://schemas.microsoft.com/office/drawing/2014/main" id="{391877A8-60E2-2BA8-D45F-E8801F6D1547}"/>
              </a:ext>
            </a:extLst>
          </p:cNvPr>
          <p:cNvSpPr>
            <a:spLocks noGrp="1"/>
          </p:cNvSpPr>
          <p:nvPr>
            <p:ph type="subTitle" idx="1"/>
          </p:nvPr>
        </p:nvSpPr>
        <p:spPr>
          <a:xfrm>
            <a:off x="471948" y="2202426"/>
            <a:ext cx="11031794" cy="3559278"/>
          </a:xfrm>
        </p:spPr>
        <p:txBody>
          <a:bodyPr>
            <a:normAutofit/>
          </a:bodyPr>
          <a:lstStyle/>
          <a:p>
            <a:pPr marL="342900" indent="-342900" algn="l">
              <a:buFont typeface="Arial" panose="020B0604020202020204" pitchFamily="34" charset="0"/>
              <a:buChar char="•"/>
            </a:pPr>
            <a:r>
              <a:rPr lang="en-GB" dirty="0">
                <a:solidFill>
                  <a:schemeClr val="tx1"/>
                </a:solidFill>
              </a:rPr>
              <a:t>The aviation industry in India is witnessing rapid growth, with multiple airlines operating flights across various cities. However, the prices of air tickets are highly dynamic, influenced by a multitude of factors such as demand, timing, airline reputation, and more. For both airlines and passengers, predicting these prices with accuracy is crucial for maximizing revenue and ensuring affordability.</a:t>
            </a:r>
          </a:p>
          <a:p>
            <a:pPr marL="342900" indent="-342900" algn="l">
              <a:buFont typeface="Arial" panose="020B0604020202020204" pitchFamily="34" charset="0"/>
              <a:buChar char="•"/>
            </a:pPr>
            <a:r>
              <a:rPr lang="en-GB" dirty="0">
                <a:solidFill>
                  <a:schemeClr val="tx1"/>
                </a:solidFill>
              </a:rPr>
              <a:t>This project aims to develop a robust machine learning model that accurately predicts the air ticket prices for flights within India. By </a:t>
            </a:r>
            <a:r>
              <a:rPr lang="en-GB" dirty="0" err="1">
                <a:solidFill>
                  <a:schemeClr val="tx1"/>
                </a:solidFill>
              </a:rPr>
              <a:t>analyzing</a:t>
            </a:r>
            <a:r>
              <a:rPr lang="en-GB" dirty="0">
                <a:solidFill>
                  <a:schemeClr val="tx1"/>
                </a:solidFill>
              </a:rPr>
              <a:t> data from different airlines and flights between various cities, the model will identify key factors affecting ticket pricing and provide insights to enhance decision-making processes for stakeholders.</a:t>
            </a:r>
          </a:p>
          <a:p>
            <a:endParaRPr lang="en-IN" dirty="0"/>
          </a:p>
        </p:txBody>
      </p:sp>
    </p:spTree>
    <p:extLst>
      <p:ext uri="{BB962C8B-B14F-4D97-AF65-F5344CB8AC3E}">
        <p14:creationId xmlns:p14="http://schemas.microsoft.com/office/powerpoint/2010/main" val="312171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07A32-A42B-91D4-58A1-E3CF31C7E46F}"/>
              </a:ext>
            </a:extLst>
          </p:cNvPr>
          <p:cNvSpPr>
            <a:spLocks noGrp="1"/>
          </p:cNvSpPr>
          <p:nvPr>
            <p:ph type="title"/>
          </p:nvPr>
        </p:nvSpPr>
        <p:spPr/>
        <p:txBody>
          <a:bodyPr/>
          <a:lstStyle/>
          <a:p>
            <a:pPr algn="ctr"/>
            <a:r>
              <a:rPr lang="en-US" sz="4000" b="0" u="sng"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Data Dictionary</a:t>
            </a:r>
            <a:br>
              <a:rPr lang="en-US" sz="36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br>
            <a:endParaRPr lang="en-IN" dirty="0"/>
          </a:p>
        </p:txBody>
      </p:sp>
      <p:sp>
        <p:nvSpPr>
          <p:cNvPr id="3" name="Content Placeholder 2">
            <a:extLst>
              <a:ext uri="{FF2B5EF4-FFF2-40B4-BE49-F238E27FC236}">
                <a16:creationId xmlns:a16="http://schemas.microsoft.com/office/drawing/2014/main" id="{7C84EE84-80C8-181C-5E9A-7B976E3D202B}"/>
              </a:ext>
            </a:extLst>
          </p:cNvPr>
          <p:cNvSpPr>
            <a:spLocks noGrp="1"/>
          </p:cNvSpPr>
          <p:nvPr>
            <p:ph idx="1"/>
          </p:nvPr>
        </p:nvSpPr>
        <p:spPr/>
        <p:txBody>
          <a:bodyPr>
            <a:normAutofit fontScale="92500" lnSpcReduction="20000"/>
          </a:bodyPr>
          <a:lstStyle/>
          <a:p>
            <a:r>
              <a:rPr lang="en-US" dirty="0">
                <a:latin typeface="Arial" panose="020B0604020202020204" pitchFamily="34" charset="0"/>
                <a:cs typeface="Arial" panose="020B0604020202020204" pitchFamily="34" charset="0"/>
              </a:rPr>
              <a:t>Airline- The name of the airline company</a:t>
            </a:r>
          </a:p>
          <a:p>
            <a:r>
              <a:rPr lang="en-US" dirty="0">
                <a:latin typeface="Arial" panose="020B0604020202020204" pitchFamily="34" charset="0"/>
                <a:cs typeface="Arial" panose="020B0604020202020204" pitchFamily="34" charset="0"/>
              </a:rPr>
              <a:t>Date_of_Journey- The date on which the journey happened</a:t>
            </a:r>
          </a:p>
          <a:p>
            <a:r>
              <a:rPr lang="en-US" dirty="0">
                <a:latin typeface="Arial" panose="020B0604020202020204" pitchFamily="34" charset="0"/>
                <a:cs typeface="Arial" panose="020B0604020202020204" pitchFamily="34" charset="0"/>
              </a:rPr>
              <a:t>Source- The city of the departure of the flight</a:t>
            </a:r>
          </a:p>
          <a:p>
            <a:r>
              <a:rPr lang="en-US" dirty="0">
                <a:latin typeface="Arial" panose="020B0604020202020204" pitchFamily="34" charset="0"/>
                <a:cs typeface="Arial" panose="020B0604020202020204" pitchFamily="34" charset="0"/>
              </a:rPr>
              <a:t>Destination- The destination city/airport</a:t>
            </a:r>
          </a:p>
          <a:p>
            <a:r>
              <a:rPr lang="en-US" dirty="0">
                <a:latin typeface="Arial" panose="020B0604020202020204" pitchFamily="34" charset="0"/>
                <a:cs typeface="Arial" panose="020B0604020202020204" pitchFamily="34" charset="0"/>
              </a:rPr>
              <a:t>Route- The route of the flight from where to where</a:t>
            </a:r>
          </a:p>
          <a:p>
            <a:r>
              <a:rPr lang="en-US" dirty="0">
                <a:latin typeface="Arial" panose="020B0604020202020204" pitchFamily="34" charset="0"/>
                <a:cs typeface="Arial" panose="020B0604020202020204" pitchFamily="34" charset="0"/>
              </a:rPr>
              <a:t>Dep_Time- The departure time of the flight</a:t>
            </a:r>
          </a:p>
          <a:p>
            <a:r>
              <a:rPr lang="en-US" dirty="0">
                <a:latin typeface="Arial" panose="020B0604020202020204" pitchFamily="34" charset="0"/>
                <a:cs typeface="Arial" panose="020B0604020202020204" pitchFamily="34" charset="0"/>
              </a:rPr>
              <a:t>Arrival Time- The time of the arrival of the flight to the destination</a:t>
            </a:r>
          </a:p>
          <a:p>
            <a:r>
              <a:rPr lang="en-US" dirty="0">
                <a:latin typeface="Arial" panose="020B0604020202020204" pitchFamily="34" charset="0"/>
                <a:cs typeface="Arial" panose="020B0604020202020204" pitchFamily="34" charset="0"/>
              </a:rPr>
              <a:t>Duration- The duration of the flight</a:t>
            </a:r>
          </a:p>
          <a:p>
            <a:r>
              <a:rPr lang="en-US" dirty="0">
                <a:latin typeface="Arial" panose="020B0604020202020204" pitchFamily="34" charset="0"/>
                <a:cs typeface="Arial" panose="020B0604020202020204" pitchFamily="34" charset="0"/>
              </a:rPr>
              <a:t>Total Stops- Total number of stops during the journey</a:t>
            </a:r>
          </a:p>
          <a:p>
            <a:r>
              <a:rPr lang="en-US" dirty="0">
                <a:latin typeface="Arial" panose="020B0604020202020204" pitchFamily="34" charset="0"/>
                <a:cs typeface="Arial" panose="020B0604020202020204" pitchFamily="34" charset="0"/>
              </a:rPr>
              <a:t>Additional Info- Extra/Additional information regarding flight/travel</a:t>
            </a:r>
          </a:p>
          <a:p>
            <a:r>
              <a:rPr lang="en-US" dirty="0">
                <a:latin typeface="Arial" panose="020B0604020202020204" pitchFamily="34" charset="0"/>
                <a:cs typeface="Arial" panose="020B0604020202020204" pitchFamily="34" charset="0"/>
              </a:rPr>
              <a:t>Price- The price of the ticket for a single journey</a:t>
            </a:r>
          </a:p>
          <a:p>
            <a:pPr marL="0" indent="0">
              <a:buNone/>
            </a:pPr>
            <a:endParaRPr lang="en-IN" dirty="0"/>
          </a:p>
        </p:txBody>
      </p:sp>
    </p:spTree>
    <p:extLst>
      <p:ext uri="{BB962C8B-B14F-4D97-AF65-F5344CB8AC3E}">
        <p14:creationId xmlns:p14="http://schemas.microsoft.com/office/powerpoint/2010/main" val="230311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198F-74D1-7F2B-AE8D-20625008C3EB}"/>
              </a:ext>
            </a:extLst>
          </p:cNvPr>
          <p:cNvSpPr>
            <a:spLocks noGrp="1"/>
          </p:cNvSpPr>
          <p:nvPr>
            <p:ph type="title"/>
          </p:nvPr>
        </p:nvSpPr>
        <p:spPr>
          <a:xfrm>
            <a:off x="677334" y="609600"/>
            <a:ext cx="8596668" cy="698090"/>
          </a:xfrm>
        </p:spPr>
        <p:txBody>
          <a:bodyPr/>
          <a:lstStyle/>
          <a:p>
            <a:pPr algn="ctr"/>
            <a:r>
              <a:rPr lang="en-GB" sz="3600" dirty="0"/>
              <a:t>Data Structure</a:t>
            </a:r>
            <a:endParaRPr lang="en-IN" dirty="0"/>
          </a:p>
        </p:txBody>
      </p:sp>
      <p:graphicFrame>
        <p:nvGraphicFramePr>
          <p:cNvPr id="4" name="Content Placeholder 3">
            <a:extLst>
              <a:ext uri="{FF2B5EF4-FFF2-40B4-BE49-F238E27FC236}">
                <a16:creationId xmlns:a16="http://schemas.microsoft.com/office/drawing/2014/main" id="{9C27B921-90DF-2E74-674C-EEC46414E74B}"/>
              </a:ext>
            </a:extLst>
          </p:cNvPr>
          <p:cNvGraphicFramePr>
            <a:graphicFrameLocks noGrp="1"/>
          </p:cNvGraphicFramePr>
          <p:nvPr>
            <p:ph idx="1"/>
            <p:extLst>
              <p:ext uri="{D42A27DB-BD31-4B8C-83A1-F6EECF244321}">
                <p14:modId xmlns:p14="http://schemas.microsoft.com/office/powerpoint/2010/main" val="836623850"/>
              </p:ext>
            </p:extLst>
          </p:nvPr>
        </p:nvGraphicFramePr>
        <p:xfrm>
          <a:off x="383458" y="1465004"/>
          <a:ext cx="11179274" cy="5093112"/>
        </p:xfrm>
        <a:graphic>
          <a:graphicData uri="http://schemas.openxmlformats.org/drawingml/2006/table">
            <a:tbl>
              <a:tblPr/>
              <a:tblGrid>
                <a:gridCol w="1048482">
                  <a:extLst>
                    <a:ext uri="{9D8B030D-6E8A-4147-A177-3AD203B41FA5}">
                      <a16:colId xmlns:a16="http://schemas.microsoft.com/office/drawing/2014/main" val="586403989"/>
                    </a:ext>
                  </a:extLst>
                </a:gridCol>
                <a:gridCol w="966782">
                  <a:extLst>
                    <a:ext uri="{9D8B030D-6E8A-4147-A177-3AD203B41FA5}">
                      <a16:colId xmlns:a16="http://schemas.microsoft.com/office/drawing/2014/main" val="71171722"/>
                    </a:ext>
                  </a:extLst>
                </a:gridCol>
                <a:gridCol w="653599">
                  <a:extLst>
                    <a:ext uri="{9D8B030D-6E8A-4147-A177-3AD203B41FA5}">
                      <a16:colId xmlns:a16="http://schemas.microsoft.com/office/drawing/2014/main" val="785292099"/>
                    </a:ext>
                  </a:extLst>
                </a:gridCol>
                <a:gridCol w="789766">
                  <a:extLst>
                    <a:ext uri="{9D8B030D-6E8A-4147-A177-3AD203B41FA5}">
                      <a16:colId xmlns:a16="http://schemas.microsoft.com/office/drawing/2014/main" val="207289106"/>
                    </a:ext>
                  </a:extLst>
                </a:gridCol>
                <a:gridCol w="1606766">
                  <a:extLst>
                    <a:ext uri="{9D8B030D-6E8A-4147-A177-3AD203B41FA5}">
                      <a16:colId xmlns:a16="http://schemas.microsoft.com/office/drawing/2014/main" val="4146609270"/>
                    </a:ext>
                  </a:extLst>
                </a:gridCol>
                <a:gridCol w="653599">
                  <a:extLst>
                    <a:ext uri="{9D8B030D-6E8A-4147-A177-3AD203B41FA5}">
                      <a16:colId xmlns:a16="http://schemas.microsoft.com/office/drawing/2014/main" val="3840409836"/>
                    </a:ext>
                  </a:extLst>
                </a:gridCol>
                <a:gridCol w="1388900">
                  <a:extLst>
                    <a:ext uri="{9D8B030D-6E8A-4147-A177-3AD203B41FA5}">
                      <a16:colId xmlns:a16="http://schemas.microsoft.com/office/drawing/2014/main" val="39085314"/>
                    </a:ext>
                  </a:extLst>
                </a:gridCol>
                <a:gridCol w="708066">
                  <a:extLst>
                    <a:ext uri="{9D8B030D-6E8A-4147-A177-3AD203B41FA5}">
                      <a16:colId xmlns:a16="http://schemas.microsoft.com/office/drawing/2014/main" val="1362873327"/>
                    </a:ext>
                  </a:extLst>
                </a:gridCol>
                <a:gridCol w="1007633">
                  <a:extLst>
                    <a:ext uri="{9D8B030D-6E8A-4147-A177-3AD203B41FA5}">
                      <a16:colId xmlns:a16="http://schemas.microsoft.com/office/drawing/2014/main" val="3869076711"/>
                    </a:ext>
                  </a:extLst>
                </a:gridCol>
                <a:gridCol w="1702082">
                  <a:extLst>
                    <a:ext uri="{9D8B030D-6E8A-4147-A177-3AD203B41FA5}">
                      <a16:colId xmlns:a16="http://schemas.microsoft.com/office/drawing/2014/main" val="3756085919"/>
                    </a:ext>
                  </a:extLst>
                </a:gridCol>
                <a:gridCol w="653599">
                  <a:extLst>
                    <a:ext uri="{9D8B030D-6E8A-4147-A177-3AD203B41FA5}">
                      <a16:colId xmlns:a16="http://schemas.microsoft.com/office/drawing/2014/main" val="3574732227"/>
                    </a:ext>
                  </a:extLst>
                </a:gridCol>
              </a:tblGrid>
              <a:tr h="424426">
                <a:tc>
                  <a:txBody>
                    <a:bodyPr/>
                    <a:lstStyle/>
                    <a:p>
                      <a:pPr algn="ctr" fontAlgn="b"/>
                      <a:r>
                        <a:rPr lang="en-IN" sz="1050" b="1" i="0" u="none" strike="noStrike" dirty="0">
                          <a:solidFill>
                            <a:srgbClr val="000000"/>
                          </a:solidFill>
                          <a:effectLst/>
                          <a:latin typeface="Calibri" panose="020F0502020204030204" pitchFamily="34" charset="0"/>
                        </a:rPr>
                        <a:t>Airline</a:t>
                      </a:r>
                    </a:p>
                  </a:txBody>
                  <a:tcPr marL="6282" marR="6282" marT="6282" marB="0" anchor="b">
                    <a:lnL>
                      <a:noFill/>
                    </a:lnL>
                    <a:lnR>
                      <a:noFill/>
                    </a:lnR>
                    <a:lnT>
                      <a:noFill/>
                    </a:lnT>
                    <a:lnB>
                      <a:noFill/>
                    </a:lnB>
                    <a:noFill/>
                  </a:tcPr>
                </a:tc>
                <a:tc>
                  <a:txBody>
                    <a:bodyPr/>
                    <a:lstStyle/>
                    <a:p>
                      <a:pPr algn="ctr" fontAlgn="b"/>
                      <a:r>
                        <a:rPr lang="en-IN" sz="1050" b="1" i="0" u="none" strike="noStrike">
                          <a:solidFill>
                            <a:srgbClr val="000000"/>
                          </a:solidFill>
                          <a:effectLst/>
                          <a:latin typeface="Calibri" panose="020F0502020204030204" pitchFamily="34" charset="0"/>
                        </a:rPr>
                        <a:t>Date_of_Journey</a:t>
                      </a:r>
                    </a:p>
                  </a:txBody>
                  <a:tcPr marL="6282" marR="6282" marT="6282" marB="0" anchor="b">
                    <a:lnL>
                      <a:noFill/>
                    </a:lnL>
                    <a:lnR>
                      <a:noFill/>
                    </a:lnR>
                    <a:lnT>
                      <a:noFill/>
                    </a:lnT>
                    <a:lnB>
                      <a:noFill/>
                    </a:lnB>
                    <a:noFill/>
                  </a:tcPr>
                </a:tc>
                <a:tc>
                  <a:txBody>
                    <a:bodyPr/>
                    <a:lstStyle/>
                    <a:p>
                      <a:pPr algn="ctr" fontAlgn="b"/>
                      <a:r>
                        <a:rPr lang="en-IN" sz="1050" b="1" i="0" u="none" strike="noStrike">
                          <a:solidFill>
                            <a:srgbClr val="000000"/>
                          </a:solidFill>
                          <a:effectLst/>
                          <a:latin typeface="Calibri" panose="020F0502020204030204" pitchFamily="34" charset="0"/>
                        </a:rPr>
                        <a:t>Source</a:t>
                      </a:r>
                    </a:p>
                  </a:txBody>
                  <a:tcPr marL="6282" marR="6282" marT="6282" marB="0" anchor="b">
                    <a:lnL>
                      <a:noFill/>
                    </a:lnL>
                    <a:lnR>
                      <a:noFill/>
                    </a:lnR>
                    <a:lnT>
                      <a:noFill/>
                    </a:lnT>
                    <a:lnB>
                      <a:noFill/>
                    </a:lnB>
                    <a:noFill/>
                  </a:tcPr>
                </a:tc>
                <a:tc>
                  <a:txBody>
                    <a:bodyPr/>
                    <a:lstStyle/>
                    <a:p>
                      <a:pPr algn="ctr" fontAlgn="b"/>
                      <a:r>
                        <a:rPr lang="en-IN" sz="1050" b="1" i="0" u="none" strike="noStrike">
                          <a:solidFill>
                            <a:srgbClr val="000000"/>
                          </a:solidFill>
                          <a:effectLst/>
                          <a:latin typeface="Calibri" panose="020F0502020204030204" pitchFamily="34" charset="0"/>
                        </a:rPr>
                        <a:t>Destination</a:t>
                      </a:r>
                    </a:p>
                  </a:txBody>
                  <a:tcPr marL="6282" marR="6282" marT="6282" marB="0" anchor="b">
                    <a:lnL>
                      <a:noFill/>
                    </a:lnL>
                    <a:lnR>
                      <a:noFill/>
                    </a:lnR>
                    <a:lnT>
                      <a:noFill/>
                    </a:lnT>
                    <a:lnB>
                      <a:noFill/>
                    </a:lnB>
                    <a:noFill/>
                  </a:tcPr>
                </a:tc>
                <a:tc>
                  <a:txBody>
                    <a:bodyPr/>
                    <a:lstStyle/>
                    <a:p>
                      <a:pPr algn="ctr" fontAlgn="b"/>
                      <a:r>
                        <a:rPr lang="en-IN" sz="1050" b="1" i="0" u="none" strike="noStrike">
                          <a:solidFill>
                            <a:srgbClr val="000000"/>
                          </a:solidFill>
                          <a:effectLst/>
                          <a:latin typeface="Calibri" panose="020F0502020204030204" pitchFamily="34" charset="0"/>
                        </a:rPr>
                        <a:t>Route</a:t>
                      </a:r>
                    </a:p>
                  </a:txBody>
                  <a:tcPr marL="6282" marR="6282" marT="6282" marB="0" anchor="b">
                    <a:lnL>
                      <a:noFill/>
                    </a:lnL>
                    <a:lnR>
                      <a:noFill/>
                    </a:lnR>
                    <a:lnT>
                      <a:noFill/>
                    </a:lnT>
                    <a:lnB>
                      <a:noFill/>
                    </a:lnB>
                    <a:noFill/>
                  </a:tcPr>
                </a:tc>
                <a:tc>
                  <a:txBody>
                    <a:bodyPr/>
                    <a:lstStyle/>
                    <a:p>
                      <a:pPr algn="ctr" fontAlgn="b"/>
                      <a:r>
                        <a:rPr lang="en-IN" sz="1050" b="1" i="0" u="none" strike="noStrike">
                          <a:solidFill>
                            <a:srgbClr val="000000"/>
                          </a:solidFill>
                          <a:effectLst/>
                          <a:latin typeface="Calibri" panose="020F0502020204030204" pitchFamily="34" charset="0"/>
                        </a:rPr>
                        <a:t>Dep_Time</a:t>
                      </a:r>
                    </a:p>
                  </a:txBody>
                  <a:tcPr marL="6282" marR="6282" marT="6282" marB="0" anchor="b">
                    <a:lnL>
                      <a:noFill/>
                    </a:lnL>
                    <a:lnR>
                      <a:noFill/>
                    </a:lnR>
                    <a:lnT>
                      <a:noFill/>
                    </a:lnT>
                    <a:lnB>
                      <a:noFill/>
                    </a:lnB>
                    <a:noFill/>
                  </a:tcPr>
                </a:tc>
                <a:tc>
                  <a:txBody>
                    <a:bodyPr/>
                    <a:lstStyle/>
                    <a:p>
                      <a:pPr algn="ctr" fontAlgn="b"/>
                      <a:r>
                        <a:rPr lang="en-IN" sz="1050" b="1" i="0" u="none" strike="noStrike">
                          <a:solidFill>
                            <a:srgbClr val="000000"/>
                          </a:solidFill>
                          <a:effectLst/>
                          <a:latin typeface="Calibri" panose="020F0502020204030204" pitchFamily="34" charset="0"/>
                        </a:rPr>
                        <a:t>Arrival_Time</a:t>
                      </a:r>
                    </a:p>
                  </a:txBody>
                  <a:tcPr marL="6282" marR="6282" marT="6282" marB="0" anchor="b">
                    <a:lnL>
                      <a:noFill/>
                    </a:lnL>
                    <a:lnR>
                      <a:noFill/>
                    </a:lnR>
                    <a:lnT>
                      <a:noFill/>
                    </a:lnT>
                    <a:lnB>
                      <a:noFill/>
                    </a:lnB>
                    <a:noFill/>
                  </a:tcPr>
                </a:tc>
                <a:tc>
                  <a:txBody>
                    <a:bodyPr/>
                    <a:lstStyle/>
                    <a:p>
                      <a:pPr algn="ctr" fontAlgn="b"/>
                      <a:r>
                        <a:rPr lang="en-IN" sz="1050" b="1" i="0" u="none" strike="noStrike">
                          <a:solidFill>
                            <a:srgbClr val="000000"/>
                          </a:solidFill>
                          <a:effectLst/>
                          <a:latin typeface="Calibri" panose="020F0502020204030204" pitchFamily="34" charset="0"/>
                        </a:rPr>
                        <a:t>Duration</a:t>
                      </a:r>
                    </a:p>
                  </a:txBody>
                  <a:tcPr marL="6282" marR="6282" marT="6282" marB="0" anchor="b">
                    <a:lnL>
                      <a:noFill/>
                    </a:lnL>
                    <a:lnR>
                      <a:noFill/>
                    </a:lnR>
                    <a:lnT>
                      <a:noFill/>
                    </a:lnT>
                    <a:lnB>
                      <a:noFill/>
                    </a:lnB>
                    <a:noFill/>
                  </a:tcPr>
                </a:tc>
                <a:tc>
                  <a:txBody>
                    <a:bodyPr/>
                    <a:lstStyle/>
                    <a:p>
                      <a:pPr algn="ctr" fontAlgn="b"/>
                      <a:r>
                        <a:rPr lang="en-IN" sz="1050" b="1" i="0" u="none" strike="noStrike">
                          <a:solidFill>
                            <a:srgbClr val="000000"/>
                          </a:solidFill>
                          <a:effectLst/>
                          <a:latin typeface="Calibri" panose="020F0502020204030204" pitchFamily="34" charset="0"/>
                        </a:rPr>
                        <a:t>Total_Stops</a:t>
                      </a:r>
                    </a:p>
                  </a:txBody>
                  <a:tcPr marL="6282" marR="6282" marT="6282" marB="0" anchor="b">
                    <a:lnL>
                      <a:noFill/>
                    </a:lnL>
                    <a:lnR>
                      <a:noFill/>
                    </a:lnR>
                    <a:lnT>
                      <a:noFill/>
                    </a:lnT>
                    <a:lnB>
                      <a:noFill/>
                    </a:lnB>
                    <a:noFill/>
                  </a:tcPr>
                </a:tc>
                <a:tc>
                  <a:txBody>
                    <a:bodyPr/>
                    <a:lstStyle/>
                    <a:p>
                      <a:pPr algn="ctr" fontAlgn="b"/>
                      <a:r>
                        <a:rPr lang="en-IN" sz="1050" b="1" i="0" u="none" strike="noStrike">
                          <a:solidFill>
                            <a:srgbClr val="000000"/>
                          </a:solidFill>
                          <a:effectLst/>
                          <a:latin typeface="Calibri" panose="020F0502020204030204" pitchFamily="34" charset="0"/>
                        </a:rPr>
                        <a:t>Additional_Info</a:t>
                      </a:r>
                    </a:p>
                  </a:txBody>
                  <a:tcPr marL="6282" marR="6282" marT="6282" marB="0" anchor="b">
                    <a:lnL>
                      <a:noFill/>
                    </a:lnL>
                    <a:lnR>
                      <a:noFill/>
                    </a:lnR>
                    <a:lnT>
                      <a:noFill/>
                    </a:lnT>
                    <a:lnB>
                      <a:noFill/>
                    </a:lnB>
                    <a:noFill/>
                  </a:tcPr>
                </a:tc>
                <a:tc>
                  <a:txBody>
                    <a:bodyPr/>
                    <a:lstStyle/>
                    <a:p>
                      <a:pPr algn="ctr" fontAlgn="b"/>
                      <a:r>
                        <a:rPr lang="en-IN" sz="1050" b="1" i="0" u="none" strike="noStrike">
                          <a:solidFill>
                            <a:srgbClr val="000000"/>
                          </a:solidFill>
                          <a:effectLst/>
                          <a:latin typeface="Calibri" panose="020F0502020204030204" pitchFamily="34" charset="0"/>
                        </a:rPr>
                        <a:t>Price</a:t>
                      </a:r>
                    </a:p>
                  </a:txBody>
                  <a:tcPr marL="6282" marR="6282" marT="6282" marB="0" anchor="b">
                    <a:lnL>
                      <a:noFill/>
                    </a:lnL>
                    <a:lnR>
                      <a:noFill/>
                    </a:lnR>
                    <a:lnT>
                      <a:noFill/>
                    </a:lnT>
                    <a:lnB>
                      <a:noFill/>
                    </a:lnB>
                    <a:noFill/>
                  </a:tcPr>
                </a:tc>
                <a:extLst>
                  <a:ext uri="{0D108BD9-81ED-4DB2-BD59-A6C34878D82A}">
                    <a16:rowId xmlns:a16="http://schemas.microsoft.com/office/drawing/2014/main" val="3027127348"/>
                  </a:ext>
                </a:extLst>
              </a:tr>
              <a:tr h="424426">
                <a:tc>
                  <a:txBody>
                    <a:bodyPr/>
                    <a:lstStyle/>
                    <a:p>
                      <a:pPr algn="ctr" fontAlgn="b"/>
                      <a:r>
                        <a:rPr lang="en-IN" sz="1050" b="0" i="0" u="none" strike="noStrike">
                          <a:solidFill>
                            <a:srgbClr val="000000"/>
                          </a:solidFill>
                          <a:effectLst/>
                          <a:latin typeface="Calibri" panose="020F0502020204030204" pitchFamily="34" charset="0"/>
                        </a:rPr>
                        <a:t>IndiGo</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24-03-2019</a:t>
                      </a:r>
                    </a:p>
                  </a:txBody>
                  <a:tcPr marL="6282" marR="6282" marT="6282" marB="0" anchor="b">
                    <a:lnL>
                      <a:noFill/>
                    </a:lnL>
                    <a:lnR>
                      <a:noFill/>
                    </a:lnR>
                    <a:lnT>
                      <a:noFill/>
                    </a:lnT>
                    <a:lnB>
                      <a:noFill/>
                    </a:lnB>
                    <a:noFill/>
                  </a:tcPr>
                </a:tc>
                <a:tc>
                  <a:txBody>
                    <a:bodyPr/>
                    <a:lstStyle/>
                    <a:p>
                      <a:pPr algn="ctr" fontAlgn="b"/>
                      <a:r>
                        <a:rPr lang="en-IN" sz="1050" b="0" i="0" u="none" strike="noStrike" dirty="0" err="1">
                          <a:solidFill>
                            <a:srgbClr val="000000"/>
                          </a:solidFill>
                          <a:effectLst/>
                          <a:latin typeface="Calibri" panose="020F0502020204030204" pitchFamily="34" charset="0"/>
                        </a:rPr>
                        <a:t>Banglore</a:t>
                      </a:r>
                      <a:endParaRPr lang="en-IN" sz="1050" b="0" i="0" u="none" strike="noStrike" dirty="0">
                        <a:solidFill>
                          <a:srgbClr val="000000"/>
                        </a:solidFill>
                        <a:effectLst/>
                        <a:latin typeface="Calibri" panose="020F0502020204030204" pitchFamily="34" charset="0"/>
                      </a:endParaRP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New Delhi</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BLR ? DEL</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22:20</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22-03-2024 01:10</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2h 50m</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non-stop</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Null </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3897</a:t>
                      </a:r>
                    </a:p>
                  </a:txBody>
                  <a:tcPr marL="6282" marR="6282" marT="6282" marB="0" anchor="b">
                    <a:lnL>
                      <a:noFill/>
                    </a:lnL>
                    <a:lnR>
                      <a:noFill/>
                    </a:lnR>
                    <a:lnT>
                      <a:noFill/>
                    </a:lnT>
                    <a:lnB>
                      <a:noFill/>
                    </a:lnB>
                    <a:noFill/>
                  </a:tcPr>
                </a:tc>
                <a:extLst>
                  <a:ext uri="{0D108BD9-81ED-4DB2-BD59-A6C34878D82A}">
                    <a16:rowId xmlns:a16="http://schemas.microsoft.com/office/drawing/2014/main" val="804644974"/>
                  </a:ext>
                </a:extLst>
              </a:tr>
              <a:tr h="424426">
                <a:tc>
                  <a:txBody>
                    <a:bodyPr/>
                    <a:lstStyle/>
                    <a:p>
                      <a:pPr algn="ctr" fontAlgn="b"/>
                      <a:r>
                        <a:rPr lang="en-IN" sz="1050" b="0" i="0" u="none" strike="noStrike">
                          <a:solidFill>
                            <a:srgbClr val="000000"/>
                          </a:solidFill>
                          <a:effectLst/>
                          <a:latin typeface="Calibri" panose="020F0502020204030204" pitchFamily="34" charset="0"/>
                        </a:rPr>
                        <a:t>Air India</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01-05-2019</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Kolkata</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Banglore</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CCU ? IXR ? BBI ? BLR</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05:50</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13:15</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7h 25m</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2 stops</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Null</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7662</a:t>
                      </a:r>
                    </a:p>
                  </a:txBody>
                  <a:tcPr marL="6282" marR="6282" marT="6282" marB="0" anchor="b">
                    <a:lnL>
                      <a:noFill/>
                    </a:lnL>
                    <a:lnR>
                      <a:noFill/>
                    </a:lnR>
                    <a:lnT>
                      <a:noFill/>
                    </a:lnT>
                    <a:lnB>
                      <a:noFill/>
                    </a:lnB>
                    <a:noFill/>
                  </a:tcPr>
                </a:tc>
                <a:extLst>
                  <a:ext uri="{0D108BD9-81ED-4DB2-BD59-A6C34878D82A}">
                    <a16:rowId xmlns:a16="http://schemas.microsoft.com/office/drawing/2014/main" val="1147032899"/>
                  </a:ext>
                </a:extLst>
              </a:tr>
              <a:tr h="424426">
                <a:tc>
                  <a:txBody>
                    <a:bodyPr/>
                    <a:lstStyle/>
                    <a:p>
                      <a:pPr algn="ctr" fontAlgn="b"/>
                      <a:r>
                        <a:rPr lang="en-IN" sz="1050" b="0" i="0" u="none" strike="noStrike">
                          <a:solidFill>
                            <a:srgbClr val="000000"/>
                          </a:solidFill>
                          <a:effectLst/>
                          <a:latin typeface="Calibri" panose="020F0502020204030204" pitchFamily="34" charset="0"/>
                        </a:rPr>
                        <a:t>Jet Airways</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09-06-2019</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Delhi</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Cochin</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DEL ? LKO ? BOM ? COK</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09:25</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10-06-2024 04:25</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19h</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2 stops</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Null</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13882</a:t>
                      </a:r>
                    </a:p>
                  </a:txBody>
                  <a:tcPr marL="6282" marR="6282" marT="6282" marB="0" anchor="b">
                    <a:lnL>
                      <a:noFill/>
                    </a:lnL>
                    <a:lnR>
                      <a:noFill/>
                    </a:lnR>
                    <a:lnT>
                      <a:noFill/>
                    </a:lnT>
                    <a:lnB>
                      <a:noFill/>
                    </a:lnB>
                    <a:noFill/>
                  </a:tcPr>
                </a:tc>
                <a:extLst>
                  <a:ext uri="{0D108BD9-81ED-4DB2-BD59-A6C34878D82A}">
                    <a16:rowId xmlns:a16="http://schemas.microsoft.com/office/drawing/2014/main" val="290672776"/>
                  </a:ext>
                </a:extLst>
              </a:tr>
              <a:tr h="424426">
                <a:tc>
                  <a:txBody>
                    <a:bodyPr/>
                    <a:lstStyle/>
                    <a:p>
                      <a:pPr algn="ctr" fontAlgn="b"/>
                      <a:r>
                        <a:rPr lang="en-IN" sz="1050" b="0" i="0" u="none" strike="noStrike">
                          <a:solidFill>
                            <a:srgbClr val="000000"/>
                          </a:solidFill>
                          <a:effectLst/>
                          <a:latin typeface="Calibri" panose="020F0502020204030204" pitchFamily="34" charset="0"/>
                        </a:rPr>
                        <a:t>IndiGo</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12-05-2019</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Kolkata</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Banglore</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CCU ? NAG ? BLR</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18:05</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23:30</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5h 25m</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 stop</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Null</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6218</a:t>
                      </a:r>
                    </a:p>
                  </a:txBody>
                  <a:tcPr marL="6282" marR="6282" marT="6282" marB="0" anchor="b">
                    <a:lnL>
                      <a:noFill/>
                    </a:lnL>
                    <a:lnR>
                      <a:noFill/>
                    </a:lnR>
                    <a:lnT>
                      <a:noFill/>
                    </a:lnT>
                    <a:lnB>
                      <a:noFill/>
                    </a:lnB>
                    <a:noFill/>
                  </a:tcPr>
                </a:tc>
                <a:extLst>
                  <a:ext uri="{0D108BD9-81ED-4DB2-BD59-A6C34878D82A}">
                    <a16:rowId xmlns:a16="http://schemas.microsoft.com/office/drawing/2014/main" val="3450294735"/>
                  </a:ext>
                </a:extLst>
              </a:tr>
              <a:tr h="424426">
                <a:tc>
                  <a:txBody>
                    <a:bodyPr/>
                    <a:lstStyle/>
                    <a:p>
                      <a:pPr algn="ctr" fontAlgn="b"/>
                      <a:r>
                        <a:rPr lang="en-IN" sz="1050" b="0" i="0" u="none" strike="noStrike">
                          <a:solidFill>
                            <a:srgbClr val="000000"/>
                          </a:solidFill>
                          <a:effectLst/>
                          <a:latin typeface="Calibri" panose="020F0502020204030204" pitchFamily="34" charset="0"/>
                        </a:rPr>
                        <a:t>IndiGo</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01-03-2019</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Banglore</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New Delhi</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BLR ? NAG ? DEL</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16:50</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21:35</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4h 45m</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 stop</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Null</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13302</a:t>
                      </a:r>
                    </a:p>
                  </a:txBody>
                  <a:tcPr marL="6282" marR="6282" marT="6282" marB="0" anchor="b">
                    <a:lnL>
                      <a:noFill/>
                    </a:lnL>
                    <a:lnR>
                      <a:noFill/>
                    </a:lnR>
                    <a:lnT>
                      <a:noFill/>
                    </a:lnT>
                    <a:lnB>
                      <a:noFill/>
                    </a:lnB>
                    <a:noFill/>
                  </a:tcPr>
                </a:tc>
                <a:extLst>
                  <a:ext uri="{0D108BD9-81ED-4DB2-BD59-A6C34878D82A}">
                    <a16:rowId xmlns:a16="http://schemas.microsoft.com/office/drawing/2014/main" val="3804289586"/>
                  </a:ext>
                </a:extLst>
              </a:tr>
              <a:tr h="424426">
                <a:tc>
                  <a:txBody>
                    <a:bodyPr/>
                    <a:lstStyle/>
                    <a:p>
                      <a:pPr algn="ctr" fontAlgn="b"/>
                      <a:r>
                        <a:rPr lang="en-IN" sz="1050" b="0" i="0" u="none" strike="noStrike">
                          <a:solidFill>
                            <a:srgbClr val="000000"/>
                          </a:solidFill>
                          <a:effectLst/>
                          <a:latin typeface="Calibri" panose="020F0502020204030204" pitchFamily="34" charset="0"/>
                        </a:rPr>
                        <a:t>SpiceJet</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24-06-2019</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Kolkata</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Banglore</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CCU ? BLR</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09:00</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11:25</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2h 25m</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non-stop</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Null</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3873</a:t>
                      </a:r>
                    </a:p>
                  </a:txBody>
                  <a:tcPr marL="6282" marR="6282" marT="6282" marB="0" anchor="b">
                    <a:lnL>
                      <a:noFill/>
                    </a:lnL>
                    <a:lnR>
                      <a:noFill/>
                    </a:lnR>
                    <a:lnT>
                      <a:noFill/>
                    </a:lnT>
                    <a:lnB>
                      <a:noFill/>
                    </a:lnB>
                    <a:noFill/>
                  </a:tcPr>
                </a:tc>
                <a:extLst>
                  <a:ext uri="{0D108BD9-81ED-4DB2-BD59-A6C34878D82A}">
                    <a16:rowId xmlns:a16="http://schemas.microsoft.com/office/drawing/2014/main" val="2652333972"/>
                  </a:ext>
                </a:extLst>
              </a:tr>
              <a:tr h="424426">
                <a:tc>
                  <a:txBody>
                    <a:bodyPr/>
                    <a:lstStyle/>
                    <a:p>
                      <a:pPr algn="ctr" fontAlgn="b"/>
                      <a:r>
                        <a:rPr lang="en-IN" sz="1050" b="0" i="0" u="none" strike="noStrike">
                          <a:solidFill>
                            <a:srgbClr val="000000"/>
                          </a:solidFill>
                          <a:effectLst/>
                          <a:latin typeface="Calibri" panose="020F0502020204030204" pitchFamily="34" charset="0"/>
                        </a:rPr>
                        <a:t>Jet Airways</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12-03-2019</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Banglore</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New Delhi</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BLR ? BOM ? DEL</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18:55</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13-03-2024 10:25</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15h 30m</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1 stop</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In-flight meal not included</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11087</a:t>
                      </a:r>
                    </a:p>
                  </a:txBody>
                  <a:tcPr marL="6282" marR="6282" marT="6282" marB="0" anchor="b">
                    <a:lnL>
                      <a:noFill/>
                    </a:lnL>
                    <a:lnR>
                      <a:noFill/>
                    </a:lnR>
                    <a:lnT>
                      <a:noFill/>
                    </a:lnT>
                    <a:lnB>
                      <a:noFill/>
                    </a:lnB>
                    <a:noFill/>
                  </a:tcPr>
                </a:tc>
                <a:extLst>
                  <a:ext uri="{0D108BD9-81ED-4DB2-BD59-A6C34878D82A}">
                    <a16:rowId xmlns:a16="http://schemas.microsoft.com/office/drawing/2014/main" val="1212043435"/>
                  </a:ext>
                </a:extLst>
              </a:tr>
              <a:tr h="424426">
                <a:tc>
                  <a:txBody>
                    <a:bodyPr/>
                    <a:lstStyle/>
                    <a:p>
                      <a:pPr algn="ctr" fontAlgn="b"/>
                      <a:r>
                        <a:rPr lang="en-IN" sz="1050" b="0" i="0" u="none" strike="noStrike">
                          <a:solidFill>
                            <a:srgbClr val="000000"/>
                          </a:solidFill>
                          <a:effectLst/>
                          <a:latin typeface="Calibri" panose="020F0502020204030204" pitchFamily="34" charset="0"/>
                        </a:rPr>
                        <a:t>Jet Airways</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01-03-2019</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Banglore</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New Delhi</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BLR ? BOM ? DEL</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08:00</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02-03-2024 05:05</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21h 5m</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1 stop</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Null</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22270</a:t>
                      </a:r>
                    </a:p>
                  </a:txBody>
                  <a:tcPr marL="6282" marR="6282" marT="6282" marB="0" anchor="b">
                    <a:lnL>
                      <a:noFill/>
                    </a:lnL>
                    <a:lnR>
                      <a:noFill/>
                    </a:lnR>
                    <a:lnT>
                      <a:noFill/>
                    </a:lnT>
                    <a:lnB>
                      <a:noFill/>
                    </a:lnB>
                    <a:noFill/>
                  </a:tcPr>
                </a:tc>
                <a:extLst>
                  <a:ext uri="{0D108BD9-81ED-4DB2-BD59-A6C34878D82A}">
                    <a16:rowId xmlns:a16="http://schemas.microsoft.com/office/drawing/2014/main" val="2903175077"/>
                  </a:ext>
                </a:extLst>
              </a:tr>
              <a:tr h="424426">
                <a:tc>
                  <a:txBody>
                    <a:bodyPr/>
                    <a:lstStyle/>
                    <a:p>
                      <a:pPr algn="ctr" fontAlgn="b"/>
                      <a:r>
                        <a:rPr lang="en-IN" sz="1050" b="0" i="0" u="none" strike="noStrike">
                          <a:solidFill>
                            <a:srgbClr val="000000"/>
                          </a:solidFill>
                          <a:effectLst/>
                          <a:latin typeface="Calibri" panose="020F0502020204030204" pitchFamily="34" charset="0"/>
                        </a:rPr>
                        <a:t>Jet Airways</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12-03-2019</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Banglore</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New Delhi</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BLR ? BOM ? DEL</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08:55</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13-03-2024 10:25</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25h 30m</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1 stop</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In-flight meal not included</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11087</a:t>
                      </a:r>
                    </a:p>
                  </a:txBody>
                  <a:tcPr marL="6282" marR="6282" marT="6282" marB="0" anchor="b">
                    <a:lnL>
                      <a:noFill/>
                    </a:lnL>
                    <a:lnR>
                      <a:noFill/>
                    </a:lnR>
                    <a:lnT>
                      <a:noFill/>
                    </a:lnT>
                    <a:lnB>
                      <a:noFill/>
                    </a:lnB>
                    <a:noFill/>
                  </a:tcPr>
                </a:tc>
                <a:extLst>
                  <a:ext uri="{0D108BD9-81ED-4DB2-BD59-A6C34878D82A}">
                    <a16:rowId xmlns:a16="http://schemas.microsoft.com/office/drawing/2014/main" val="2729930842"/>
                  </a:ext>
                </a:extLst>
              </a:tr>
              <a:tr h="424426">
                <a:tc>
                  <a:txBody>
                    <a:bodyPr/>
                    <a:lstStyle/>
                    <a:p>
                      <a:pPr algn="ctr" fontAlgn="b"/>
                      <a:r>
                        <a:rPr lang="en-IN" sz="1050" b="0" i="0" u="none" strike="noStrike">
                          <a:solidFill>
                            <a:srgbClr val="000000"/>
                          </a:solidFill>
                          <a:effectLst/>
                          <a:latin typeface="Calibri" panose="020F0502020204030204" pitchFamily="34" charset="0"/>
                        </a:rPr>
                        <a:t>Multiple carriers</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27-05-2019</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Delhi</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Cochin</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DEL ? BOM ? COK</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11:25</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19:15</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7h 50m</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 stop</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Null</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8625</a:t>
                      </a:r>
                    </a:p>
                  </a:txBody>
                  <a:tcPr marL="6282" marR="6282" marT="6282" marB="0" anchor="b">
                    <a:lnL>
                      <a:noFill/>
                    </a:lnL>
                    <a:lnR>
                      <a:noFill/>
                    </a:lnR>
                    <a:lnT>
                      <a:noFill/>
                    </a:lnT>
                    <a:lnB>
                      <a:noFill/>
                    </a:lnB>
                    <a:noFill/>
                  </a:tcPr>
                </a:tc>
                <a:extLst>
                  <a:ext uri="{0D108BD9-81ED-4DB2-BD59-A6C34878D82A}">
                    <a16:rowId xmlns:a16="http://schemas.microsoft.com/office/drawing/2014/main" val="2726079762"/>
                  </a:ext>
                </a:extLst>
              </a:tr>
              <a:tr h="424426">
                <a:tc>
                  <a:txBody>
                    <a:bodyPr/>
                    <a:lstStyle/>
                    <a:p>
                      <a:pPr algn="ctr" fontAlgn="b"/>
                      <a:r>
                        <a:rPr lang="en-IN" sz="1050" b="0" i="0" u="none" strike="noStrike">
                          <a:solidFill>
                            <a:srgbClr val="000000"/>
                          </a:solidFill>
                          <a:effectLst/>
                          <a:latin typeface="Calibri" panose="020F0502020204030204" pitchFamily="34" charset="0"/>
                        </a:rPr>
                        <a:t>Air India</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01-06-2019</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Delhi</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Cochin</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DEL ? BLR ? COK</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09:45</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23:00</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13h 15m</a:t>
                      </a:r>
                    </a:p>
                  </a:txBody>
                  <a:tcPr marL="6282" marR="6282" marT="6282" marB="0" anchor="b">
                    <a:lnL>
                      <a:noFill/>
                    </a:lnL>
                    <a:lnR>
                      <a:noFill/>
                    </a:lnR>
                    <a:lnT>
                      <a:noFill/>
                    </a:lnT>
                    <a:lnB>
                      <a:noFill/>
                    </a:lnB>
                    <a:noFill/>
                  </a:tcPr>
                </a:tc>
                <a:tc>
                  <a:txBody>
                    <a:bodyPr/>
                    <a:lstStyle/>
                    <a:p>
                      <a:pPr algn="ctr" fontAlgn="b"/>
                      <a:r>
                        <a:rPr lang="en-IN" sz="1050" b="0" i="0" u="none" strike="noStrike">
                          <a:solidFill>
                            <a:srgbClr val="000000"/>
                          </a:solidFill>
                          <a:effectLst/>
                          <a:latin typeface="Calibri" panose="020F0502020204030204" pitchFamily="34" charset="0"/>
                        </a:rPr>
                        <a:t>1 stop</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Null</a:t>
                      </a:r>
                    </a:p>
                  </a:txBody>
                  <a:tcPr marL="6282" marR="6282" marT="6282" marB="0" anchor="b">
                    <a:lnL>
                      <a:noFill/>
                    </a:lnL>
                    <a:lnR>
                      <a:noFill/>
                    </a:lnR>
                    <a:lnT>
                      <a:noFill/>
                    </a:lnT>
                    <a:lnB>
                      <a:noFill/>
                    </a:lnB>
                    <a:noFill/>
                  </a:tcPr>
                </a:tc>
                <a:tc>
                  <a:txBody>
                    <a:bodyPr/>
                    <a:lstStyle/>
                    <a:p>
                      <a:pPr algn="ctr" fontAlgn="b"/>
                      <a:r>
                        <a:rPr lang="en-IN" sz="1050" b="0" i="0" u="none" strike="noStrike" dirty="0">
                          <a:solidFill>
                            <a:srgbClr val="000000"/>
                          </a:solidFill>
                          <a:effectLst/>
                          <a:latin typeface="Calibri" panose="020F0502020204030204" pitchFamily="34" charset="0"/>
                        </a:rPr>
                        <a:t>8907</a:t>
                      </a:r>
                    </a:p>
                  </a:txBody>
                  <a:tcPr marL="6282" marR="6282" marT="6282" marB="0" anchor="b">
                    <a:lnL>
                      <a:noFill/>
                    </a:lnL>
                    <a:lnR>
                      <a:noFill/>
                    </a:lnR>
                    <a:lnT>
                      <a:noFill/>
                    </a:lnT>
                    <a:lnB>
                      <a:noFill/>
                    </a:lnB>
                    <a:noFill/>
                  </a:tcPr>
                </a:tc>
                <a:extLst>
                  <a:ext uri="{0D108BD9-81ED-4DB2-BD59-A6C34878D82A}">
                    <a16:rowId xmlns:a16="http://schemas.microsoft.com/office/drawing/2014/main" val="3155774179"/>
                  </a:ext>
                </a:extLst>
              </a:tr>
            </a:tbl>
          </a:graphicData>
        </a:graphic>
      </p:graphicFrame>
    </p:spTree>
    <p:extLst>
      <p:ext uri="{BB962C8B-B14F-4D97-AF65-F5344CB8AC3E}">
        <p14:creationId xmlns:p14="http://schemas.microsoft.com/office/powerpoint/2010/main" val="111700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7574-F3CA-C9AB-AFF6-A075504D99B0}"/>
              </a:ext>
            </a:extLst>
          </p:cNvPr>
          <p:cNvSpPr>
            <a:spLocks noGrp="1"/>
          </p:cNvSpPr>
          <p:nvPr>
            <p:ph type="title"/>
          </p:nvPr>
        </p:nvSpPr>
        <p:spPr/>
        <p:txBody>
          <a:bodyPr>
            <a:normAutofit/>
          </a:bodyPr>
          <a:lstStyle/>
          <a:p>
            <a:pPr algn="ctr"/>
            <a:r>
              <a:rPr lang="en-US" dirty="0"/>
              <a:t> Lifecycle of a Data Science project</a:t>
            </a:r>
            <a:endParaRPr lang="en-IN" dirty="0"/>
          </a:p>
        </p:txBody>
      </p:sp>
      <p:sp>
        <p:nvSpPr>
          <p:cNvPr id="3" name="Content Placeholder 2">
            <a:extLst>
              <a:ext uri="{FF2B5EF4-FFF2-40B4-BE49-F238E27FC236}">
                <a16:creationId xmlns:a16="http://schemas.microsoft.com/office/drawing/2014/main" id="{34608660-C06E-730F-8F97-87B7B2BA51F1}"/>
              </a:ext>
            </a:extLst>
          </p:cNvPr>
          <p:cNvSpPr>
            <a:spLocks noGrp="1"/>
          </p:cNvSpPr>
          <p:nvPr>
            <p:ph idx="1"/>
          </p:nvPr>
        </p:nvSpPr>
        <p:spPr/>
        <p:txBody>
          <a:bodyPr>
            <a:normAutofit fontScale="85000" lnSpcReduction="10000"/>
          </a:bodyPr>
          <a:lstStyle/>
          <a:p>
            <a:pPr>
              <a:buFont typeface="+mj-lt"/>
              <a:buAutoNum type="arabicPeriod"/>
            </a:pPr>
            <a:r>
              <a:rPr lang="en-US" sz="2400" b="1" dirty="0"/>
              <a:t>Exploratory Data Analysis (EDA)</a:t>
            </a:r>
            <a:r>
              <a:rPr lang="en-US" sz="2400" dirty="0"/>
              <a:t>: The initial phase where data is explored to understand patterns, relationships, and insights. It involves visualizations, summary statistics, and identifying anomalies.</a:t>
            </a:r>
          </a:p>
          <a:p>
            <a:pPr>
              <a:buFont typeface="+mj-lt"/>
              <a:buAutoNum type="arabicPeriod"/>
            </a:pPr>
            <a:r>
              <a:rPr lang="en-US" sz="2400" b="1" dirty="0"/>
              <a:t>Feature Engineering</a:t>
            </a:r>
            <a:r>
              <a:rPr lang="en-US" sz="2400" dirty="0"/>
              <a:t>: The process of creating new features or modifying existing ones to improve the model's performance. This step involves transforming raw data into a format that better represents the underlying problem.</a:t>
            </a:r>
          </a:p>
          <a:p>
            <a:pPr>
              <a:buFont typeface="+mj-lt"/>
              <a:buAutoNum type="arabicPeriod"/>
            </a:pPr>
            <a:r>
              <a:rPr lang="en-US" sz="2400" b="1" dirty="0"/>
              <a:t>Feature Selection</a:t>
            </a:r>
            <a:r>
              <a:rPr lang="en-US" sz="2400" dirty="0"/>
              <a:t>: The stage where the most relevant features are chosen for the model. This helps in reducing complexity, enhancing model efficiency, and avoiding overfitting.</a:t>
            </a:r>
          </a:p>
          <a:p>
            <a:pPr>
              <a:buFont typeface="+mj-lt"/>
              <a:buAutoNum type="arabicPeriod"/>
            </a:pPr>
            <a:r>
              <a:rPr lang="en-US" sz="2400" b="1" dirty="0"/>
              <a:t>Model Deployment</a:t>
            </a:r>
            <a:r>
              <a:rPr lang="en-US" sz="2400" dirty="0"/>
              <a:t>: Implementing the final model into a production environment for real-world application.</a:t>
            </a:r>
          </a:p>
          <a:p>
            <a:pPr>
              <a:buFont typeface="+mj-lt"/>
              <a:buAutoNum type="arabicPeriod"/>
            </a:pPr>
            <a:endParaRPr lang="en-US" dirty="0"/>
          </a:p>
          <a:p>
            <a:pPr>
              <a:buFont typeface="+mj-lt"/>
              <a:buAutoNum type="arabicPeriod"/>
            </a:pPr>
            <a:endParaRPr lang="en-US" dirty="0"/>
          </a:p>
          <a:p>
            <a:endParaRPr lang="en-IN" dirty="0"/>
          </a:p>
        </p:txBody>
      </p:sp>
    </p:spTree>
    <p:extLst>
      <p:ext uri="{BB962C8B-B14F-4D97-AF65-F5344CB8AC3E}">
        <p14:creationId xmlns:p14="http://schemas.microsoft.com/office/powerpoint/2010/main" val="231070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2DAA6A-A8CD-8E08-BDBE-F26009C6CE22}"/>
              </a:ext>
            </a:extLst>
          </p:cNvPr>
          <p:cNvSpPr>
            <a:spLocks noGrp="1"/>
          </p:cNvSpPr>
          <p:nvPr>
            <p:ph type="title"/>
          </p:nvPr>
        </p:nvSpPr>
        <p:spPr/>
        <p:txBody>
          <a:bodyPr>
            <a:normAutofit fontScale="90000"/>
          </a:bodyPr>
          <a:lstStyle/>
          <a:p>
            <a:r>
              <a:rPr lang="en-US" dirty="0"/>
              <a:t>1. </a:t>
            </a:r>
            <a:r>
              <a:rPr lang="en-US" sz="4400" b="1" dirty="0"/>
              <a:t>Exploratory Data Analysis (EDA)</a:t>
            </a:r>
            <a:r>
              <a:rPr lang="en-US" sz="4400" dirty="0"/>
              <a:t>:</a:t>
            </a:r>
            <a:endParaRPr lang="en-IN" dirty="0"/>
          </a:p>
        </p:txBody>
      </p:sp>
      <p:sp>
        <p:nvSpPr>
          <p:cNvPr id="3" name="Content Placeholder 2">
            <a:extLst>
              <a:ext uri="{FF2B5EF4-FFF2-40B4-BE49-F238E27FC236}">
                <a16:creationId xmlns:a16="http://schemas.microsoft.com/office/drawing/2014/main" id="{87CDB43D-5704-6952-7BBA-E174F4C01406}"/>
              </a:ext>
            </a:extLst>
          </p:cNvPr>
          <p:cNvSpPr>
            <a:spLocks noGrp="1"/>
          </p:cNvSpPr>
          <p:nvPr>
            <p:ph idx="1"/>
          </p:nvPr>
        </p:nvSpPr>
        <p:spPr/>
        <p:txBody>
          <a:bodyPr>
            <a:normAutofit fontScale="92500"/>
          </a:bodyPr>
          <a:lstStyle/>
          <a:p>
            <a:pPr marL="0" indent="0">
              <a:buNone/>
            </a:pPr>
            <a:r>
              <a:rPr lang="en-US" sz="3200" dirty="0"/>
              <a:t>Importing Libraries and Loading the Data</a:t>
            </a:r>
            <a:br>
              <a:rPr lang="en-US" dirty="0"/>
            </a:br>
            <a:endParaRPr lang="en-US" dirty="0"/>
          </a:p>
          <a:p>
            <a:r>
              <a:rPr lang="en-US" sz="2400" dirty="0"/>
              <a:t>To start with the task of predicting flight fares using machine learning, we’ll begin by importing the essential libraries required for data manipulation, visualization, and modeling, such as </a:t>
            </a:r>
            <a:r>
              <a:rPr lang="en-US" sz="2400" b="1" dirty="0"/>
              <a:t>Pandas, NumPy, Matplotlib, and Scikit-learn</a:t>
            </a:r>
            <a:r>
              <a:rPr lang="en-US" sz="2400" dirty="0"/>
              <a:t>. </a:t>
            </a:r>
          </a:p>
          <a:p>
            <a:r>
              <a:rPr lang="en-US" sz="2400" dirty="0"/>
              <a:t>Once the libraries are in place, we'll import the training dataset, which contains historical flight fare dataset, packed with crucial details like airline, source, destination, journey date, total stops, and ticket prices.“</a:t>
            </a:r>
          </a:p>
          <a:p>
            <a:endParaRPr lang="en-IN" dirty="0"/>
          </a:p>
        </p:txBody>
      </p:sp>
    </p:spTree>
    <p:extLst>
      <p:ext uri="{BB962C8B-B14F-4D97-AF65-F5344CB8AC3E}">
        <p14:creationId xmlns:p14="http://schemas.microsoft.com/office/powerpoint/2010/main" val="2750369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0523-AB6C-1E5C-3A35-8DBDCAD30FD3}"/>
              </a:ext>
            </a:extLst>
          </p:cNvPr>
          <p:cNvSpPr>
            <a:spLocks noGrp="1"/>
          </p:cNvSpPr>
          <p:nvPr>
            <p:ph type="title"/>
          </p:nvPr>
        </p:nvSpPr>
        <p:spPr/>
        <p:txBody>
          <a:bodyPr>
            <a:normAutofit/>
          </a:bodyPr>
          <a:lstStyle/>
          <a:p>
            <a:pPr algn="ctr"/>
            <a:r>
              <a:rPr lang="en-US" b="1" i="0" dirty="0">
                <a:solidFill>
                  <a:schemeClr val="tx1"/>
                </a:solidFill>
                <a:effectLst/>
                <a:highlight>
                  <a:srgbClr val="FFFFFF"/>
                </a:highlight>
                <a:latin typeface="source-serif-pro"/>
              </a:rPr>
              <a:t>In Data Analysis We will try to Find out </a:t>
            </a:r>
            <a:br>
              <a:rPr lang="en-US" b="0" i="0" dirty="0">
                <a:solidFill>
                  <a:schemeClr val="tx1"/>
                </a:solidFill>
                <a:effectLst/>
                <a:highlight>
                  <a:srgbClr val="FFFFFF"/>
                </a:highlight>
                <a:latin typeface="source-serif-pro"/>
              </a:rPr>
            </a:br>
            <a:endParaRPr lang="en-IN" dirty="0">
              <a:solidFill>
                <a:schemeClr val="tx1"/>
              </a:solidFill>
            </a:endParaRPr>
          </a:p>
        </p:txBody>
      </p:sp>
      <p:sp>
        <p:nvSpPr>
          <p:cNvPr id="3" name="Content Placeholder 2">
            <a:extLst>
              <a:ext uri="{FF2B5EF4-FFF2-40B4-BE49-F238E27FC236}">
                <a16:creationId xmlns:a16="http://schemas.microsoft.com/office/drawing/2014/main" id="{BBD63445-E56E-C58D-4077-29578890A09D}"/>
              </a:ext>
            </a:extLst>
          </p:cNvPr>
          <p:cNvSpPr>
            <a:spLocks noGrp="1"/>
          </p:cNvSpPr>
          <p:nvPr>
            <p:ph idx="1"/>
          </p:nvPr>
        </p:nvSpPr>
        <p:spPr/>
        <p:txBody>
          <a:bodyPr>
            <a:normAutofit/>
          </a:bodyPr>
          <a:lstStyle/>
          <a:p>
            <a:r>
              <a:rPr lang="en-US" b="0" i="0" dirty="0">
                <a:solidFill>
                  <a:srgbClr val="242424"/>
                </a:solidFill>
                <a:effectLst/>
                <a:highlight>
                  <a:srgbClr val="FFFFFF"/>
                </a:highlight>
                <a:latin typeface="source-serif-pro"/>
              </a:rPr>
              <a:t>Data Description</a:t>
            </a:r>
          </a:p>
          <a:p>
            <a:r>
              <a:rPr lang="en-US" b="0" i="0" dirty="0">
                <a:solidFill>
                  <a:srgbClr val="242424"/>
                </a:solidFill>
                <a:effectLst/>
                <a:highlight>
                  <a:srgbClr val="FFFFFF"/>
                </a:highlight>
                <a:latin typeface="source-serif-pro"/>
              </a:rPr>
              <a:t>To find Null values</a:t>
            </a:r>
          </a:p>
          <a:p>
            <a:r>
              <a:rPr lang="en-US" b="0" i="0" dirty="0">
                <a:solidFill>
                  <a:srgbClr val="242424"/>
                </a:solidFill>
                <a:effectLst/>
                <a:highlight>
                  <a:srgbClr val="FFFFFF"/>
                </a:highlight>
                <a:latin typeface="source-serif-pro"/>
              </a:rPr>
              <a:t>Categorical Variables</a:t>
            </a:r>
          </a:p>
          <a:p>
            <a:r>
              <a:rPr lang="en-US" b="0" i="0" dirty="0">
                <a:solidFill>
                  <a:srgbClr val="242424"/>
                </a:solidFill>
                <a:effectLst/>
                <a:highlight>
                  <a:srgbClr val="FFFFFF"/>
                </a:highlight>
                <a:latin typeface="source-serif-pro"/>
              </a:rPr>
              <a:t>Outliers</a:t>
            </a:r>
          </a:p>
          <a:p>
            <a:r>
              <a:rPr lang="en-US" dirty="0">
                <a:solidFill>
                  <a:srgbClr val="242424"/>
                </a:solidFill>
                <a:highlight>
                  <a:srgbClr val="FFFFFF"/>
                </a:highlight>
                <a:latin typeface="source-serif-pro"/>
              </a:rPr>
              <a:t>Duplicate Values</a:t>
            </a:r>
            <a:endParaRPr lang="en-US" b="0" i="0" dirty="0">
              <a:solidFill>
                <a:srgbClr val="242424"/>
              </a:solidFill>
              <a:effectLst/>
              <a:highlight>
                <a:srgbClr val="FFFFFF"/>
              </a:highlight>
              <a:latin typeface="source-serif-pro"/>
            </a:endParaRPr>
          </a:p>
          <a:p>
            <a:r>
              <a:rPr lang="en-US" b="0" i="0" dirty="0">
                <a:solidFill>
                  <a:srgbClr val="242424"/>
                </a:solidFill>
                <a:effectLst/>
                <a:highlight>
                  <a:srgbClr val="FFFFFF"/>
                </a:highlight>
                <a:latin typeface="source-serif-pro"/>
              </a:rPr>
              <a:t>Relationship between an independent and dependent feature(</a:t>
            </a:r>
            <a:r>
              <a:rPr lang="en-US" b="0" i="1" dirty="0">
                <a:solidFill>
                  <a:srgbClr val="242424"/>
                </a:solidFill>
                <a:effectLst/>
                <a:highlight>
                  <a:srgbClr val="FFFFFF"/>
                </a:highlight>
                <a:latin typeface="source-serif-pro"/>
              </a:rPr>
              <a:t>price</a:t>
            </a:r>
            <a:r>
              <a:rPr lang="en-US" b="0" i="0" dirty="0">
                <a:solidFill>
                  <a:srgbClr val="242424"/>
                </a:solidFill>
                <a:effectLst/>
                <a:highlight>
                  <a:srgbClr val="FFFFFF"/>
                </a:highlight>
                <a:latin typeface="source-serif-pro"/>
              </a:rPr>
              <a:t>)</a:t>
            </a:r>
          </a:p>
          <a:p>
            <a:pPr marL="0" indent="0">
              <a:buNone/>
            </a:pPr>
            <a:br>
              <a:rPr lang="en-US" dirty="0">
                <a:effectLst/>
              </a:rPr>
            </a:br>
            <a:endParaRPr lang="en-IN" dirty="0"/>
          </a:p>
        </p:txBody>
      </p:sp>
    </p:spTree>
    <p:extLst>
      <p:ext uri="{BB962C8B-B14F-4D97-AF65-F5344CB8AC3E}">
        <p14:creationId xmlns:p14="http://schemas.microsoft.com/office/powerpoint/2010/main" val="1414328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577D-93C5-2EC6-99F8-219C68AC1FAE}"/>
              </a:ext>
            </a:extLst>
          </p:cNvPr>
          <p:cNvSpPr>
            <a:spLocks noGrp="1"/>
          </p:cNvSpPr>
          <p:nvPr>
            <p:ph type="title"/>
          </p:nvPr>
        </p:nvSpPr>
        <p:spPr/>
        <p:txBody>
          <a:bodyPr>
            <a:normAutofit fontScale="90000"/>
          </a:bodyPr>
          <a:lstStyle/>
          <a:p>
            <a:r>
              <a:rPr lang="en-US" b="1" i="0" dirty="0">
                <a:effectLst/>
                <a:highlight>
                  <a:srgbClr val="FFFFFF"/>
                </a:highlight>
                <a:latin typeface="sohne"/>
              </a:rPr>
              <a:t>2. Feature Engineering: Preparing for Takeoff</a:t>
            </a:r>
            <a:br>
              <a:rPr lang="en-US" b="1" i="0" dirty="0">
                <a:solidFill>
                  <a:srgbClr val="242424"/>
                </a:solidFill>
                <a:effectLst/>
                <a:highlight>
                  <a:srgbClr val="FFFFFF"/>
                </a:highlight>
                <a:latin typeface="sohne"/>
              </a:rPr>
            </a:br>
            <a:endParaRPr lang="en-IN" dirty="0"/>
          </a:p>
        </p:txBody>
      </p:sp>
      <p:sp>
        <p:nvSpPr>
          <p:cNvPr id="3" name="Content Placeholder 2">
            <a:extLst>
              <a:ext uri="{FF2B5EF4-FFF2-40B4-BE49-F238E27FC236}">
                <a16:creationId xmlns:a16="http://schemas.microsoft.com/office/drawing/2014/main" id="{1CD318F5-1902-7D39-61EB-424E6B1F1E91}"/>
              </a:ext>
            </a:extLst>
          </p:cNvPr>
          <p:cNvSpPr>
            <a:spLocks noGrp="1"/>
          </p:cNvSpPr>
          <p:nvPr>
            <p:ph idx="1"/>
          </p:nvPr>
        </p:nvSpPr>
        <p:spPr/>
        <p:txBody>
          <a:bodyPr>
            <a:normAutofit/>
          </a:bodyPr>
          <a:lstStyle/>
          <a:p>
            <a:pPr marL="0" indent="0">
              <a:buNone/>
            </a:pPr>
            <a:r>
              <a:rPr lang="en-US" dirty="0"/>
              <a:t>"Just like smooth travel requires preparation, we extract journey date and month, manage total stops, and convert flight duration into minutes. We also streamline categorical data using Label Encoder for optimal performance.“</a:t>
            </a:r>
          </a:p>
          <a:p>
            <a:endParaRPr lang="en-US" dirty="0"/>
          </a:p>
          <a:p>
            <a:pPr marL="0" indent="0" algn="l">
              <a:buNone/>
            </a:pPr>
            <a:r>
              <a:rPr lang="en-US" b="0" i="0" dirty="0">
                <a:solidFill>
                  <a:srgbClr val="242424"/>
                </a:solidFill>
                <a:effectLst/>
                <a:highlight>
                  <a:srgbClr val="FFFFFF"/>
                </a:highlight>
                <a:latin typeface="source-serif-pro"/>
              </a:rPr>
              <a:t>We observe that we have all the columns as ‘object’ data types, and only ‘Price’ column is of integer type. One can find many ways to handle categorical data. Some of them categorical data are,</a:t>
            </a:r>
          </a:p>
          <a:p>
            <a:pPr algn="l">
              <a:buFont typeface="+mj-lt"/>
              <a:buAutoNum type="arabicPeriod"/>
            </a:pPr>
            <a:r>
              <a:rPr lang="en-US" b="0" i="0" dirty="0">
                <a:solidFill>
                  <a:srgbClr val="242424"/>
                </a:solidFill>
                <a:effectLst/>
                <a:highlight>
                  <a:srgbClr val="FFFFFF"/>
                </a:highlight>
                <a:latin typeface="source-serif-pro"/>
              </a:rPr>
              <a:t>Nominal data→ data are not in any order → </a:t>
            </a:r>
            <a:r>
              <a:rPr lang="en-US" b="0" i="0" dirty="0" err="1">
                <a:solidFill>
                  <a:srgbClr val="242424"/>
                </a:solidFill>
                <a:effectLst/>
                <a:highlight>
                  <a:srgbClr val="FFFFFF"/>
                </a:highlight>
                <a:latin typeface="source-serif-pro"/>
              </a:rPr>
              <a:t>OneHotEncoder</a:t>
            </a:r>
            <a:r>
              <a:rPr lang="en-US" b="0" i="0" dirty="0">
                <a:solidFill>
                  <a:srgbClr val="242424"/>
                </a:solidFill>
                <a:effectLst/>
                <a:highlight>
                  <a:srgbClr val="FFFFFF"/>
                </a:highlight>
                <a:latin typeface="source-serif-pro"/>
              </a:rPr>
              <a:t> is used in this case</a:t>
            </a:r>
          </a:p>
          <a:p>
            <a:pPr algn="l">
              <a:buFont typeface="+mj-lt"/>
              <a:buAutoNum type="arabicPeriod"/>
            </a:pPr>
            <a:r>
              <a:rPr lang="en-US" b="0" i="0" dirty="0">
                <a:solidFill>
                  <a:srgbClr val="242424"/>
                </a:solidFill>
                <a:effectLst/>
                <a:highlight>
                  <a:srgbClr val="FFFFFF"/>
                </a:highlight>
                <a:latin typeface="source-serif-pro"/>
              </a:rPr>
              <a:t>Ordinal data → data are in order → </a:t>
            </a:r>
            <a:r>
              <a:rPr lang="en-US" b="0" i="0" dirty="0" err="1">
                <a:solidFill>
                  <a:srgbClr val="242424"/>
                </a:solidFill>
                <a:effectLst/>
                <a:highlight>
                  <a:srgbClr val="FFFFFF"/>
                </a:highlight>
                <a:latin typeface="source-serif-pro"/>
              </a:rPr>
              <a:t>LabelEncoder</a:t>
            </a:r>
            <a:r>
              <a:rPr lang="en-US" b="0" i="0" dirty="0">
                <a:solidFill>
                  <a:srgbClr val="242424"/>
                </a:solidFill>
                <a:effectLst/>
                <a:highlight>
                  <a:srgbClr val="FFFFFF"/>
                </a:highlight>
                <a:latin typeface="source-serif-pro"/>
              </a:rPr>
              <a:t> is used in this case.</a:t>
            </a:r>
          </a:p>
          <a:p>
            <a:endParaRPr lang="en-IN" dirty="0"/>
          </a:p>
        </p:txBody>
      </p:sp>
    </p:spTree>
    <p:extLst>
      <p:ext uri="{BB962C8B-B14F-4D97-AF65-F5344CB8AC3E}">
        <p14:creationId xmlns:p14="http://schemas.microsoft.com/office/powerpoint/2010/main" val="40644904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TotalTime>
  <Words>1547</Words>
  <Application>Microsoft Office PowerPoint</Application>
  <PresentationFormat>Widescreen</PresentationFormat>
  <Paragraphs>209</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sohne</vt:lpstr>
      <vt:lpstr>source-serif-pro</vt:lpstr>
      <vt:lpstr>Trebuchet MS</vt:lpstr>
      <vt:lpstr>Wingdings 3</vt:lpstr>
      <vt:lpstr>Facet</vt:lpstr>
      <vt:lpstr>PowerPoint Presentation</vt:lpstr>
      <vt:lpstr>Why Machine Learning Model</vt:lpstr>
      <vt:lpstr>Problem Statement </vt:lpstr>
      <vt:lpstr>Data Dictionary </vt:lpstr>
      <vt:lpstr>Data Structure</vt:lpstr>
      <vt:lpstr> Lifecycle of a Data Science project</vt:lpstr>
      <vt:lpstr>1. Exploratory Data Analysis (EDA):</vt:lpstr>
      <vt:lpstr>In Data Analysis We will try to Find out  </vt:lpstr>
      <vt:lpstr>2. Feature Engineering: Preparing for Takeoff </vt:lpstr>
      <vt:lpstr> Exploratory Data Analysis (EDA): Unveiling Hidden Insights</vt:lpstr>
      <vt:lpstr>PowerPoint Presentation</vt:lpstr>
      <vt:lpstr>3.Building the Prediction Model Smart Skies</vt:lpstr>
      <vt:lpstr>4.MODEL DEPLOYMENT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Monisha S</dc:creator>
  <cp:lastModifiedBy>Monisha S</cp:lastModifiedBy>
  <cp:revision>9</cp:revision>
  <dcterms:created xsi:type="dcterms:W3CDTF">2024-08-20T04:55:44Z</dcterms:created>
  <dcterms:modified xsi:type="dcterms:W3CDTF">2024-08-22T05:44:33Z</dcterms:modified>
</cp:coreProperties>
</file>