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7454-C139-28C1-6542-463C43403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5B95B-C2A3-4C66-26FF-6BBC862E4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C8610-5D93-13DC-A2AF-97E0706BB912}"/>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5" name="Footer Placeholder 4">
            <a:extLst>
              <a:ext uri="{FF2B5EF4-FFF2-40B4-BE49-F238E27FC236}">
                <a16:creationId xmlns:a16="http://schemas.microsoft.com/office/drawing/2014/main" id="{CEA235C3-7814-2616-18EB-CEB77E996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C951-46D0-D87F-64D7-E56ADA21FB18}"/>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1470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85DC-9506-2D49-B040-F3CDB8ACA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222C48-5D16-6970-4293-38B93FAA3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37BE6-926C-213D-6151-CFC49221475F}"/>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5" name="Footer Placeholder 4">
            <a:extLst>
              <a:ext uri="{FF2B5EF4-FFF2-40B4-BE49-F238E27FC236}">
                <a16:creationId xmlns:a16="http://schemas.microsoft.com/office/drawing/2014/main" id="{B256729D-D86E-E3CB-0C10-0C810BADB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BF02E-2E62-751F-5D90-D49FE906A7B1}"/>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339485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1E265-A830-7862-CB4C-986CB47DB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78023-2EDF-7BA9-5CDA-EBA0A77D68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58CE-AE4D-BC41-2A18-2D31D09002B5}"/>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5" name="Footer Placeholder 4">
            <a:extLst>
              <a:ext uri="{FF2B5EF4-FFF2-40B4-BE49-F238E27FC236}">
                <a16:creationId xmlns:a16="http://schemas.microsoft.com/office/drawing/2014/main" id="{F9061635-2BF7-0FAE-94B3-858BBA14A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9046A-174E-AE0B-939D-3A36D44D5083}"/>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355265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5112-C434-2328-21F5-E29C12D18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A20CB-EA0F-6E5F-6A9D-EE0B5D70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27264-BAAB-D2D8-BCFB-E2358E2874A0}"/>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5" name="Footer Placeholder 4">
            <a:extLst>
              <a:ext uri="{FF2B5EF4-FFF2-40B4-BE49-F238E27FC236}">
                <a16:creationId xmlns:a16="http://schemas.microsoft.com/office/drawing/2014/main" id="{B5E646EA-E313-9A38-3545-B8159DD5A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EFFF6-26F6-F024-E8B4-DA1A3AD98488}"/>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45112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2804-18A9-EB25-3D38-0B9BFC943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6AEE9-B20D-8ECA-8BBB-034ED9FD4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C8A8E-702C-4C10-FB49-5E1C4AB51DBF}"/>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5" name="Footer Placeholder 4">
            <a:extLst>
              <a:ext uri="{FF2B5EF4-FFF2-40B4-BE49-F238E27FC236}">
                <a16:creationId xmlns:a16="http://schemas.microsoft.com/office/drawing/2014/main" id="{E02DBA38-3FFC-E79D-CAA1-CCE4E3FA6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3A007-41D7-8011-AE12-15CFDE527E16}"/>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40735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F795-8AC9-3D73-12ED-A793FF73B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AED0C-54BE-20EC-0729-A37C0AA428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A550AD-D30C-B9BB-1B1C-579A64DB1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DBFB7-F410-4FB7-1579-8D27008BCE07}"/>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6" name="Footer Placeholder 5">
            <a:extLst>
              <a:ext uri="{FF2B5EF4-FFF2-40B4-BE49-F238E27FC236}">
                <a16:creationId xmlns:a16="http://schemas.microsoft.com/office/drawing/2014/main" id="{473E274A-520C-05B5-C6AC-67F90AFFF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B8B83-BC56-562E-E15E-AC0B2E2605EC}"/>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129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8EF4-764F-2859-23FB-AD0379496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54C18D-9B14-B587-64B5-D16C0F910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E40D86-8A5D-409A-D8DA-57C72F5B3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F0BE38-91C9-CA9E-5CF9-47C8A8C03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CCA04-3777-7766-A90E-4E75D738A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12ED1-431F-8961-01C0-ED8F7A57AC74}"/>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8" name="Footer Placeholder 7">
            <a:extLst>
              <a:ext uri="{FF2B5EF4-FFF2-40B4-BE49-F238E27FC236}">
                <a16:creationId xmlns:a16="http://schemas.microsoft.com/office/drawing/2014/main" id="{DD4FAC39-38C9-197F-F75C-056A74EA0A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4C35B-343C-E096-07BC-9E4CBC94DA93}"/>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334265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E4C8-964F-25D0-4BE4-70003DF26A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8632F-2084-1EC8-49DD-B111EC0A003C}"/>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4" name="Footer Placeholder 3">
            <a:extLst>
              <a:ext uri="{FF2B5EF4-FFF2-40B4-BE49-F238E27FC236}">
                <a16:creationId xmlns:a16="http://schemas.microsoft.com/office/drawing/2014/main" id="{38FFEA15-064E-2E92-134B-1E55E0DED0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897D96-62C1-3864-A3B8-1C7517B594B3}"/>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88264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E5D77F-C748-C085-D3D9-89E635148ED9}"/>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3" name="Footer Placeholder 2">
            <a:extLst>
              <a:ext uri="{FF2B5EF4-FFF2-40B4-BE49-F238E27FC236}">
                <a16:creationId xmlns:a16="http://schemas.microsoft.com/office/drawing/2014/main" id="{92CC8EBA-2084-08DD-F1E3-134FBE108F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24E6D4-97E1-F894-BC28-2F83CFDBF37E}"/>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60633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F21-A11E-FEE1-AC55-EAD822DDD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BF1AAA-1651-17C8-D692-6FA63C4759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80552-F136-70EC-C937-6EC1EB09E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42371-2B35-B7A7-6A2C-D613A3F021FA}"/>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6" name="Footer Placeholder 5">
            <a:extLst>
              <a:ext uri="{FF2B5EF4-FFF2-40B4-BE49-F238E27FC236}">
                <a16:creationId xmlns:a16="http://schemas.microsoft.com/office/drawing/2014/main" id="{58C58DD9-4162-48A4-8F3E-DD7DA48E0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23FC9-D8FF-5702-D57F-CB3B082AE638}"/>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84183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A384-7818-2D20-3674-F76673B4F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42A6B9-B578-6AB8-90D8-F5B067B3D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77B47D-285B-771A-2782-4A1303624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F4FF2-AE7C-D639-4BB7-B0DB905AD765}"/>
              </a:ext>
            </a:extLst>
          </p:cNvPr>
          <p:cNvSpPr>
            <a:spLocks noGrp="1"/>
          </p:cNvSpPr>
          <p:nvPr>
            <p:ph type="dt" sz="half" idx="10"/>
          </p:nvPr>
        </p:nvSpPr>
        <p:spPr/>
        <p:txBody>
          <a:bodyPr/>
          <a:lstStyle/>
          <a:p>
            <a:fld id="{947BE284-7111-4443-A115-C93B938E0734}" type="datetimeFigureOut">
              <a:rPr lang="en-US" smtClean="0"/>
              <a:t>6/21/2024</a:t>
            </a:fld>
            <a:endParaRPr lang="en-US"/>
          </a:p>
        </p:txBody>
      </p:sp>
      <p:sp>
        <p:nvSpPr>
          <p:cNvPr id="6" name="Footer Placeholder 5">
            <a:extLst>
              <a:ext uri="{FF2B5EF4-FFF2-40B4-BE49-F238E27FC236}">
                <a16:creationId xmlns:a16="http://schemas.microsoft.com/office/drawing/2014/main" id="{72034CEC-7EC5-E3AB-E5B3-4EE7ED403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24C06-BC08-B571-7729-E5A0EC0AD909}"/>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640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36614-F8FC-BB52-F5E6-1FC73D825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3C5C9-3D3F-50A6-42F3-6A1BB59AA3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E9976-DBD6-FB01-F9BF-297FF099D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BE284-7111-4443-A115-C93B938E0734}" type="datetimeFigureOut">
              <a:rPr lang="en-US" smtClean="0"/>
              <a:t>6/21/2024</a:t>
            </a:fld>
            <a:endParaRPr lang="en-US"/>
          </a:p>
        </p:txBody>
      </p:sp>
      <p:sp>
        <p:nvSpPr>
          <p:cNvPr id="5" name="Footer Placeholder 4">
            <a:extLst>
              <a:ext uri="{FF2B5EF4-FFF2-40B4-BE49-F238E27FC236}">
                <a16:creationId xmlns:a16="http://schemas.microsoft.com/office/drawing/2014/main" id="{BCF701AF-216D-A862-1464-5186F0727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D9F701-0F0F-3A1A-1583-0C4E91709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169A5-417E-4151-BBCB-2C39180A58AB}" type="slidenum">
              <a:rPr lang="en-US" smtClean="0"/>
              <a:t>‹#›</a:t>
            </a:fld>
            <a:endParaRPr lang="en-US"/>
          </a:p>
        </p:txBody>
      </p:sp>
    </p:spTree>
    <p:extLst>
      <p:ext uri="{BB962C8B-B14F-4D97-AF65-F5344CB8AC3E}">
        <p14:creationId xmlns:p14="http://schemas.microsoft.com/office/powerpoint/2010/main" val="82625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F3B7-053F-0AB9-DC25-2DAE7373DD88}"/>
              </a:ext>
            </a:extLst>
          </p:cNvPr>
          <p:cNvSpPr>
            <a:spLocks noGrp="1"/>
          </p:cNvSpPr>
          <p:nvPr>
            <p:ph type="ctrTitle"/>
          </p:nvPr>
        </p:nvSpPr>
        <p:spPr>
          <a:xfrm>
            <a:off x="0" y="0"/>
            <a:ext cx="12192000" cy="6858000"/>
          </a:xfrm>
        </p:spPr>
        <p:txBody>
          <a:bodyPr>
            <a:noAutofit/>
          </a:bodyPr>
          <a:lstStyle/>
          <a:p>
            <a:pPr algn="l"/>
            <a:r>
              <a:rPr lang="en-US" sz="1800" b="0" i="0" dirty="0">
                <a:solidFill>
                  <a:srgbClr val="000000"/>
                </a:solidFill>
                <a:effectLst/>
                <a:latin typeface="+mn-lt"/>
              </a:rPr>
              <a:t>Within the context of human resources (HR), </a:t>
            </a:r>
            <a:r>
              <a:rPr lang="en-US" sz="1800" b="0" i="0" dirty="0">
                <a:solidFill>
                  <a:srgbClr val="FF0000"/>
                </a:solidFill>
                <a:effectLst/>
                <a:latin typeface="+mn-lt"/>
              </a:rPr>
              <a:t>attrition is a reduction </a:t>
            </a:r>
            <a:r>
              <a:rPr lang="en-US" sz="1800" b="0" i="0" dirty="0">
                <a:solidFill>
                  <a:srgbClr val="000000"/>
                </a:solidFill>
                <a:effectLst/>
                <a:latin typeface="+mn-lt"/>
              </a:rPr>
              <a:t>in the workforce caused by </a:t>
            </a:r>
            <a:r>
              <a:rPr lang="en-US" sz="1800" b="0" i="0" dirty="0">
                <a:solidFill>
                  <a:srgbClr val="FF0000"/>
                </a:solidFill>
                <a:effectLst/>
                <a:latin typeface="+mn-lt"/>
              </a:rPr>
              <a:t>retirement or resignation</a:t>
            </a:r>
            <a:r>
              <a:rPr lang="en-US" sz="1800" b="0" i="0" dirty="0">
                <a:solidFill>
                  <a:srgbClr val="000000"/>
                </a:solidFill>
                <a:effectLst/>
                <a:latin typeface="+mn-lt"/>
              </a:rPr>
              <a:t>. This is a serious problem faced by </a:t>
            </a:r>
            <a:r>
              <a:rPr lang="en-US" sz="1800" b="0" i="0" dirty="0">
                <a:solidFill>
                  <a:srgbClr val="FF0000"/>
                </a:solidFill>
                <a:effectLst/>
                <a:latin typeface="+mn-lt"/>
              </a:rPr>
              <a:t>several organizations </a:t>
            </a:r>
            <a:r>
              <a:rPr lang="en-US" sz="1800" b="0" i="0" dirty="0">
                <a:solidFill>
                  <a:srgbClr val="000000"/>
                </a:solidFill>
                <a:effectLst/>
                <a:latin typeface="+mn-lt"/>
              </a:rPr>
              <a:t>around the world as attrition is </a:t>
            </a:r>
            <a:r>
              <a:rPr lang="en-US" sz="1800" b="0" i="0" dirty="0">
                <a:solidFill>
                  <a:srgbClr val="FF0000"/>
                </a:solidFill>
                <a:effectLst/>
                <a:latin typeface="+mn-lt"/>
              </a:rPr>
              <a:t>economically damaging </a:t>
            </a:r>
            <a:r>
              <a:rPr lang="en-US" sz="1800" b="0" i="0" dirty="0">
                <a:solidFill>
                  <a:srgbClr val="000000"/>
                </a:solidFill>
                <a:effectLst/>
                <a:latin typeface="+mn-lt"/>
              </a:rPr>
              <a:t>to the organizations as the replacement employees have to be hired at a cost and trained again at a cost. High Rates of Attrition also damages the brand value of the company.</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0" i="0" dirty="0">
                <a:solidFill>
                  <a:srgbClr val="000000"/>
                </a:solidFill>
                <a:effectLst/>
                <a:latin typeface="+mn-lt"/>
              </a:rPr>
              <a:t>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0" i="0" dirty="0">
                <a:solidFill>
                  <a:srgbClr val="000000"/>
                </a:solidFill>
                <a:effectLst/>
                <a:latin typeface="+mn-lt"/>
              </a:rPr>
              <a:t>The goal here is to predict whether an employee will leave the company based upon the various variables given in the dataset.</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1" i="0" dirty="0">
                <a:solidFill>
                  <a:srgbClr val="000000"/>
                </a:solidFill>
                <a:effectLst/>
                <a:latin typeface="+mn-lt"/>
              </a:rPr>
              <a:t>Working with Data</a:t>
            </a:r>
            <a:br>
              <a:rPr lang="en-US" sz="1800" b="0" i="0" dirty="0">
                <a:solidFill>
                  <a:srgbClr val="000000"/>
                </a:solidFill>
                <a:effectLst/>
                <a:latin typeface="+mn-lt"/>
              </a:rPr>
            </a:br>
            <a:r>
              <a:rPr lang="en-US" sz="1800" b="0" i="0" dirty="0">
                <a:solidFill>
                  <a:srgbClr val="000000"/>
                </a:solidFill>
                <a:effectLst/>
                <a:latin typeface="+mn-lt"/>
              </a:rPr>
              <a:t>Data has been split into two groups and provided in the module:</a:t>
            </a:r>
            <a:br>
              <a:rPr lang="en-US" sz="1800" b="0" i="0" dirty="0">
                <a:solidFill>
                  <a:srgbClr val="000000"/>
                </a:solidFill>
                <a:effectLst/>
                <a:latin typeface="+mn-lt"/>
              </a:rPr>
            </a:br>
            <a:r>
              <a:rPr lang="en-US" sz="1800" b="0" i="0" dirty="0">
                <a:solidFill>
                  <a:srgbClr val="000000"/>
                </a:solidFill>
                <a:effectLst/>
                <a:latin typeface="+mn-lt"/>
              </a:rPr>
              <a:t>training set </a:t>
            </a:r>
            <a:br>
              <a:rPr lang="en-US" sz="1800" b="0" i="0" dirty="0">
                <a:solidFill>
                  <a:srgbClr val="000000"/>
                </a:solidFill>
                <a:effectLst/>
                <a:latin typeface="+mn-lt"/>
              </a:rPr>
            </a:br>
            <a:r>
              <a:rPr lang="en-US" sz="1800" b="0" i="0" dirty="0">
                <a:solidFill>
                  <a:srgbClr val="000000"/>
                </a:solidFill>
                <a:effectLst/>
                <a:latin typeface="+mn-lt"/>
              </a:rPr>
              <a:t>test set </a:t>
            </a:r>
            <a:br>
              <a:rPr lang="en-US" sz="1800" b="0" i="0" dirty="0">
                <a:solidFill>
                  <a:srgbClr val="000000"/>
                </a:solidFill>
                <a:effectLst/>
                <a:latin typeface="+mn-lt"/>
              </a:rPr>
            </a:br>
            <a:r>
              <a:rPr lang="en-US" sz="1800" b="0" i="0" dirty="0">
                <a:solidFill>
                  <a:srgbClr val="000000"/>
                </a:solidFill>
                <a:effectLst/>
                <a:latin typeface="+mn-lt"/>
              </a:rPr>
              <a:t>The training set is used to build your machine learning model. For the training set, we provide the attrition details of an employee.</a:t>
            </a:r>
            <a:br>
              <a:rPr lang="en-US" sz="1800" b="0" i="0" dirty="0">
                <a:solidFill>
                  <a:srgbClr val="000000"/>
                </a:solidFill>
                <a:effectLst/>
                <a:latin typeface="+mn-lt"/>
              </a:rPr>
            </a:br>
            <a:r>
              <a:rPr lang="en-US" sz="1800" b="0" i="0" dirty="0">
                <a:solidFill>
                  <a:srgbClr val="000000"/>
                </a:solidFill>
                <a:effectLst/>
                <a:latin typeface="+mn-lt"/>
              </a:rPr>
              <a:t>The test set should be used to see how well your model performs on unseen data. For the test set, it is your job to predict the attrition value of an employee.</a:t>
            </a:r>
            <a:br>
              <a:rPr lang="en-US" sz="1800" b="0" i="0" dirty="0">
                <a:solidFill>
                  <a:srgbClr val="000000"/>
                </a:solidFill>
                <a:effectLst/>
                <a:latin typeface="+mn-lt"/>
              </a:rPr>
            </a:br>
            <a:br>
              <a:rPr lang="en-US" sz="1800" b="0" i="0" dirty="0">
                <a:solidFill>
                  <a:srgbClr val="000000"/>
                </a:solidFill>
                <a:effectLst/>
                <a:latin typeface="+mn-lt"/>
              </a:rPr>
            </a:br>
            <a:r>
              <a:rPr lang="en-US" sz="1800" b="1" i="0" dirty="0">
                <a:solidFill>
                  <a:srgbClr val="000000"/>
                </a:solidFill>
                <a:effectLst/>
                <a:latin typeface="+mn-lt"/>
              </a:rPr>
              <a:t>Metric to measure</a:t>
            </a:r>
            <a:br>
              <a:rPr lang="en-US" sz="1800" b="0" i="0" dirty="0">
                <a:solidFill>
                  <a:srgbClr val="000000"/>
                </a:solidFill>
                <a:effectLst/>
                <a:latin typeface="+mn-lt"/>
              </a:rPr>
            </a:br>
            <a:br>
              <a:rPr lang="en-US" sz="1800" b="0" i="0" dirty="0">
                <a:solidFill>
                  <a:srgbClr val="000000"/>
                </a:solidFill>
                <a:effectLst/>
                <a:latin typeface="+mn-lt"/>
              </a:rPr>
            </a:br>
            <a:r>
              <a:rPr lang="en-US" sz="1800" b="0" i="0" dirty="0">
                <a:solidFill>
                  <a:srgbClr val="000000"/>
                </a:solidFill>
                <a:effectLst/>
                <a:latin typeface="+mn-lt"/>
              </a:rPr>
              <a:t>Accuracy is the metric to measure the performance.</a:t>
            </a:r>
            <a:br>
              <a:rPr lang="en-US" sz="1800" b="0" i="0" dirty="0">
                <a:solidFill>
                  <a:srgbClr val="000000"/>
                </a:solidFill>
                <a:effectLst/>
                <a:latin typeface="+mn-lt"/>
              </a:rPr>
            </a:br>
            <a:br>
              <a:rPr lang="en-US" sz="1800" b="0" i="0" dirty="0">
                <a:solidFill>
                  <a:srgbClr val="000000"/>
                </a:solidFill>
                <a:effectLst/>
                <a:latin typeface="+mn-lt"/>
              </a:rPr>
            </a:br>
            <a:r>
              <a:rPr lang="en-US" sz="1800" b="0" i="0" dirty="0">
                <a:solidFill>
                  <a:srgbClr val="000000"/>
                </a:solidFill>
                <a:effectLst/>
                <a:latin typeface="+mn-lt"/>
              </a:rPr>
              <a:t>Accuracy= (TP+TN)/(TP+TN+FP+FN)</a:t>
            </a:r>
            <a:br>
              <a:rPr lang="en-US" sz="1600" b="0" i="0" dirty="0">
                <a:solidFill>
                  <a:srgbClr val="000000"/>
                </a:solidFill>
                <a:effectLst/>
                <a:latin typeface="+mn-lt"/>
              </a:rPr>
            </a:br>
            <a:endParaRPr lang="en-US" sz="1600" dirty="0">
              <a:latin typeface="+mn-lt"/>
            </a:endParaRPr>
          </a:p>
        </p:txBody>
      </p:sp>
    </p:spTree>
    <p:extLst>
      <p:ext uri="{BB962C8B-B14F-4D97-AF65-F5344CB8AC3E}">
        <p14:creationId xmlns:p14="http://schemas.microsoft.com/office/powerpoint/2010/main" val="325246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98BA9-A74C-1164-7121-753EE7CD63F1}"/>
              </a:ext>
            </a:extLst>
          </p:cNvPr>
          <p:cNvSpPr>
            <a:spLocks noGrp="1"/>
          </p:cNvSpPr>
          <p:nvPr>
            <p:ph idx="1"/>
          </p:nvPr>
        </p:nvSpPr>
        <p:spPr>
          <a:xfrm>
            <a:off x="156883" y="570567"/>
            <a:ext cx="10515600" cy="4351338"/>
          </a:xfrm>
        </p:spPr>
        <p:txBody>
          <a:bodyPr>
            <a:normAutofit/>
          </a:bodyPr>
          <a:lstStyle/>
          <a:p>
            <a:pPr algn="l"/>
            <a:r>
              <a:rPr lang="en-US" sz="2000" b="0" i="0" dirty="0">
                <a:solidFill>
                  <a:srgbClr val="000000"/>
                </a:solidFill>
                <a:effectLst/>
                <a:latin typeface="lato" panose="020F0502020204030203" pitchFamily="34" charset="0"/>
              </a:rPr>
              <a:t>The file should have exactly two columns</a:t>
            </a:r>
            <a:br>
              <a:rPr lang="en-US" sz="2000" b="0" i="0" dirty="0">
                <a:solidFill>
                  <a:srgbClr val="000000"/>
                </a:solidFill>
                <a:effectLst/>
                <a:latin typeface="lato" panose="020F0502020204030203" pitchFamily="34" charset="0"/>
              </a:rPr>
            </a:br>
            <a:br>
              <a:rPr lang="en-US" sz="2000" b="0" i="0" dirty="0">
                <a:solidFill>
                  <a:srgbClr val="000000"/>
                </a:solidFill>
                <a:effectLst/>
                <a:latin typeface="lato" panose="020F0502020204030203" pitchFamily="34" charset="0"/>
              </a:rPr>
            </a:br>
            <a:endParaRPr lang="en-US" sz="2000" b="0" i="0" dirty="0">
              <a:solidFill>
                <a:srgbClr val="000000"/>
              </a:solidFill>
              <a:effectLst/>
              <a:latin typeface="lato" panose="020F0502020204030203" pitchFamily="34" charset="0"/>
            </a:endParaRPr>
          </a:p>
          <a:p>
            <a:pPr algn="l"/>
            <a:r>
              <a:rPr lang="en-US" sz="2000" b="0" i="0" dirty="0">
                <a:solidFill>
                  <a:srgbClr val="000000"/>
                </a:solidFill>
                <a:effectLst/>
                <a:latin typeface="lato" panose="020F0502020204030203" pitchFamily="34" charset="0"/>
              </a:rPr>
              <a:t>1.      EmployeeID (sorted in any order)</a:t>
            </a:r>
          </a:p>
          <a:p>
            <a:pPr algn="l"/>
            <a:r>
              <a:rPr lang="en-US" sz="2000" b="0" i="0" dirty="0">
                <a:solidFill>
                  <a:srgbClr val="000000"/>
                </a:solidFill>
                <a:effectLst/>
                <a:latin typeface="lato" panose="020F0502020204030203" pitchFamily="34" charset="0"/>
              </a:rPr>
              <a:t>2.      Attrition</a:t>
            </a:r>
          </a:p>
          <a:p>
            <a:pPr algn="l"/>
            <a:endParaRPr lang="en-US" sz="2000" b="0" i="0" dirty="0">
              <a:solidFill>
                <a:srgbClr val="000000"/>
              </a:solidFill>
              <a:effectLst/>
              <a:latin typeface="lato" panose="020F0502020204030203" pitchFamily="34" charset="0"/>
            </a:endParaRPr>
          </a:p>
          <a:p>
            <a:endParaRPr lang="en-US" sz="2000" dirty="0"/>
          </a:p>
        </p:txBody>
      </p:sp>
    </p:spTree>
    <p:extLst>
      <p:ext uri="{BB962C8B-B14F-4D97-AF65-F5344CB8AC3E}">
        <p14:creationId xmlns:p14="http://schemas.microsoft.com/office/powerpoint/2010/main" val="66085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3EB6-21C4-5756-28AE-90299922F339}"/>
              </a:ext>
            </a:extLst>
          </p:cNvPr>
          <p:cNvSpPr>
            <a:spLocks noGrp="1"/>
          </p:cNvSpPr>
          <p:nvPr>
            <p:ph type="title"/>
          </p:nvPr>
        </p:nvSpPr>
        <p:spPr/>
        <p:txBody>
          <a:bodyPr/>
          <a:lstStyle/>
          <a:p>
            <a:pPr algn="ctr"/>
            <a:r>
              <a:rPr lang="en-IN" dirty="0"/>
              <a:t>ATTRITION </a:t>
            </a:r>
          </a:p>
        </p:txBody>
      </p:sp>
      <p:sp>
        <p:nvSpPr>
          <p:cNvPr id="3" name="Content Placeholder 2">
            <a:extLst>
              <a:ext uri="{FF2B5EF4-FFF2-40B4-BE49-F238E27FC236}">
                <a16:creationId xmlns:a16="http://schemas.microsoft.com/office/drawing/2014/main" id="{93EA0CCF-1C38-0A39-F1E4-147B9AA37BD7}"/>
              </a:ext>
            </a:extLst>
          </p:cNvPr>
          <p:cNvSpPr>
            <a:spLocks noGrp="1"/>
          </p:cNvSpPr>
          <p:nvPr>
            <p:ph idx="1"/>
          </p:nvPr>
        </p:nvSpPr>
        <p:spPr/>
        <p:txBody>
          <a:bodyPr>
            <a:normAutofit/>
          </a:bodyPr>
          <a:lstStyle/>
          <a:p>
            <a:pPr marL="0" indent="0">
              <a:buNone/>
            </a:pPr>
            <a:r>
              <a:rPr lang="en-US" b="1" i="0" dirty="0">
                <a:effectLst/>
                <a:highlight>
                  <a:srgbClr val="FFFFFF"/>
                </a:highlight>
                <a:latin typeface="Roboto" panose="02000000000000000000" pitchFamily="2" charset="0"/>
              </a:rPr>
              <a:t>Meaning</a:t>
            </a:r>
          </a:p>
          <a:p>
            <a:pPr marL="0" indent="0">
              <a:buNone/>
            </a:pPr>
            <a:r>
              <a:rPr lang="en-US" sz="1700" b="0" i="0" dirty="0">
                <a:solidFill>
                  <a:srgbClr val="4D5156"/>
                </a:solidFill>
                <a:effectLst/>
                <a:highlight>
                  <a:srgbClr val="FFFFFF"/>
                </a:highlight>
                <a:latin typeface="Roboto" panose="02000000000000000000" pitchFamily="2" charset="0"/>
              </a:rPr>
              <a:t>Employee attrition refers to the deliberate downsizing of a company's workforce. Downsizing happens when employees resign or retire. This type of reduction in staff is called a hiring freeze. It is one way a company can decrease labor costs without the disruption of layoffs. There are a number of reasons why employee attrition takes place.</a:t>
            </a:r>
          </a:p>
          <a:p>
            <a:pPr marL="0" indent="0" algn="l">
              <a:buNone/>
            </a:pPr>
            <a:endParaRPr lang="en-US" sz="1700" b="1" i="0" dirty="0">
              <a:solidFill>
                <a:srgbClr val="000000"/>
              </a:solidFill>
              <a:effectLst/>
              <a:highlight>
                <a:srgbClr val="FFFFFF"/>
              </a:highlight>
              <a:latin typeface="Roboto" panose="02000000000000000000" pitchFamily="2" charset="0"/>
            </a:endParaRPr>
          </a:p>
          <a:p>
            <a:pPr marL="0" indent="0" algn="l">
              <a:buNone/>
            </a:pPr>
            <a:endParaRPr lang="en-US" sz="1700" b="1" dirty="0">
              <a:solidFill>
                <a:srgbClr val="000000"/>
              </a:solidFill>
              <a:highlight>
                <a:srgbClr val="FFFFFF"/>
              </a:highlight>
              <a:latin typeface="Roboto" panose="02000000000000000000" pitchFamily="2" charset="0"/>
            </a:endParaRPr>
          </a:p>
          <a:p>
            <a:pPr marL="0" indent="0" algn="l">
              <a:buNone/>
            </a:pPr>
            <a:r>
              <a:rPr lang="en-US" sz="2000" b="1" i="0" dirty="0">
                <a:solidFill>
                  <a:srgbClr val="000000"/>
                </a:solidFill>
                <a:effectLst/>
                <a:highlight>
                  <a:srgbClr val="FFFFFF"/>
                </a:highlight>
                <a:latin typeface="Roboto" panose="02000000000000000000" pitchFamily="2" charset="0"/>
              </a:rPr>
              <a:t>How does attrition affect a company?</a:t>
            </a:r>
            <a:endParaRPr lang="en-US" sz="2000" b="1" i="0" dirty="0">
              <a:solidFill>
                <a:srgbClr val="4D5156"/>
              </a:solidFill>
              <a:effectLst/>
              <a:highlight>
                <a:srgbClr val="FFFFFF"/>
              </a:highlight>
              <a:latin typeface="Roboto" panose="02000000000000000000" pitchFamily="2" charset="0"/>
            </a:endParaRPr>
          </a:p>
          <a:p>
            <a:pPr marL="0" indent="0" algn="l" fontAlgn="t">
              <a:buNone/>
            </a:pPr>
            <a:r>
              <a:rPr lang="en-US" sz="1700" b="0" i="0" dirty="0">
                <a:solidFill>
                  <a:srgbClr val="4D5156"/>
                </a:solidFill>
                <a:effectLst/>
                <a:highlight>
                  <a:srgbClr val="FFFFFF"/>
                </a:highlight>
                <a:latin typeface="Roboto" panose="02000000000000000000" pitchFamily="2" charset="0"/>
              </a:rPr>
              <a:t>Attrition can force a firm to identify the issues that may be causing it. It also allows companies to cut down labor costs as employees leave by choice and they're not replaced. Eventually, it can lead to the hiring of new employees with fresh ideas and energy.</a:t>
            </a:r>
          </a:p>
          <a:p>
            <a:endParaRPr lang="en-IN" dirty="0"/>
          </a:p>
        </p:txBody>
      </p:sp>
    </p:spTree>
    <p:extLst>
      <p:ext uri="{BB962C8B-B14F-4D97-AF65-F5344CB8AC3E}">
        <p14:creationId xmlns:p14="http://schemas.microsoft.com/office/powerpoint/2010/main" val="196462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793C5-66DD-9E5C-787A-56B9DC7F2E81}"/>
              </a:ext>
            </a:extLst>
          </p:cNvPr>
          <p:cNvSpPr>
            <a:spLocks noGrp="1"/>
          </p:cNvSpPr>
          <p:nvPr>
            <p:ph idx="1"/>
          </p:nvPr>
        </p:nvSpPr>
        <p:spPr>
          <a:xfrm>
            <a:off x="838200" y="349624"/>
            <a:ext cx="10515600" cy="6275294"/>
          </a:xfrm>
        </p:spPr>
        <p:txBody>
          <a:bodyPr numCol="2">
            <a:noAutofit/>
          </a:bodyPr>
          <a:lstStyle/>
          <a:p>
            <a:pPr marL="0" indent="0">
              <a:buNone/>
            </a:pPr>
            <a:r>
              <a:rPr lang="en-US" sz="2000" dirty="0">
                <a:solidFill>
                  <a:srgbClr val="000000"/>
                </a:solidFill>
                <a:latin typeface="lato" panose="020F0502020204030203" pitchFamily="34" charset="0"/>
              </a:rPr>
              <a:t>Education </a:t>
            </a:r>
          </a:p>
          <a:p>
            <a:pPr marL="0" indent="0">
              <a:buNone/>
            </a:pPr>
            <a:r>
              <a:rPr lang="en-US" sz="2000" dirty="0">
                <a:solidFill>
                  <a:srgbClr val="000000"/>
                </a:solidFill>
                <a:latin typeface="lato" panose="020F0502020204030203" pitchFamily="34" charset="0"/>
              </a:rPr>
              <a:t>1. Below College; 2. College; 3. Bachelor; 4. Master; 5. Doctor</a:t>
            </a:r>
          </a:p>
          <a:p>
            <a:pPr marL="0" indent="0">
              <a:buNone/>
            </a:pPr>
            <a:r>
              <a:rPr lang="en-US" sz="2000" dirty="0" err="1">
                <a:solidFill>
                  <a:srgbClr val="000000"/>
                </a:solidFill>
                <a:latin typeface="lato" panose="020F0502020204030203" pitchFamily="34" charset="0"/>
              </a:rPr>
              <a:t>EnvironmentSatisfaction</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pPr marL="0" indent="0">
              <a:buNone/>
            </a:pPr>
            <a:r>
              <a:rPr lang="en-US" sz="2000" dirty="0" err="1">
                <a:solidFill>
                  <a:srgbClr val="000000"/>
                </a:solidFill>
                <a:latin typeface="lato" panose="020F0502020204030203" pitchFamily="34" charset="0"/>
              </a:rPr>
              <a:t>JobInvolvement</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pPr marL="0" indent="0">
              <a:buNone/>
            </a:pPr>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JobSatisfaction</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PerformanceRating</a:t>
            </a:r>
            <a:endParaRPr lang="en-US" sz="2000" dirty="0">
              <a:solidFill>
                <a:srgbClr val="000000"/>
              </a:solidFill>
              <a:latin typeface="lato" panose="020F0502020204030203" pitchFamily="34" charset="0"/>
            </a:endParaRPr>
          </a:p>
          <a:p>
            <a:pPr marL="342900" indent="-342900">
              <a:buAutoNum type="arabicPeriod"/>
            </a:pPr>
            <a:r>
              <a:rPr lang="en-US" sz="2000" dirty="0">
                <a:solidFill>
                  <a:srgbClr val="000000"/>
                </a:solidFill>
                <a:latin typeface="lato" panose="020F0502020204030203" pitchFamily="34" charset="0"/>
              </a:rPr>
              <a:t>Low; 2. Good; 3. Excellent; 4. Outstanding</a:t>
            </a:r>
          </a:p>
          <a:p>
            <a:pPr marL="0" indent="0">
              <a:buNone/>
            </a:pPr>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RelationshipSatisfaction</a:t>
            </a:r>
            <a:endParaRPr lang="en-US" sz="2000" dirty="0">
              <a:solidFill>
                <a:srgbClr val="000000"/>
              </a:solidFill>
              <a:latin typeface="lato" panose="020F0502020204030203" pitchFamily="34" charset="0"/>
            </a:endParaRPr>
          </a:p>
          <a:p>
            <a:pPr marL="0" indent="0">
              <a:buNone/>
            </a:pPr>
            <a:r>
              <a:rPr lang="en-US" sz="2000" dirty="0">
                <a:solidFill>
                  <a:srgbClr val="000000"/>
                </a:solidFill>
                <a:latin typeface="lato" panose="020F0502020204030203" pitchFamily="34" charset="0"/>
              </a:rPr>
              <a:t>1. Low; 2. Medium; 3. High; 4. Very High</a:t>
            </a:r>
          </a:p>
          <a:p>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WorkLifeBalance</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Bad; 2. Good; 3. Better; 4. Best</a:t>
            </a:r>
          </a:p>
        </p:txBody>
      </p:sp>
    </p:spTree>
    <p:extLst>
      <p:ext uri="{BB962C8B-B14F-4D97-AF65-F5344CB8AC3E}">
        <p14:creationId xmlns:p14="http://schemas.microsoft.com/office/powerpoint/2010/main" val="416412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96B99-76C5-51F9-A10D-F55CB65522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109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CFD3F8-7E57-B318-E807-BD546319A9F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52960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C429-8F17-AA9C-6D1B-FE60F4C46FDB}"/>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372635B4-2B32-C032-4F6D-811E946F11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265" y="289249"/>
            <a:ext cx="11625943" cy="627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75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F392-C81D-4667-1572-A5A9D03536FE}"/>
              </a:ext>
            </a:extLst>
          </p:cNvPr>
          <p:cNvSpPr>
            <a:spLocks noGrp="1"/>
          </p:cNvSpPr>
          <p:nvPr>
            <p:ph type="title"/>
          </p:nvPr>
        </p:nvSpPr>
        <p:spPr/>
        <p:txBody>
          <a:bodyPr/>
          <a:lstStyle/>
          <a:p>
            <a:pPr algn="ctr"/>
            <a:r>
              <a:rPr lang="en-IN" dirty="0"/>
              <a:t>REASONS FOR ATTRITION</a:t>
            </a:r>
          </a:p>
        </p:txBody>
      </p:sp>
      <p:pic>
        <p:nvPicPr>
          <p:cNvPr id="7" name="Content Placeholder 6">
            <a:extLst>
              <a:ext uri="{FF2B5EF4-FFF2-40B4-BE49-F238E27FC236}">
                <a16:creationId xmlns:a16="http://schemas.microsoft.com/office/drawing/2014/main" id="{F4E706D5-312F-CC30-0551-DB75779CBA0C}"/>
              </a:ext>
            </a:extLst>
          </p:cNvPr>
          <p:cNvPicPr>
            <a:picLocks noGrp="1" noChangeAspect="1"/>
          </p:cNvPicPr>
          <p:nvPr>
            <p:ph idx="1"/>
          </p:nvPr>
        </p:nvPicPr>
        <p:blipFill>
          <a:blip r:embed="rId2"/>
          <a:stretch>
            <a:fillRect/>
          </a:stretch>
        </p:blipFill>
        <p:spPr>
          <a:xfrm>
            <a:off x="522514" y="1825625"/>
            <a:ext cx="10758195" cy="5107020"/>
          </a:xfrm>
          <a:prstGeom prst="rect">
            <a:avLst/>
          </a:prstGeom>
        </p:spPr>
      </p:pic>
    </p:spTree>
    <p:extLst>
      <p:ext uri="{BB962C8B-B14F-4D97-AF65-F5344CB8AC3E}">
        <p14:creationId xmlns:p14="http://schemas.microsoft.com/office/powerpoint/2010/main" val="2775516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546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lato</vt:lpstr>
      <vt:lpstr>Roboto</vt:lpstr>
      <vt:lpstr>Office Theme</vt:lpstr>
      <vt:lpstr>Within the context of human resources (HR), attrition is a reduction in the workforce caused by retirement or resignation. This is a serious problem faced by several organizations around the world as attrition is economically damaging to the organizations as the replacement employees have to be hired at a cost and trained again at a cost. High Rates of Attrition also damages the brand value of the company.   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The goal here is to predict whether an employee will leave the company based upon the various variables given in the dataset.   Working with Data Data has been split into two groups and provided in the module: training set  test set  The training set is used to build your machine learning model. For the training set, we provide the attrition details of an employee. The test set should be used to see how well your model performs on unseen data. For the test set, it is your job to predict the attrition value of an employee.  Metric to measure  Accuracy is the metric to measure the performance.  Accuracy= (TP+TN)/(TP+TN+FP+FN) </vt:lpstr>
      <vt:lpstr>PowerPoint Presentation</vt:lpstr>
      <vt:lpstr>ATTRITION </vt:lpstr>
      <vt:lpstr>PowerPoint Presentation</vt:lpstr>
      <vt:lpstr>PowerPoint Presentation</vt:lpstr>
      <vt:lpstr>PowerPoint Presentation</vt:lpstr>
      <vt:lpstr>PowerPoint Presentation</vt:lpstr>
      <vt:lpstr>REASONS FOR ATTRITION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Within the context of human resources (HR), attrition is a reduction in the workforce caused by retirement or resignation. This is a serious problem faced by several organizations around the world as attrition is economically damaging to the organizations as the replacement employees have to be hired at a cost and trained again at a cost. High Rates of Attrition also damages the brand value of the company.   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The goal here is to predict whether an employee will leave the company based upon the various variables given in the dataset.   Working with Data Data has been split into two groups and provided in the module: training set  test set  The training set is used to build your machine learning model. For the training set, we provide the attrition details of an employee. The test set should be used to see how well your model performs on unseen data. For the test set, it is your job to predict the attrition value of an employee.  Metric to measure  Accuracy is the metric to measure the performance in this Hackathon.  Accuracy= (TP+TN)/(TP+TN+FP+FN) </dc:title>
  <dc:creator>Kumar Sundram</dc:creator>
  <cp:lastModifiedBy>Monisha S</cp:lastModifiedBy>
  <cp:revision>8</cp:revision>
  <dcterms:created xsi:type="dcterms:W3CDTF">2023-03-15T18:42:48Z</dcterms:created>
  <dcterms:modified xsi:type="dcterms:W3CDTF">2024-06-21T07:12:27Z</dcterms:modified>
</cp:coreProperties>
</file>