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Roboto" panose="02000000000000000000" pitchFamily="2"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DLDHzkpKgwxifWRB78pnWB5/8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1"/>
          <p:cNvSpPr txBox="1">
            <a:spLocks noGrp="1"/>
          </p:cNvSpPr>
          <p:nvPr>
            <p:ph type="ctrTitle"/>
          </p:nvPr>
        </p:nvSpPr>
        <p:spPr>
          <a:xfrm>
            <a:off x="3195574" y="2067305"/>
            <a:ext cx="5800800" cy="5091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SzPts val="1400"/>
              <a:buNone/>
            </a:pPr>
            <a:r>
              <a:rPr lang="en-GB"/>
              <a:t>B.MONISHA</a:t>
            </a:r>
            <a:endParaRPr/>
          </a:p>
        </p:txBody>
      </p:sp>
      <p:sp>
        <p:nvSpPr>
          <p:cNvPr id="59" name="Google Shape;59;p1"/>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2D936B"/>
                </a:solidFill>
                <a:latin typeface="Trebuchet MS"/>
                <a:ea typeface="Trebuchet MS"/>
                <a:cs typeface="Trebuchet MS"/>
                <a:sym typeface="Trebuchet MS"/>
              </a:rPr>
              <a:t>Final Project</a:t>
            </a:r>
            <a:endParaRPr sz="2400" b="0" i="0" u="none" strike="noStrike" cap="none">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203" name="Google Shape;203;p10"/>
          <p:cNvSpPr txBox="1"/>
          <p:nvPr/>
        </p:nvSpPr>
        <p:spPr>
          <a:xfrm>
            <a:off x="755325" y="5747875"/>
            <a:ext cx="8397600" cy="232200"/>
          </a:xfrm>
          <a:prstGeom prst="rect">
            <a:avLst/>
          </a:prstGeom>
          <a:noFill/>
          <a:ln>
            <a:noFill/>
          </a:ln>
        </p:spPr>
        <p:txBody>
          <a:bodyPr spcFirstLastPara="1" wrap="square" lIns="0" tIns="16500" rIns="0" bIns="0" anchor="t" anchorCtr="0">
            <a:spAutoFit/>
          </a:bodyPr>
          <a:lstStyle/>
          <a:p>
            <a:pPr marL="0" lvl="0" indent="0" algn="l" rtl="0">
              <a:spcBef>
                <a:spcPts val="0"/>
              </a:spcBef>
              <a:spcAft>
                <a:spcPts val="0"/>
              </a:spcAft>
              <a:buNone/>
            </a:pPr>
            <a:r>
              <a:rPr lang="en-GB"/>
              <a:t>https://drive.google.com/file/d/1sjF4b6g1qItC8mUMr7WdFJ5oaf9RB1UH/view?usp=sharing</a:t>
            </a:r>
            <a:endParaRPr/>
          </a:p>
        </p:txBody>
      </p:sp>
      <p:sp>
        <p:nvSpPr>
          <p:cNvPr id="204" name="Google Shape;204;p10"/>
          <p:cNvSpPr txBox="1"/>
          <p:nvPr/>
        </p:nvSpPr>
        <p:spPr>
          <a:xfrm>
            <a:off x="683250" y="1695450"/>
            <a:ext cx="3301500" cy="414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1800">
                <a:solidFill>
                  <a:srgbClr val="0D0D0D"/>
                </a:solidFill>
                <a:highlight>
                  <a:srgbClr val="FFFFFF"/>
                </a:highlight>
                <a:latin typeface="Roboto"/>
                <a:ea typeface="Roboto"/>
                <a:cs typeface="Roboto"/>
                <a:sym typeface="Roboto"/>
              </a:rPr>
              <a:t>The result of brain tumour detection using deep learning techniques involves evaluating the performance of the trained model on unseen data and assessing its accuracy, reliability, and clinical relevance.</a:t>
            </a:r>
            <a:endParaRPr sz="1800">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r>
              <a:rPr lang="en-GB" sz="1700">
                <a:solidFill>
                  <a:srgbClr val="0D0D0D"/>
                </a:solidFill>
                <a:highlight>
                  <a:srgbClr val="FFFFFF"/>
                </a:highlight>
                <a:latin typeface="Roboto"/>
                <a:ea typeface="Roboto"/>
                <a:cs typeface="Roboto"/>
                <a:sym typeface="Roboto"/>
              </a:rPr>
              <a:t>Deep learning represents a significant advancement in medical imaging and diagnostic capabilities. By leveraging sophisticated machine learning algorithms and interpretability techniques.</a:t>
            </a:r>
            <a:endParaRPr sz="2300">
              <a:solidFill>
                <a:srgbClr val="0D0D0D"/>
              </a:solidFill>
              <a:highlight>
                <a:srgbClr val="FFFFFF"/>
              </a:highlight>
              <a:latin typeface="Roboto"/>
              <a:ea typeface="Roboto"/>
              <a:cs typeface="Roboto"/>
              <a:sym typeface="Roboto"/>
            </a:endParaRPr>
          </a:p>
        </p:txBody>
      </p:sp>
      <p:pic>
        <p:nvPicPr>
          <p:cNvPr id="205" name="Google Shape;205;p10"/>
          <p:cNvPicPr preferRelativeResize="0"/>
          <p:nvPr/>
        </p:nvPicPr>
        <p:blipFill>
          <a:blip r:embed="rId4">
            <a:alphaModFix/>
          </a:blip>
          <a:stretch>
            <a:fillRect/>
          </a:stretch>
        </p:blipFill>
        <p:spPr>
          <a:xfrm>
            <a:off x="4353150" y="1830300"/>
            <a:ext cx="5962650" cy="249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2"/>
          <p:cNvSpPr txBox="1">
            <a:spLocks noGrp="1"/>
          </p:cNvSpPr>
          <p:nvPr>
            <p:ph type="title"/>
          </p:nvPr>
        </p:nvSpPr>
        <p:spPr>
          <a:xfrm>
            <a:off x="937331" y="2311294"/>
            <a:ext cx="7169400" cy="1494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GB" b="0">
                <a:solidFill>
                  <a:srgbClr val="000000"/>
                </a:solidFill>
              </a:rPr>
              <a:t>BRAIN TUMOUR DETECTION</a:t>
            </a:r>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3" name="Google Shape;103;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5" name="Google Shape;105;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7" name="Google Shape;107;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a:t>AGENDA</a:t>
            </a:r>
            <a:endParaRPr/>
          </a:p>
        </p:txBody>
      </p:sp>
      <p:sp>
        <p:nvSpPr>
          <p:cNvPr id="112" name="Google Shape;112;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GB"/>
              <a:t>3</a:t>
            </a:fld>
            <a:endParaRPr/>
          </a:p>
        </p:txBody>
      </p:sp>
      <p:sp>
        <p:nvSpPr>
          <p:cNvPr id="113" name="Google Shape;113;p3"/>
          <p:cNvSpPr txBox="1"/>
          <p:nvPr/>
        </p:nvSpPr>
        <p:spPr>
          <a:xfrm>
            <a:off x="2525889" y="1862666"/>
            <a:ext cx="5997220" cy="3416320"/>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3600"/>
              <a:buFont typeface="Noto Sans Symbols"/>
              <a:buChar char="▪"/>
            </a:pPr>
            <a:r>
              <a:rPr lang="en-GB" sz="3600" b="0" i="0" u="none" strike="noStrike" cap="none">
                <a:solidFill>
                  <a:schemeClr val="dk1"/>
                </a:solidFill>
                <a:latin typeface="Trebuchet MS"/>
                <a:ea typeface="Trebuchet MS"/>
                <a:cs typeface="Trebuchet MS"/>
                <a:sym typeface="Trebuchet MS"/>
              </a:rPr>
              <a:t>Problem Statement</a:t>
            </a:r>
            <a:endParaRPr sz="1800" b="0" i="0" u="none" strike="noStrike" cap="none">
              <a:solidFill>
                <a:schemeClr val="dk1"/>
              </a:solidFill>
              <a:latin typeface="Calibri"/>
              <a:ea typeface="Calibri"/>
              <a:cs typeface="Calibri"/>
              <a:sym typeface="Calibri"/>
            </a:endParaRPr>
          </a:p>
          <a:p>
            <a:pPr marL="571500" marR="0" lvl="0" indent="-571500" algn="l" rtl="0">
              <a:lnSpc>
                <a:spcPct val="100000"/>
              </a:lnSpc>
              <a:spcBef>
                <a:spcPts val="0"/>
              </a:spcBef>
              <a:spcAft>
                <a:spcPts val="0"/>
              </a:spcAft>
              <a:buClr>
                <a:schemeClr val="dk1"/>
              </a:buClr>
              <a:buSzPts val="3600"/>
              <a:buFont typeface="Noto Sans Symbols"/>
              <a:buChar char="▪"/>
            </a:pPr>
            <a:r>
              <a:rPr lang="en-GB" sz="3600" b="0" i="0" u="none" strike="noStrike" cap="none">
                <a:solidFill>
                  <a:schemeClr val="dk1"/>
                </a:solidFill>
                <a:latin typeface="Trebuchet MS"/>
                <a:ea typeface="Trebuchet MS"/>
                <a:cs typeface="Trebuchet MS"/>
                <a:sym typeface="Trebuchet MS"/>
              </a:rPr>
              <a:t>Project Overview</a:t>
            </a:r>
            <a:endParaRPr sz="1800" b="0" i="0" u="none" strike="noStrike" cap="none">
              <a:solidFill>
                <a:schemeClr val="dk1"/>
              </a:solidFill>
              <a:latin typeface="Calibri"/>
              <a:ea typeface="Calibri"/>
              <a:cs typeface="Calibri"/>
              <a:sym typeface="Calibri"/>
            </a:endParaRPr>
          </a:p>
          <a:p>
            <a:pPr marL="571500" marR="0" lvl="0" indent="-571500" algn="l" rtl="0">
              <a:lnSpc>
                <a:spcPct val="100000"/>
              </a:lnSpc>
              <a:spcBef>
                <a:spcPts val="0"/>
              </a:spcBef>
              <a:spcAft>
                <a:spcPts val="0"/>
              </a:spcAft>
              <a:buClr>
                <a:schemeClr val="dk1"/>
              </a:buClr>
              <a:buSzPts val="3600"/>
              <a:buFont typeface="Noto Sans Symbols"/>
              <a:buChar char="▪"/>
            </a:pPr>
            <a:r>
              <a:rPr lang="en-GB" sz="3600" b="0" i="0" u="none" strike="noStrike" cap="none">
                <a:solidFill>
                  <a:schemeClr val="dk1"/>
                </a:solidFill>
                <a:latin typeface="Trebuchet MS"/>
                <a:ea typeface="Trebuchet MS"/>
                <a:cs typeface="Trebuchet MS"/>
                <a:sym typeface="Trebuchet MS"/>
              </a:rPr>
              <a:t>End users</a:t>
            </a:r>
            <a:endParaRPr sz="1800" b="0" i="0" u="none" strike="noStrike" cap="none">
              <a:solidFill>
                <a:schemeClr val="dk1"/>
              </a:solidFill>
              <a:latin typeface="Calibri"/>
              <a:ea typeface="Calibri"/>
              <a:cs typeface="Calibri"/>
              <a:sym typeface="Calibri"/>
            </a:endParaRPr>
          </a:p>
          <a:p>
            <a:pPr marL="571500" marR="0" lvl="0" indent="-571500" algn="l" rtl="0">
              <a:lnSpc>
                <a:spcPct val="100000"/>
              </a:lnSpc>
              <a:spcBef>
                <a:spcPts val="0"/>
              </a:spcBef>
              <a:spcAft>
                <a:spcPts val="0"/>
              </a:spcAft>
              <a:buClr>
                <a:schemeClr val="dk1"/>
              </a:buClr>
              <a:buSzPts val="3600"/>
              <a:buFont typeface="Noto Sans Symbols"/>
              <a:buChar char="▪"/>
            </a:pPr>
            <a:r>
              <a:rPr lang="en-GB" sz="3600" b="0" i="0" u="none" strike="noStrike" cap="none">
                <a:solidFill>
                  <a:schemeClr val="dk1"/>
                </a:solidFill>
                <a:latin typeface="Trebuchet MS"/>
                <a:ea typeface="Trebuchet MS"/>
                <a:cs typeface="Trebuchet MS"/>
                <a:sym typeface="Trebuchet MS"/>
              </a:rPr>
              <a:t>The wow factor</a:t>
            </a:r>
            <a:endParaRPr sz="1800" b="0" i="0" u="none" strike="noStrike" cap="none">
              <a:solidFill>
                <a:schemeClr val="dk1"/>
              </a:solidFill>
              <a:latin typeface="Calibri"/>
              <a:ea typeface="Calibri"/>
              <a:cs typeface="Calibri"/>
              <a:sym typeface="Calibri"/>
            </a:endParaRPr>
          </a:p>
          <a:p>
            <a:pPr marL="571500" marR="0" lvl="0" indent="-571500" algn="l" rtl="0">
              <a:lnSpc>
                <a:spcPct val="100000"/>
              </a:lnSpc>
              <a:spcBef>
                <a:spcPts val="0"/>
              </a:spcBef>
              <a:spcAft>
                <a:spcPts val="0"/>
              </a:spcAft>
              <a:buClr>
                <a:schemeClr val="dk1"/>
              </a:buClr>
              <a:buSzPts val="3600"/>
              <a:buFont typeface="Noto Sans Symbols"/>
              <a:buChar char="▪"/>
            </a:pPr>
            <a:r>
              <a:rPr lang="en-GB" sz="3600" b="0" i="0" u="none" strike="noStrike" cap="none">
                <a:solidFill>
                  <a:schemeClr val="dk1"/>
                </a:solidFill>
                <a:latin typeface="Trebuchet MS"/>
                <a:ea typeface="Trebuchet MS"/>
                <a:cs typeface="Trebuchet MS"/>
                <a:sym typeface="Trebuchet MS"/>
              </a:rPr>
              <a:t>Modelling </a:t>
            </a:r>
            <a:endParaRPr sz="1800" b="0" i="0" u="none" strike="noStrike" cap="none">
              <a:solidFill>
                <a:schemeClr val="dk1"/>
              </a:solidFill>
              <a:latin typeface="Calibri"/>
              <a:ea typeface="Calibri"/>
              <a:cs typeface="Calibri"/>
              <a:sym typeface="Calibri"/>
            </a:endParaRPr>
          </a:p>
          <a:p>
            <a:pPr marL="571500" marR="0" lvl="0" indent="-571500" algn="l" rtl="0">
              <a:lnSpc>
                <a:spcPct val="100000"/>
              </a:lnSpc>
              <a:spcBef>
                <a:spcPts val="0"/>
              </a:spcBef>
              <a:spcAft>
                <a:spcPts val="0"/>
              </a:spcAft>
              <a:buClr>
                <a:schemeClr val="dk1"/>
              </a:buClr>
              <a:buSzPts val="3600"/>
              <a:buFont typeface="Noto Sans Symbols"/>
              <a:buChar char="▪"/>
            </a:pPr>
            <a:r>
              <a:rPr lang="en-GB" sz="3600" b="0" i="0" u="none" strike="noStrike" cap="none">
                <a:solidFill>
                  <a:schemeClr val="dk1"/>
                </a:solidFill>
                <a:latin typeface="Trebuchet MS"/>
                <a:ea typeface="Trebuchet MS"/>
                <a:cs typeface="Trebuchet MS"/>
                <a:sym typeface="Trebuchet MS"/>
              </a:rPr>
              <a:t>Result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4"/>
          <p:cNvSpPr txBox="1">
            <a:spLocks noGrp="1"/>
          </p:cNvSpPr>
          <p:nvPr>
            <p:ph type="title"/>
          </p:nvPr>
        </p:nvSpPr>
        <p:spPr>
          <a:xfrm>
            <a:off x="834075" y="575023"/>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GB" sz="4250"/>
              <a:t>PROBLEM	STATEMENT</a:t>
            </a:r>
            <a:endParaRPr sz="425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GB"/>
              <a:t>4</a:t>
            </a:fld>
            <a:endParaRPr/>
          </a:p>
        </p:txBody>
      </p:sp>
      <p:sp>
        <p:nvSpPr>
          <p:cNvPr id="127" name="Google Shape;127;p4"/>
          <p:cNvSpPr txBox="1"/>
          <p:nvPr/>
        </p:nvSpPr>
        <p:spPr>
          <a:xfrm>
            <a:off x="834075" y="1695450"/>
            <a:ext cx="6460800" cy="412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GB" sz="2300">
                <a:solidFill>
                  <a:srgbClr val="0D0D0D"/>
                </a:solidFill>
                <a:highlight>
                  <a:srgbClr val="FFFFFF"/>
                </a:highlight>
                <a:latin typeface="Roboto"/>
                <a:ea typeface="Roboto"/>
                <a:cs typeface="Roboto"/>
                <a:sym typeface="Roboto"/>
              </a:rPr>
              <a:t>The objective of this project is to develop a system capable of detecting brain tumors from medical images such as MRI scans. Brain tumors are abnormal growths inside the skull that can be either benign (non-cancerous) or malignant (cancerous). Early detection of brain tumors is crucial for effective treatment and patient prognosis.</a:t>
            </a:r>
            <a:endParaRPr sz="2300">
              <a:solidFill>
                <a:srgbClr val="0D0D0D"/>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2300">
              <a:solidFill>
                <a:srgbClr val="0D0D0D"/>
              </a:solidFill>
              <a:highlight>
                <a:srgbClr val="FFFFFF"/>
              </a:highlight>
              <a:latin typeface="Roboto"/>
              <a:ea typeface="Roboto"/>
              <a:cs typeface="Roboto"/>
              <a:sym typeface="Roboto"/>
            </a:endParaRPr>
          </a:p>
          <a:p>
            <a:pPr marL="0" marR="0" lvl="0" indent="0" algn="l" rtl="0">
              <a:lnSpc>
                <a:spcPct val="100000"/>
              </a:lnSpc>
              <a:spcBef>
                <a:spcPts val="1500"/>
              </a:spcBef>
              <a:spcAft>
                <a:spcPts val="0"/>
              </a:spcAft>
              <a:buClr>
                <a:srgbClr val="000000"/>
              </a:buClr>
              <a:buSzPts val="3300"/>
              <a:buFont typeface="Arial"/>
              <a:buNone/>
            </a:pPr>
            <a:endParaRPr sz="3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GB" sz="4250"/>
              <a:t>PROJECT	OVERVIEW</a:t>
            </a:r>
            <a:endParaRPr sz="4250"/>
          </a:p>
        </p:txBody>
      </p:sp>
      <p:pic>
        <p:nvPicPr>
          <p:cNvPr id="138" name="Google Shape;138;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40" name="Google Shape;140;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GB"/>
              <a:t>5</a:t>
            </a:fld>
            <a:endParaRPr/>
          </a:p>
        </p:txBody>
      </p:sp>
      <p:sp>
        <p:nvSpPr>
          <p:cNvPr id="141" name="Google Shape;141;p5"/>
          <p:cNvSpPr txBox="1"/>
          <p:nvPr/>
        </p:nvSpPr>
        <p:spPr>
          <a:xfrm>
            <a:off x="860777" y="2314222"/>
            <a:ext cx="7140300" cy="3380100"/>
          </a:xfrm>
          <a:prstGeom prst="rect">
            <a:avLst/>
          </a:prstGeom>
          <a:noFill/>
          <a:ln>
            <a:noFill/>
          </a:ln>
        </p:spPr>
        <p:txBody>
          <a:bodyPr spcFirstLastPara="1" wrap="square" lIns="91425" tIns="45700" rIns="91425" bIns="45700" anchor="t" anchorCtr="0">
            <a:spAutoFit/>
          </a:bodyPr>
          <a:lstStyle/>
          <a:p>
            <a:pPr marL="457200" lvl="0" indent="-368300" algn="l" rtl="0">
              <a:lnSpc>
                <a:spcPct val="115000"/>
              </a:lnSpc>
              <a:spcBef>
                <a:spcPts val="1500"/>
              </a:spcBef>
              <a:spcAft>
                <a:spcPts val="0"/>
              </a:spcAft>
              <a:buClr>
                <a:srgbClr val="0D0D0D"/>
              </a:buClr>
              <a:buSzPts val="2200"/>
              <a:buFont typeface="Roboto"/>
              <a:buChar char="●"/>
            </a:pPr>
            <a:r>
              <a:rPr lang="en-GB" sz="2200">
                <a:solidFill>
                  <a:srgbClr val="0D0D0D"/>
                </a:solidFill>
                <a:highlight>
                  <a:srgbClr val="FFFFFF"/>
                </a:highlight>
                <a:latin typeface="Roboto"/>
                <a:ea typeface="Roboto"/>
                <a:cs typeface="Roboto"/>
                <a:sym typeface="Roboto"/>
              </a:rPr>
              <a:t>Developing a deep learning-based system capable of analyzing MRI scans to automatically detect and localize brain tumors.</a:t>
            </a:r>
            <a:endParaRPr sz="2200">
              <a:solidFill>
                <a:srgbClr val="0D0D0D"/>
              </a:solidFill>
              <a:highlight>
                <a:srgbClr val="FFFFFF"/>
              </a:highlight>
              <a:latin typeface="Roboto"/>
              <a:ea typeface="Roboto"/>
              <a:cs typeface="Roboto"/>
              <a:sym typeface="Roboto"/>
            </a:endParaRPr>
          </a:p>
          <a:p>
            <a:pPr marL="457200" lvl="0" indent="-368300" algn="l" rtl="0">
              <a:lnSpc>
                <a:spcPct val="115000"/>
              </a:lnSpc>
              <a:spcBef>
                <a:spcPts val="0"/>
              </a:spcBef>
              <a:spcAft>
                <a:spcPts val="0"/>
              </a:spcAft>
              <a:buClr>
                <a:srgbClr val="0D0D0D"/>
              </a:buClr>
              <a:buSzPts val="2200"/>
              <a:buFont typeface="Roboto"/>
              <a:buChar char="●"/>
            </a:pPr>
            <a:r>
              <a:rPr lang="en-GB" sz="2200">
                <a:solidFill>
                  <a:srgbClr val="0D0D0D"/>
                </a:solidFill>
                <a:highlight>
                  <a:srgbClr val="FFFFFF"/>
                </a:highlight>
                <a:latin typeface="Roboto"/>
                <a:ea typeface="Roboto"/>
                <a:cs typeface="Roboto"/>
                <a:sym typeface="Roboto"/>
              </a:rPr>
              <a:t>Implementing preprocessing techniques to enhance the quality of MRI images before feeding them into the deep learning model.</a:t>
            </a:r>
            <a:endParaRPr sz="2200">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chemeClr val="dk1"/>
              </a:buClr>
              <a:buSzPts val="1100"/>
              <a:buFont typeface="Arial"/>
              <a:buNone/>
            </a:pPr>
            <a:endParaRPr sz="2200">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 name="Google Shape;147;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GB" sz="3200"/>
              <a:t>WHO ARE THE END USERS?</a:t>
            </a:r>
            <a:endParaRPr sz="3200"/>
          </a:p>
        </p:txBody>
      </p:sp>
      <p:pic>
        <p:nvPicPr>
          <p:cNvPr id="150" name="Google Shape;150;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52" name="Google Shape;152;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GB"/>
              <a:t>6</a:t>
            </a:fld>
            <a:endParaRPr/>
          </a:p>
        </p:txBody>
      </p:sp>
      <p:sp>
        <p:nvSpPr>
          <p:cNvPr id="153" name="Google Shape;153;p6"/>
          <p:cNvSpPr txBox="1"/>
          <p:nvPr/>
        </p:nvSpPr>
        <p:spPr>
          <a:xfrm>
            <a:off x="733777" y="2554110"/>
            <a:ext cx="8410200" cy="27885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200"/>
              </a:spcBef>
              <a:spcAft>
                <a:spcPts val="0"/>
              </a:spcAft>
              <a:buClr>
                <a:schemeClr val="dk1"/>
              </a:buClr>
              <a:buSzPts val="1100"/>
              <a:buFont typeface="Arial"/>
              <a:buNone/>
            </a:pPr>
            <a:r>
              <a:rPr lang="en-GB" sz="2000">
                <a:solidFill>
                  <a:srgbClr val="0D0D0D"/>
                </a:solidFill>
                <a:highlight>
                  <a:srgbClr val="FFFFFF"/>
                </a:highlight>
                <a:latin typeface="Roboto"/>
                <a:ea typeface="Roboto"/>
                <a:cs typeface="Roboto"/>
                <a:sym typeface="Roboto"/>
              </a:rPr>
              <a:t>Medical Professionals</a:t>
            </a:r>
            <a:endParaRPr sz="2000">
              <a:solidFill>
                <a:srgbClr val="0D0D0D"/>
              </a:solidFill>
              <a:highlight>
                <a:srgbClr val="FFFFFF"/>
              </a:highlight>
              <a:latin typeface="Roboto"/>
              <a:ea typeface="Roboto"/>
              <a:cs typeface="Roboto"/>
              <a:sym typeface="Roboto"/>
            </a:endParaRPr>
          </a:p>
          <a:p>
            <a:pPr marL="0" lvl="0" indent="0" algn="l" rtl="0">
              <a:lnSpc>
                <a:spcPct val="115000"/>
              </a:lnSpc>
              <a:spcBef>
                <a:spcPts val="200"/>
              </a:spcBef>
              <a:spcAft>
                <a:spcPts val="0"/>
              </a:spcAft>
              <a:buClr>
                <a:schemeClr val="dk1"/>
              </a:buClr>
              <a:buSzPts val="1100"/>
              <a:buFont typeface="Arial"/>
              <a:buNone/>
            </a:pPr>
            <a:r>
              <a:rPr lang="en-GB" sz="2000">
                <a:solidFill>
                  <a:srgbClr val="0D0D0D"/>
                </a:solidFill>
                <a:highlight>
                  <a:srgbClr val="FFFFFF"/>
                </a:highlight>
                <a:latin typeface="Roboto"/>
                <a:ea typeface="Roboto"/>
                <a:cs typeface="Roboto"/>
                <a:sym typeface="Roboto"/>
              </a:rPr>
              <a:t>The brain tumor detection system is designed to cater specifically to the following medical professionals who diagnose and treat brain tumors:</a:t>
            </a:r>
            <a:endParaRPr sz="2000">
              <a:solidFill>
                <a:srgbClr val="0D0D0D"/>
              </a:solidFill>
              <a:highlight>
                <a:srgbClr val="FFFFFF"/>
              </a:highlight>
              <a:latin typeface="Roboto"/>
              <a:ea typeface="Roboto"/>
              <a:cs typeface="Roboto"/>
              <a:sym typeface="Roboto"/>
            </a:endParaRPr>
          </a:p>
          <a:p>
            <a:pPr marL="0" marR="0" lvl="0" indent="0" algn="l" rtl="0">
              <a:lnSpc>
                <a:spcPct val="100000"/>
              </a:lnSpc>
              <a:spcBef>
                <a:spcPts val="1500"/>
              </a:spcBef>
              <a:spcAft>
                <a:spcPts val="0"/>
              </a:spcAft>
              <a:buClr>
                <a:srgbClr val="000000"/>
              </a:buClr>
              <a:buSzPts val="3800"/>
              <a:buFont typeface="Arial"/>
              <a:buNone/>
            </a:pPr>
            <a:r>
              <a:rPr lang="en-GB" sz="2000">
                <a:solidFill>
                  <a:srgbClr val="0D0D0D"/>
                </a:solidFill>
                <a:highlight>
                  <a:srgbClr val="FFFFFF"/>
                </a:highlight>
                <a:latin typeface="Roboto"/>
                <a:ea typeface="Roboto"/>
                <a:cs typeface="Roboto"/>
                <a:sym typeface="Roboto"/>
              </a:rPr>
              <a:t>Radiologists</a:t>
            </a:r>
            <a:endParaRPr sz="2000">
              <a:solidFill>
                <a:srgbClr val="0D0D0D"/>
              </a:solidFill>
              <a:highlight>
                <a:srgbClr val="FFFFFF"/>
              </a:highlight>
              <a:latin typeface="Roboto"/>
              <a:ea typeface="Roboto"/>
              <a:cs typeface="Roboto"/>
              <a:sym typeface="Roboto"/>
            </a:endParaRPr>
          </a:p>
          <a:p>
            <a:pPr marL="0" marR="0" lvl="0" indent="0" algn="l" rtl="0">
              <a:lnSpc>
                <a:spcPct val="100000"/>
              </a:lnSpc>
              <a:spcBef>
                <a:spcPts val="1500"/>
              </a:spcBef>
              <a:spcAft>
                <a:spcPts val="0"/>
              </a:spcAft>
              <a:buClr>
                <a:srgbClr val="000000"/>
              </a:buClr>
              <a:buSzPts val="3800"/>
              <a:buFont typeface="Arial"/>
              <a:buNone/>
            </a:pPr>
            <a:r>
              <a:rPr lang="en-GB" sz="2000">
                <a:solidFill>
                  <a:srgbClr val="0D0D0D"/>
                </a:solidFill>
                <a:highlight>
                  <a:srgbClr val="FFFFFF"/>
                </a:highlight>
                <a:latin typeface="Roboto"/>
                <a:ea typeface="Roboto"/>
                <a:cs typeface="Roboto"/>
                <a:sym typeface="Roboto"/>
              </a:rPr>
              <a:t>Neurologists</a:t>
            </a:r>
            <a:endParaRPr sz="2000">
              <a:solidFill>
                <a:srgbClr val="0D0D0D"/>
              </a:solidFill>
              <a:highlight>
                <a:srgbClr val="FFFFFF"/>
              </a:highlight>
              <a:latin typeface="Roboto"/>
              <a:ea typeface="Roboto"/>
              <a:cs typeface="Roboto"/>
              <a:sym typeface="Roboto"/>
            </a:endParaRPr>
          </a:p>
          <a:p>
            <a:pPr marL="0" marR="0" lvl="0" indent="0" algn="l" rtl="0">
              <a:lnSpc>
                <a:spcPct val="100000"/>
              </a:lnSpc>
              <a:spcBef>
                <a:spcPts val="1500"/>
              </a:spcBef>
              <a:spcAft>
                <a:spcPts val="0"/>
              </a:spcAft>
              <a:buClr>
                <a:srgbClr val="000000"/>
              </a:buClr>
              <a:buSzPts val="3800"/>
              <a:buFont typeface="Arial"/>
              <a:buNone/>
            </a:pPr>
            <a:r>
              <a:rPr lang="en-GB" sz="2000">
                <a:solidFill>
                  <a:srgbClr val="0D0D0D"/>
                </a:solidFill>
                <a:highlight>
                  <a:srgbClr val="FFFFFF"/>
                </a:highlight>
                <a:latin typeface="Roboto"/>
                <a:ea typeface="Roboto"/>
                <a:cs typeface="Roboto"/>
                <a:sym typeface="Roboto"/>
              </a:rPr>
              <a:t>Clinical Decision Making: </a:t>
            </a:r>
            <a:endParaRPr sz="2000">
              <a:solidFill>
                <a:srgbClr val="0D0D0D"/>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9" name="Google Shape;15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7"/>
          <p:cNvSpPr txBox="1">
            <a:spLocks noGrp="1"/>
          </p:cNvSpPr>
          <p:nvPr>
            <p:ph type="title"/>
          </p:nvPr>
        </p:nvSpPr>
        <p:spPr>
          <a:xfrm>
            <a:off x="837300" y="990783"/>
            <a:ext cx="9763200" cy="11217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sz="3600"/>
              <a:t>YOUR SOLUTION AND ITS VALUE PROPOSITION</a:t>
            </a:r>
            <a:endParaRPr sz="3600"/>
          </a:p>
        </p:txBody>
      </p:sp>
      <p:pic>
        <p:nvPicPr>
          <p:cNvPr id="163" name="Google Shape;163;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65" name="Google Shape;1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GB"/>
              <a:t>7</a:t>
            </a:fld>
            <a:endParaRPr/>
          </a:p>
        </p:txBody>
      </p:sp>
      <p:sp>
        <p:nvSpPr>
          <p:cNvPr id="166" name="Google Shape;166;p7"/>
          <p:cNvSpPr txBox="1"/>
          <p:nvPr/>
        </p:nvSpPr>
        <p:spPr>
          <a:xfrm>
            <a:off x="2878525" y="2523225"/>
            <a:ext cx="2641800" cy="3324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1500">
                <a:solidFill>
                  <a:srgbClr val="0D0D0D"/>
                </a:solidFill>
                <a:highlight>
                  <a:srgbClr val="FFFFFF"/>
                </a:highlight>
                <a:latin typeface="Roboto"/>
                <a:ea typeface="Roboto"/>
                <a:cs typeface="Roboto"/>
                <a:sym typeface="Roboto"/>
              </a:rPr>
              <a:t>Deep Learning Model: A sophisticated convolutional neural network (CNN) is employed to analyze MRI images and identify regions indicative of brain tumours. </a:t>
            </a:r>
            <a:endParaRPr sz="1500">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2400"/>
              <a:buFont typeface="Arial"/>
              <a:buNone/>
            </a:pPr>
            <a:r>
              <a:rPr lang="en-GB" sz="1500">
                <a:solidFill>
                  <a:srgbClr val="0D0D0D"/>
                </a:solidFill>
                <a:highlight>
                  <a:srgbClr val="FFFFFF"/>
                </a:highlight>
                <a:latin typeface="Roboto"/>
                <a:ea typeface="Roboto"/>
                <a:cs typeface="Roboto"/>
                <a:sym typeface="Roboto"/>
              </a:rPr>
              <a:t>Preprocessing Pipeline: MRI images undergo preprocessing steps such as noise reduction, normalization, and enhancement to ensure optimal input quality for the deep learning model.</a:t>
            </a:r>
            <a:endParaRPr sz="1500">
              <a:solidFill>
                <a:srgbClr val="0D0D0D"/>
              </a:solidFill>
              <a:highlight>
                <a:srgbClr val="FFFFFF"/>
              </a:highlight>
              <a:latin typeface="Roboto"/>
              <a:ea typeface="Roboto"/>
              <a:cs typeface="Roboto"/>
              <a:sym typeface="Roboto"/>
            </a:endParaRPr>
          </a:p>
        </p:txBody>
      </p:sp>
      <p:sp>
        <p:nvSpPr>
          <p:cNvPr id="167" name="Google Shape;167;p7"/>
          <p:cNvSpPr txBox="1"/>
          <p:nvPr/>
        </p:nvSpPr>
        <p:spPr>
          <a:xfrm>
            <a:off x="6113075" y="1872825"/>
            <a:ext cx="5188200" cy="534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GB" sz="2300" b="1" i="0" u="none" strike="noStrike" cap="none">
                <a:solidFill>
                  <a:schemeClr val="dk1"/>
                </a:solidFill>
                <a:latin typeface="Trebuchet MS"/>
                <a:ea typeface="Trebuchet MS"/>
                <a:cs typeface="Trebuchet MS"/>
                <a:sym typeface="Trebuchet MS"/>
              </a:rPr>
              <a:t>Value Proposition</a:t>
            </a:r>
            <a:r>
              <a:rPr lang="en-GB" sz="2300" b="0" i="0" u="none" strike="noStrike" cap="none">
                <a:solidFill>
                  <a:schemeClr val="dk1"/>
                </a:solidFill>
                <a:latin typeface="Trebuchet MS"/>
                <a:ea typeface="Trebuchet MS"/>
                <a:cs typeface="Trebuchet MS"/>
                <a:sym typeface="Trebuchet MS"/>
              </a:rPr>
              <a:t>: </a:t>
            </a:r>
            <a:endParaRPr sz="2300" b="0" i="0" u="none" strike="noStrike" cap="none">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r>
              <a:rPr lang="en-GB" sz="1600">
                <a:solidFill>
                  <a:srgbClr val="0D0D0D"/>
                </a:solidFill>
                <a:highlight>
                  <a:srgbClr val="FFFFFF"/>
                </a:highlight>
                <a:latin typeface="Roboto"/>
                <a:ea typeface="Roboto"/>
                <a:cs typeface="Roboto"/>
                <a:sym typeface="Roboto"/>
              </a:rPr>
              <a:t>Early Detection: By automating the process of brain tumour detection, the system enables early diagnosis and intervention, leading to improved patient outcomes and survival rates.</a:t>
            </a:r>
            <a:endParaRPr sz="16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r>
              <a:rPr lang="en-GB" sz="1600">
                <a:solidFill>
                  <a:srgbClr val="0D0D0D"/>
                </a:solidFill>
                <a:highlight>
                  <a:srgbClr val="FFFFFF"/>
                </a:highlight>
                <a:latin typeface="Roboto"/>
                <a:ea typeface="Roboto"/>
                <a:cs typeface="Roboto"/>
                <a:sym typeface="Roboto"/>
              </a:rPr>
              <a:t>Accuracy and Reliability: Leveraging advanced deep learning algorithms, the system offers high accuracy and reliability in detecting brain tumours, assisting medical professionals in making informed diagnostic decisions.</a:t>
            </a:r>
            <a:endParaRPr sz="16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r>
              <a:rPr lang="en-GB" sz="1600">
                <a:solidFill>
                  <a:srgbClr val="0D0D0D"/>
                </a:solidFill>
                <a:highlight>
                  <a:srgbClr val="FFFFFF"/>
                </a:highlight>
                <a:latin typeface="Roboto"/>
                <a:ea typeface="Roboto"/>
                <a:cs typeface="Roboto"/>
                <a:sym typeface="Roboto"/>
              </a:rPr>
              <a:t>Time Efficiency: The automated detection process significantly reduces the time required for interpreting MRI scans, enabling healthcare providers to prioritize patient care and treatment planning.</a:t>
            </a:r>
            <a:endParaRPr sz="1600">
              <a:solidFill>
                <a:srgbClr val="0D0D0D"/>
              </a:solidFill>
              <a:highlight>
                <a:srgbClr val="FFFFFF"/>
              </a:highlight>
              <a:latin typeface="Roboto"/>
              <a:ea typeface="Roboto"/>
              <a:cs typeface="Roboto"/>
              <a:sym typeface="Roboto"/>
            </a:endParaRPr>
          </a:p>
          <a:p>
            <a:pPr marL="0" marR="0" lvl="0" indent="0" algn="l" rtl="0">
              <a:lnSpc>
                <a:spcPct val="100000"/>
              </a:lnSpc>
              <a:spcBef>
                <a:spcPts val="1500"/>
              </a:spcBef>
              <a:spcAft>
                <a:spcPts val="0"/>
              </a:spcAft>
              <a:buClr>
                <a:srgbClr val="000000"/>
              </a:buClr>
              <a:buSzPts val="1900"/>
              <a:buFont typeface="Arial"/>
              <a:buNone/>
            </a:pPr>
            <a:r>
              <a:rPr lang="en-GB" sz="2300" b="0" i="0" u="none" strike="noStrike" cap="none">
                <a:solidFill>
                  <a:schemeClr val="dk1"/>
                </a:solidFill>
                <a:latin typeface="Trebuchet MS"/>
                <a:ea typeface="Trebuchet MS"/>
                <a:cs typeface="Trebuchet MS"/>
                <a:sym typeface="Trebuchet MS"/>
              </a:rPr>
              <a:t> </a:t>
            </a:r>
            <a:endParaRPr sz="23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GB"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rgbClr val="2D936B"/>
                </a:solidFill>
                <a:latin typeface="Trebuchet MS"/>
                <a:ea typeface="Trebuchet MS"/>
                <a:cs typeface="Trebuchet MS"/>
                <a:sym typeface="Trebuchet MS"/>
              </a:rPr>
              <a:t>8</a:t>
            </a:fld>
            <a:endParaRPr sz="1100" b="0" i="0" u="none" strike="noStrike" cap="none">
              <a:solidFill>
                <a:schemeClr val="dk1"/>
              </a:solidFill>
              <a:latin typeface="Trebuchet MS"/>
              <a:ea typeface="Trebuchet MS"/>
              <a:cs typeface="Trebuchet MS"/>
              <a:sym typeface="Trebuchet MS"/>
            </a:endParaRPr>
          </a:p>
        </p:txBody>
      </p:sp>
      <p:sp>
        <p:nvSpPr>
          <p:cNvPr id="179" name="Google Shape;179;p8"/>
          <p:cNvSpPr txBox="1"/>
          <p:nvPr/>
        </p:nvSpPr>
        <p:spPr>
          <a:xfrm>
            <a:off x="2459439" y="1836024"/>
            <a:ext cx="6815700" cy="51225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200"/>
              </a:spcBef>
              <a:spcAft>
                <a:spcPts val="0"/>
              </a:spcAft>
              <a:buClr>
                <a:schemeClr val="dk1"/>
              </a:buClr>
              <a:buSzPts val="1100"/>
              <a:buFont typeface="Arial"/>
              <a:buNone/>
            </a:pPr>
            <a:r>
              <a:rPr lang="en-GB" sz="1900" b="1">
                <a:solidFill>
                  <a:srgbClr val="0D0D0D"/>
                </a:solidFill>
                <a:highlight>
                  <a:srgbClr val="FFFFFF"/>
                </a:highlight>
                <a:latin typeface="Roboto"/>
                <a:ea typeface="Roboto"/>
                <a:cs typeface="Roboto"/>
                <a:sym typeface="Roboto"/>
              </a:rPr>
              <a:t>Advanced Deep Learning Technology</a:t>
            </a:r>
            <a:endParaRPr sz="1900" b="1">
              <a:solidFill>
                <a:srgbClr val="0D0D0D"/>
              </a:solidFill>
              <a:highlight>
                <a:srgbClr val="FFFFFF"/>
              </a:highlight>
              <a:latin typeface="Roboto"/>
              <a:ea typeface="Roboto"/>
              <a:cs typeface="Roboto"/>
              <a:sym typeface="Roboto"/>
            </a:endParaRPr>
          </a:p>
          <a:p>
            <a:pPr marL="457200" lvl="0" indent="-349250" algn="l" rtl="0">
              <a:lnSpc>
                <a:spcPct val="115000"/>
              </a:lnSpc>
              <a:spcBef>
                <a:spcPts val="200"/>
              </a:spcBef>
              <a:spcAft>
                <a:spcPts val="0"/>
              </a:spcAft>
              <a:buClr>
                <a:srgbClr val="0D0D0D"/>
              </a:buClr>
              <a:buSzPts val="1900"/>
              <a:buFont typeface="Roboto"/>
              <a:buChar char="●"/>
            </a:pPr>
            <a:r>
              <a:rPr lang="en-GB" sz="1900">
                <a:solidFill>
                  <a:srgbClr val="0D0D0D"/>
                </a:solidFill>
                <a:highlight>
                  <a:srgbClr val="FFFFFF"/>
                </a:highlight>
                <a:latin typeface="Roboto"/>
                <a:ea typeface="Roboto"/>
                <a:cs typeface="Roboto"/>
                <a:sym typeface="Roboto"/>
              </a:rPr>
              <a:t>The use of state-of-the-art deep learning techniques, particularly convolutional neural networks (CNNs),</a:t>
            </a:r>
            <a:endParaRPr sz="1900">
              <a:solidFill>
                <a:srgbClr val="0D0D0D"/>
              </a:solidFill>
              <a:highlight>
                <a:srgbClr val="FFFFFF"/>
              </a:highlight>
              <a:latin typeface="Roboto"/>
              <a:ea typeface="Roboto"/>
              <a:cs typeface="Roboto"/>
              <a:sym typeface="Roboto"/>
            </a:endParaRPr>
          </a:p>
          <a:p>
            <a:pPr marL="0" lvl="0" indent="0" algn="l" rtl="0">
              <a:lnSpc>
                <a:spcPct val="150000"/>
              </a:lnSpc>
              <a:spcBef>
                <a:spcPts val="1500"/>
              </a:spcBef>
              <a:spcAft>
                <a:spcPts val="0"/>
              </a:spcAft>
              <a:buNone/>
            </a:pPr>
            <a:r>
              <a:rPr lang="en-GB" sz="1900">
                <a:solidFill>
                  <a:srgbClr val="0D0D0D"/>
                </a:solidFill>
                <a:highlight>
                  <a:srgbClr val="FFFFFF"/>
                </a:highlight>
                <a:latin typeface="Roboto"/>
                <a:ea typeface="Roboto"/>
                <a:cs typeface="Roboto"/>
                <a:sym typeface="Roboto"/>
              </a:rPr>
              <a:t>. </a:t>
            </a:r>
            <a:r>
              <a:rPr lang="en-GB" sz="1900" b="1">
                <a:solidFill>
                  <a:srgbClr val="0D0D0D"/>
                </a:solidFill>
                <a:highlight>
                  <a:srgbClr val="FFFFFF"/>
                </a:highlight>
                <a:latin typeface="Roboto"/>
                <a:ea typeface="Roboto"/>
                <a:cs typeface="Roboto"/>
                <a:sym typeface="Roboto"/>
              </a:rPr>
              <a:t>Efficiency and Time Savings</a:t>
            </a:r>
            <a:endParaRPr sz="1900" b="1">
              <a:solidFill>
                <a:srgbClr val="0D0D0D"/>
              </a:solidFill>
              <a:highlight>
                <a:srgbClr val="FFFFFF"/>
              </a:highlight>
              <a:latin typeface="Roboto"/>
              <a:ea typeface="Roboto"/>
              <a:cs typeface="Roboto"/>
              <a:sym typeface="Roboto"/>
            </a:endParaRPr>
          </a:p>
          <a:p>
            <a:pPr marL="457200" lvl="0" indent="-349250" algn="l" rtl="0">
              <a:lnSpc>
                <a:spcPct val="115000"/>
              </a:lnSpc>
              <a:spcBef>
                <a:spcPts val="200"/>
              </a:spcBef>
              <a:spcAft>
                <a:spcPts val="0"/>
              </a:spcAft>
              <a:buClr>
                <a:srgbClr val="0D0D0D"/>
              </a:buClr>
              <a:buSzPts val="1900"/>
              <a:buFont typeface="Roboto"/>
              <a:buChar char="●"/>
            </a:pPr>
            <a:r>
              <a:rPr lang="en-GB" sz="1900">
                <a:solidFill>
                  <a:srgbClr val="0D0D0D"/>
                </a:solidFill>
                <a:highlight>
                  <a:srgbClr val="FFFFFF"/>
                </a:highlight>
                <a:latin typeface="Roboto"/>
                <a:ea typeface="Roboto"/>
                <a:cs typeface="Roboto"/>
                <a:sym typeface="Roboto"/>
              </a:rPr>
              <a:t>Automating the tumour detection process reduces the time required for medical professionals to interpret MRI scans.</a:t>
            </a:r>
            <a:endParaRPr sz="1900">
              <a:solidFill>
                <a:srgbClr val="0D0D0D"/>
              </a:solidFill>
              <a:highlight>
                <a:srgbClr val="FFFFFF"/>
              </a:highlight>
              <a:latin typeface="Roboto"/>
              <a:ea typeface="Roboto"/>
              <a:cs typeface="Roboto"/>
              <a:sym typeface="Roboto"/>
            </a:endParaRPr>
          </a:p>
          <a:p>
            <a:pPr marL="0" lvl="0" indent="0" algn="l" rtl="0">
              <a:lnSpc>
                <a:spcPct val="150000"/>
              </a:lnSpc>
              <a:spcBef>
                <a:spcPts val="1500"/>
              </a:spcBef>
              <a:spcAft>
                <a:spcPts val="0"/>
              </a:spcAft>
              <a:buNone/>
            </a:pPr>
            <a:r>
              <a:rPr lang="en-GB" sz="1900" b="1">
                <a:solidFill>
                  <a:srgbClr val="0D0D0D"/>
                </a:solidFill>
                <a:highlight>
                  <a:srgbClr val="FFFFFF"/>
                </a:highlight>
                <a:latin typeface="Roboto"/>
                <a:ea typeface="Roboto"/>
                <a:cs typeface="Roboto"/>
                <a:sym typeface="Roboto"/>
              </a:rPr>
              <a:t>Early Detection and Improved Outcomes</a:t>
            </a:r>
            <a:endParaRPr sz="1900" b="1">
              <a:solidFill>
                <a:srgbClr val="0D0D0D"/>
              </a:solidFill>
              <a:highlight>
                <a:srgbClr val="FFFFFF"/>
              </a:highlight>
              <a:latin typeface="Roboto"/>
              <a:ea typeface="Roboto"/>
              <a:cs typeface="Roboto"/>
              <a:sym typeface="Roboto"/>
            </a:endParaRPr>
          </a:p>
          <a:p>
            <a:pPr marL="457200" lvl="0" indent="-304800" algn="l" rtl="0">
              <a:lnSpc>
                <a:spcPct val="115000"/>
              </a:lnSpc>
              <a:spcBef>
                <a:spcPts val="200"/>
              </a:spcBef>
              <a:spcAft>
                <a:spcPts val="0"/>
              </a:spcAft>
              <a:buClr>
                <a:srgbClr val="0D0D0D"/>
              </a:buClr>
              <a:buSzPts val="1200"/>
              <a:buFont typeface="Roboto"/>
              <a:buChar char="●"/>
            </a:pPr>
            <a:r>
              <a:rPr lang="en-GB" sz="1900">
                <a:solidFill>
                  <a:srgbClr val="0D0D0D"/>
                </a:solidFill>
                <a:highlight>
                  <a:srgbClr val="FFFFFF"/>
                </a:highlight>
                <a:latin typeface="Roboto"/>
                <a:ea typeface="Roboto"/>
                <a:cs typeface="Roboto"/>
                <a:sym typeface="Roboto"/>
              </a:rPr>
              <a:t>The ability of the system to detect brain tumours at an early stage can have a profound impact on patient outcomes</a:t>
            </a:r>
            <a:r>
              <a:rPr lang="en-GB"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chemeClr val="dk1"/>
              </a:buClr>
              <a:buSzPts val="1100"/>
              <a:buFont typeface="Arial"/>
              <a:buNone/>
            </a:pPr>
            <a:r>
              <a:rPr lang="en-GB" sz="2400" b="0" i="0" u="none" strike="noStrike" cap="none">
                <a:solidFill>
                  <a:schemeClr val="dk1"/>
                </a:solidFill>
                <a:latin typeface="Trebuchet MS"/>
                <a:ea typeface="Trebuchet MS"/>
                <a:cs typeface="Trebuchet MS"/>
                <a:sym typeface="Trebuchet MS"/>
              </a:rPr>
              <a:t>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GB" sz="1100" b="0" i="0" u="none" strike="noStrike" cap="none">
                <a:solidFill>
                  <a:srgbClr val="2D83C3"/>
                </a:solidFill>
                <a:latin typeface="Trebuchet MS"/>
                <a:ea typeface="Trebuchet MS"/>
                <a:cs typeface="Trebuchet MS"/>
                <a:sym typeface="Trebuchet MS"/>
              </a:rPr>
              <a:t>3/21/2024  </a:t>
            </a:r>
            <a:r>
              <a:rPr lang="en-GB"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6" name="Google Shape;186;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7" name="Google Shape;187;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8" name="Google Shape;188;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90" name="Google Shape;190;p9"/>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GB"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1" name="Google Shape;191;p9"/>
          <p:cNvSpPr txBox="1"/>
          <p:nvPr/>
        </p:nvSpPr>
        <p:spPr>
          <a:xfrm>
            <a:off x="963222" y="1681466"/>
            <a:ext cx="7817700" cy="41724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200"/>
              </a:spcBef>
              <a:spcAft>
                <a:spcPts val="0"/>
              </a:spcAft>
              <a:buClr>
                <a:schemeClr val="dk1"/>
              </a:buClr>
              <a:buSzPts val="1100"/>
              <a:buFont typeface="Arial"/>
              <a:buNone/>
            </a:pPr>
            <a:r>
              <a:rPr lang="en-GB" sz="1600">
                <a:solidFill>
                  <a:srgbClr val="0D0D0D"/>
                </a:solidFill>
                <a:highlight>
                  <a:srgbClr val="FFFFFF"/>
                </a:highlight>
                <a:latin typeface="Roboto"/>
                <a:ea typeface="Roboto"/>
                <a:cs typeface="Roboto"/>
                <a:sym typeface="Roboto"/>
              </a:rPr>
              <a:t>Data Collection and Preprocessing</a:t>
            </a:r>
            <a:endParaRPr sz="1600">
              <a:solidFill>
                <a:srgbClr val="0D0D0D"/>
              </a:solidFill>
              <a:highlight>
                <a:srgbClr val="FFFFFF"/>
              </a:highlight>
              <a:latin typeface="Roboto"/>
              <a:ea typeface="Roboto"/>
              <a:cs typeface="Roboto"/>
              <a:sym typeface="Roboto"/>
            </a:endParaRPr>
          </a:p>
          <a:p>
            <a:pPr marL="457200" lvl="0" indent="-330200" algn="l" rtl="0">
              <a:lnSpc>
                <a:spcPct val="115000"/>
              </a:lnSpc>
              <a:spcBef>
                <a:spcPts val="200"/>
              </a:spcBef>
              <a:spcAft>
                <a:spcPts val="0"/>
              </a:spcAft>
              <a:buClr>
                <a:srgbClr val="0D0D0D"/>
              </a:buClr>
              <a:buSzPts val="1600"/>
              <a:buFont typeface="Roboto"/>
              <a:buChar char="●"/>
            </a:pPr>
            <a:r>
              <a:rPr lang="en-GB" sz="1600">
                <a:solidFill>
                  <a:srgbClr val="0D0D0D"/>
                </a:solidFill>
                <a:highlight>
                  <a:srgbClr val="FFFFFF"/>
                </a:highlight>
                <a:latin typeface="Roboto"/>
                <a:ea typeface="Roboto"/>
                <a:cs typeface="Roboto"/>
                <a:sym typeface="Roboto"/>
              </a:rPr>
              <a:t>Data Acquisition: Gather a diverse dataset of brain MRI scans containing both tumour and non-tumour cases</a:t>
            </a:r>
            <a:endParaRPr sz="1600">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chemeClr val="dk1"/>
              </a:buClr>
              <a:buSzPts val="1100"/>
              <a:buFont typeface="Arial"/>
              <a:buNone/>
            </a:pPr>
            <a:r>
              <a:rPr lang="en-GB" sz="1600">
                <a:solidFill>
                  <a:srgbClr val="0D0D0D"/>
                </a:solidFill>
                <a:highlight>
                  <a:srgbClr val="FFFFFF"/>
                </a:highlight>
                <a:latin typeface="Roboto"/>
                <a:ea typeface="Roboto"/>
                <a:cs typeface="Roboto"/>
                <a:sym typeface="Roboto"/>
              </a:rPr>
              <a:t>Data Preprocessing: Preprocess the MRI images to standardize and enhance their quality. This may include resizing, normalization, noise reduction, and contrast adjustment to improve the input data for the deep learning model.. Model Selection</a:t>
            </a:r>
            <a:endParaRPr sz="1600">
              <a:solidFill>
                <a:srgbClr val="0D0D0D"/>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0D0D0D"/>
              </a:buClr>
              <a:buSzPts val="1600"/>
              <a:buFont typeface="Roboto"/>
              <a:buChar char="●"/>
            </a:pPr>
            <a:r>
              <a:rPr lang="en-GB" sz="1600">
                <a:solidFill>
                  <a:srgbClr val="0D0D0D"/>
                </a:solidFill>
                <a:highlight>
                  <a:srgbClr val="FFFFFF"/>
                </a:highlight>
                <a:latin typeface="Roboto"/>
                <a:ea typeface="Roboto"/>
                <a:cs typeface="Roboto"/>
                <a:sym typeface="Roboto"/>
              </a:rPr>
              <a:t>Convolutional Neural Network (CNN): Choose a suitable CNN architecture for tumour detection. Commonly used architectures include:</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GB" sz="1600">
                <a:solidFill>
                  <a:srgbClr val="0D0D0D"/>
                </a:solidFill>
                <a:highlight>
                  <a:srgbClr val="FFFFFF"/>
                </a:highlight>
                <a:latin typeface="Roboto"/>
                <a:ea typeface="Roboto"/>
                <a:cs typeface="Roboto"/>
                <a:sym typeface="Roboto"/>
              </a:rPr>
              <a:t>AlexNet</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GB" sz="1600">
                <a:solidFill>
                  <a:srgbClr val="0D0D0D"/>
                </a:solidFill>
                <a:highlight>
                  <a:srgbClr val="FFFFFF"/>
                </a:highlight>
                <a:latin typeface="Roboto"/>
                <a:ea typeface="Roboto"/>
                <a:cs typeface="Roboto"/>
                <a:sym typeface="Roboto"/>
              </a:rPr>
              <a:t>VGG (Visual Geometry Group)</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GB" sz="1600">
                <a:solidFill>
                  <a:srgbClr val="0D0D0D"/>
                </a:solidFill>
                <a:highlight>
                  <a:srgbClr val="FFFFFF"/>
                </a:highlight>
                <a:latin typeface="Roboto"/>
                <a:ea typeface="Roboto"/>
                <a:cs typeface="Roboto"/>
                <a:sym typeface="Roboto"/>
              </a:rPr>
              <a:t>ResNet (Residual Neural Network)</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GB" sz="1600">
                <a:solidFill>
                  <a:srgbClr val="0D0D0D"/>
                </a:solidFill>
                <a:highlight>
                  <a:srgbClr val="FFFFFF"/>
                </a:highlight>
                <a:latin typeface="Roboto"/>
                <a:ea typeface="Roboto"/>
                <a:cs typeface="Roboto"/>
                <a:sym typeface="Roboto"/>
              </a:rPr>
              <a:t>Inception</a:t>
            </a:r>
            <a:endParaRPr sz="1600">
              <a:solidFill>
                <a:srgbClr val="0D0D0D"/>
              </a:solidFill>
              <a:highlight>
                <a:srgbClr val="FFFFFF"/>
              </a:highlight>
              <a:latin typeface="Roboto"/>
              <a:ea typeface="Roboto"/>
              <a:cs typeface="Roboto"/>
              <a:sym typeface="Roboto"/>
            </a:endParaRPr>
          </a:p>
          <a:p>
            <a:pPr marL="0" marR="0" lvl="0" indent="0" algn="l" rtl="0">
              <a:lnSpc>
                <a:spcPct val="115000"/>
              </a:lnSpc>
              <a:spcBef>
                <a:spcPts val="1500"/>
              </a:spcBef>
              <a:spcAft>
                <a:spcPts val="0"/>
              </a:spcAft>
              <a:buClr>
                <a:schemeClr val="dk1"/>
              </a:buClr>
              <a:buSzPts val="1100"/>
              <a:buFont typeface="Arial"/>
              <a:buNone/>
            </a:pP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594</Words>
  <Application>Microsoft Office PowerPoint</Application>
  <PresentationFormat>Widescreen</PresentationFormat>
  <Paragraphs>70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Trebuchet MS</vt:lpstr>
      <vt:lpstr>Noto Sans Symbols</vt:lpstr>
      <vt:lpstr>Roboto</vt:lpstr>
      <vt:lpstr>Arial</vt:lpstr>
      <vt:lpstr>Office Theme</vt:lpstr>
      <vt:lpstr>B.MONISHA</vt:lpstr>
      <vt:lpstr>BRAIN TUMOUR DETECTION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B.MONISHA</dc:title>
  <dc:creator>Admin</dc:creator>
  <cp:lastModifiedBy>Admin</cp:lastModifiedBy>
  <cp:revision>1</cp:revision>
  <dcterms:created xsi:type="dcterms:W3CDTF">2024-04-04T08:32:05Z</dcterms:created>
  <dcterms:modified xsi:type="dcterms:W3CDTF">2024-04-05T14:07:31Z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