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irassol" charset="1" panose="00000000000000000000"/>
      <p:regular r:id="rId19"/>
    </p:embeddedFont>
    <p:embeddedFont>
      <p:font typeface="Neuton Bold" charset="1" panose="00000800000000000000"/>
      <p:regular r:id="rId20"/>
    </p:embeddedFont>
    <p:embeddedFont>
      <p:font typeface="Poly" charset="1" panose="02040503050400000004"/>
      <p:regular r:id="rId21"/>
    </p:embeddedFont>
    <p:embeddedFont>
      <p:font typeface="Neuton" charset="1" panose="00000500000000000000"/>
      <p:regular r:id="rId22"/>
    </p:embeddedFont>
    <p:embeddedFont>
      <p:font typeface="Vintage Rotter" charset="1" panose="02000500000000000000"/>
      <p:regular r:id="rId23"/>
    </p:embeddedFont>
    <p:embeddedFont>
      <p:font typeface="Lancelot" charset="1" panose="02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https://github.com/Monishg2004/MemoryVault.git" TargetMode="External" Type="http://schemas.openxmlformats.org/officeDocument/2006/relationships/hyperlink"/><Relationship Id="rId8" Target="https://youtu.be/3EWIQxljLpQ"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1212402"/>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1539220" y="6747397"/>
            <a:ext cx="2290890" cy="2695165"/>
          </a:xfrm>
          <a:custGeom>
            <a:avLst/>
            <a:gdLst/>
            <a:ahLst/>
            <a:cxnLst/>
            <a:rect r="r" b="b" t="t" l="l"/>
            <a:pathLst>
              <a:path h="2695165" w="2290890">
                <a:moveTo>
                  <a:pt x="0" y="0"/>
                </a:moveTo>
                <a:lnTo>
                  <a:pt x="2290890" y="0"/>
                </a:lnTo>
                <a:lnTo>
                  <a:pt x="2290890" y="2695165"/>
                </a:lnTo>
                <a:lnTo>
                  <a:pt x="0" y="2695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978049">
            <a:off x="14277597" y="894306"/>
            <a:ext cx="2290890" cy="2695165"/>
          </a:xfrm>
          <a:custGeom>
            <a:avLst/>
            <a:gdLst/>
            <a:ahLst/>
            <a:cxnLst/>
            <a:rect r="r" b="b" t="t" l="l"/>
            <a:pathLst>
              <a:path h="2695165" w="2290890">
                <a:moveTo>
                  <a:pt x="0" y="0"/>
                </a:moveTo>
                <a:lnTo>
                  <a:pt x="2290890" y="0"/>
                </a:lnTo>
                <a:lnTo>
                  <a:pt x="2290890" y="2695164"/>
                </a:lnTo>
                <a:lnTo>
                  <a:pt x="0" y="26951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00090" y="2704818"/>
            <a:ext cx="1735780" cy="659596"/>
          </a:xfrm>
          <a:custGeom>
            <a:avLst/>
            <a:gdLst/>
            <a:ahLst/>
            <a:cxnLst/>
            <a:rect r="r" b="b" t="t" l="l"/>
            <a:pathLst>
              <a:path h="659596" w="1735780">
                <a:moveTo>
                  <a:pt x="0" y="0"/>
                </a:moveTo>
                <a:lnTo>
                  <a:pt x="1735780" y="0"/>
                </a:lnTo>
                <a:lnTo>
                  <a:pt x="1735780" y="659597"/>
                </a:lnTo>
                <a:lnTo>
                  <a:pt x="0" y="6595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681335" y="1960119"/>
            <a:ext cx="14287820" cy="6033387"/>
          </a:xfrm>
          <a:prstGeom prst="rect">
            <a:avLst/>
          </a:prstGeom>
        </p:spPr>
        <p:txBody>
          <a:bodyPr anchor="t" rtlCol="false" tIns="0" lIns="0" bIns="0" rIns="0">
            <a:spAutoFit/>
          </a:bodyPr>
          <a:lstStyle/>
          <a:p>
            <a:pPr algn="ctr">
              <a:lnSpc>
                <a:spcPts val="24266"/>
              </a:lnSpc>
            </a:pPr>
            <a:r>
              <a:rPr lang="en-US" sz="17333">
                <a:solidFill>
                  <a:srgbClr val="000000"/>
                </a:solidFill>
                <a:latin typeface="Girassol"/>
                <a:ea typeface="Girassol"/>
                <a:cs typeface="Girassol"/>
                <a:sym typeface="Girassol"/>
              </a:rPr>
              <a:t>HACK FOR</a:t>
            </a:r>
          </a:p>
          <a:p>
            <a:pPr algn="ctr">
              <a:lnSpc>
                <a:spcPts val="24266"/>
              </a:lnSpc>
            </a:pPr>
            <a:r>
              <a:rPr lang="en-US" sz="17333">
                <a:solidFill>
                  <a:srgbClr val="000000"/>
                </a:solidFill>
                <a:latin typeface="Girassol"/>
                <a:ea typeface="Girassol"/>
                <a:cs typeface="Girassol"/>
                <a:sym typeface="Girassol"/>
              </a:rPr>
              <a:t>HUMANITY</a:t>
            </a:r>
          </a:p>
        </p:txBody>
      </p:sp>
      <p:sp>
        <p:nvSpPr>
          <p:cNvPr name="Freeform 9" id="9"/>
          <p:cNvSpPr/>
          <p:nvPr/>
        </p:nvSpPr>
        <p:spPr>
          <a:xfrm flipH="true" flipV="false" rot="0">
            <a:off x="13687262" y="7765181"/>
            <a:ext cx="1735780" cy="659596"/>
          </a:xfrm>
          <a:custGeom>
            <a:avLst/>
            <a:gdLst/>
            <a:ahLst/>
            <a:cxnLst/>
            <a:rect r="r" b="b" t="t" l="l"/>
            <a:pathLst>
              <a:path h="659596" w="1735780">
                <a:moveTo>
                  <a:pt x="1735780" y="0"/>
                </a:moveTo>
                <a:lnTo>
                  <a:pt x="0" y="0"/>
                </a:lnTo>
                <a:lnTo>
                  <a:pt x="0" y="659597"/>
                </a:lnTo>
                <a:lnTo>
                  <a:pt x="1735780" y="659597"/>
                </a:lnTo>
                <a:lnTo>
                  <a:pt x="173578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59261" y="471277"/>
            <a:ext cx="11569478" cy="903338"/>
          </a:xfrm>
          <a:prstGeom prst="rect">
            <a:avLst/>
          </a:prstGeom>
        </p:spPr>
        <p:txBody>
          <a:bodyPr anchor="t" rtlCol="false" tIns="0" lIns="0" bIns="0" rIns="0">
            <a:spAutoFit/>
          </a:bodyPr>
          <a:lstStyle/>
          <a:p>
            <a:pPr algn="ctr">
              <a:lnSpc>
                <a:spcPts val="7262"/>
              </a:lnSpc>
            </a:pPr>
            <a:r>
              <a:rPr lang="en-US" sz="5187">
                <a:solidFill>
                  <a:srgbClr val="141619"/>
                </a:solidFill>
                <a:latin typeface="Poly"/>
                <a:ea typeface="Poly"/>
                <a:cs typeface="Poly"/>
                <a:sym typeface="Poly"/>
              </a:rPr>
              <a:t>TECHNICAL ARCHITECTURE</a:t>
            </a:r>
          </a:p>
        </p:txBody>
      </p:sp>
      <p:sp>
        <p:nvSpPr>
          <p:cNvPr name="Freeform 4" id="4"/>
          <p:cNvSpPr/>
          <p:nvPr/>
        </p:nvSpPr>
        <p:spPr>
          <a:xfrm flipH="false" flipV="false" rot="5693981">
            <a:off x="14911730" y="8317858"/>
            <a:ext cx="1675697" cy="1880884"/>
          </a:xfrm>
          <a:custGeom>
            <a:avLst/>
            <a:gdLst/>
            <a:ahLst/>
            <a:cxnLst/>
            <a:rect r="r" b="b" t="t" l="l"/>
            <a:pathLst>
              <a:path h="1880884" w="1675697">
                <a:moveTo>
                  <a:pt x="0" y="0"/>
                </a:moveTo>
                <a:lnTo>
                  <a:pt x="1675697" y="0"/>
                </a:lnTo>
                <a:lnTo>
                  <a:pt x="1675697" y="1880884"/>
                </a:lnTo>
                <a:lnTo>
                  <a:pt x="0" y="1880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374615"/>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335107" y="3811454"/>
            <a:ext cx="13617786" cy="3296106"/>
          </a:xfrm>
          <a:prstGeom prst="rect">
            <a:avLst/>
          </a:prstGeom>
        </p:spPr>
        <p:txBody>
          <a:bodyPr anchor="t" rtlCol="false" tIns="0" lIns="0" bIns="0" rIns="0">
            <a:spAutoFit/>
          </a:bodyPr>
          <a:lstStyle/>
          <a:p>
            <a:pPr algn="just">
              <a:lnSpc>
                <a:spcPts val="4363"/>
              </a:lnSpc>
            </a:pPr>
            <a:r>
              <a:rPr lang="en-US" sz="3138">
                <a:solidFill>
                  <a:srgbClr val="000000"/>
                </a:solidFill>
                <a:latin typeface="Neuton"/>
                <a:ea typeface="Neuton"/>
                <a:cs typeface="Neuton"/>
                <a:sym typeface="Neuton"/>
              </a:rPr>
              <a:t>🛠</a:t>
            </a:r>
            <a:r>
              <a:rPr lang="en-US" sz="3138">
                <a:solidFill>
                  <a:srgbClr val="000000"/>
                </a:solidFill>
                <a:latin typeface="Neuton"/>
                <a:ea typeface="Neuton"/>
                <a:cs typeface="Neuton"/>
                <a:sym typeface="Neuton"/>
              </a:rPr>
              <a:t> Backend (Flask + Python)</a:t>
            </a:r>
          </a:p>
          <a:p>
            <a:pPr algn="just">
              <a:lnSpc>
                <a:spcPts val="4363"/>
              </a:lnSpc>
            </a:pPr>
            <a:r>
              <a:rPr lang="en-US" sz="3138">
                <a:solidFill>
                  <a:srgbClr val="000000"/>
                </a:solidFill>
                <a:latin typeface="Neuton"/>
                <a:ea typeface="Neuton"/>
                <a:cs typeface="Neuton"/>
                <a:sym typeface="Neuton"/>
              </a:rPr>
              <a:t>✅ RESTful API for memory storage &amp; retrieval</a:t>
            </a:r>
          </a:p>
          <a:p>
            <a:pPr algn="just">
              <a:lnSpc>
                <a:spcPts val="4363"/>
              </a:lnSpc>
            </a:pPr>
            <a:r>
              <a:rPr lang="en-US" sz="3138">
                <a:solidFill>
                  <a:srgbClr val="000000"/>
                </a:solidFill>
                <a:latin typeface="Neuton"/>
                <a:ea typeface="Neuton"/>
                <a:cs typeface="Neuton"/>
                <a:sym typeface="Neuton"/>
              </a:rPr>
              <a:t>✅ SentenceTransformer for vector embeddings</a:t>
            </a:r>
          </a:p>
          <a:p>
            <a:pPr algn="just">
              <a:lnSpc>
                <a:spcPts val="4363"/>
              </a:lnSpc>
            </a:pPr>
            <a:r>
              <a:rPr lang="en-US" sz="3138">
                <a:solidFill>
                  <a:srgbClr val="000000"/>
                </a:solidFill>
                <a:latin typeface="Neuton"/>
                <a:ea typeface="Neuton"/>
                <a:cs typeface="Neuton"/>
                <a:sym typeface="Neuton"/>
              </a:rPr>
              <a:t>✅</a:t>
            </a:r>
            <a:r>
              <a:rPr lang="en-US" sz="3138">
                <a:solidFill>
                  <a:srgbClr val="000000"/>
                </a:solidFill>
                <a:latin typeface="Neuton"/>
                <a:ea typeface="Neuton"/>
                <a:cs typeface="Neuton"/>
                <a:sym typeface="Neuton"/>
              </a:rPr>
              <a:t> Pinecone vector database for efficient search</a:t>
            </a:r>
          </a:p>
          <a:p>
            <a:pPr algn="just">
              <a:lnSpc>
                <a:spcPts val="4363"/>
              </a:lnSpc>
            </a:pPr>
            <a:r>
              <a:rPr lang="en-US" sz="3138">
                <a:solidFill>
                  <a:srgbClr val="000000"/>
                </a:solidFill>
                <a:latin typeface="Neuton"/>
                <a:ea typeface="Neuton"/>
                <a:cs typeface="Neuton"/>
                <a:sym typeface="Neuton"/>
              </a:rPr>
              <a:t>✅ Google Gemini Pro for natural conversation</a:t>
            </a:r>
          </a:p>
          <a:p>
            <a:pPr algn="just">
              <a:lnSpc>
                <a:spcPts val="4363"/>
              </a:lnSpc>
            </a:pPr>
            <a:r>
              <a:rPr lang="en-US" sz="3138">
                <a:solidFill>
                  <a:srgbClr val="000000"/>
                </a:solidFill>
                <a:latin typeface="Neuton"/>
                <a:ea typeface="Neuton"/>
                <a:cs typeface="Neuton"/>
                <a:sym typeface="Neuton"/>
              </a:rPr>
              <a:t>✅ FLUX API for AI-generated memory visuals</a:t>
            </a:r>
          </a:p>
        </p:txBody>
      </p:sp>
      <p:sp>
        <p:nvSpPr>
          <p:cNvPr name="TextBox 8" id="8"/>
          <p:cNvSpPr txBox="true"/>
          <p:nvPr/>
        </p:nvSpPr>
        <p:spPr>
          <a:xfrm rot="0">
            <a:off x="2335107" y="2982779"/>
            <a:ext cx="13617786" cy="1086306"/>
          </a:xfrm>
          <a:prstGeom prst="rect">
            <a:avLst/>
          </a:prstGeom>
        </p:spPr>
        <p:txBody>
          <a:bodyPr anchor="t" rtlCol="false" tIns="0" lIns="0" bIns="0" rIns="0">
            <a:spAutoFit/>
          </a:bodyPr>
          <a:lstStyle/>
          <a:p>
            <a:pPr algn="just">
              <a:lnSpc>
                <a:spcPts val="4363"/>
              </a:lnSpc>
            </a:pPr>
            <a:r>
              <a:rPr lang="en-US" sz="3138">
                <a:solidFill>
                  <a:srgbClr val="000000"/>
                </a:solidFill>
                <a:latin typeface="Neuton"/>
                <a:ea typeface="Neuton"/>
                <a:cs typeface="Neuton"/>
                <a:sym typeface="Neuton"/>
              </a:rPr>
              <a:t>🛠Frontend</a:t>
            </a:r>
            <a:r>
              <a:rPr lang="en-US" sz="3138">
                <a:solidFill>
                  <a:srgbClr val="000000"/>
                </a:solidFill>
                <a:latin typeface="Neuton"/>
                <a:ea typeface="Neuton"/>
                <a:cs typeface="Neuton"/>
                <a:sym typeface="Neuton"/>
              </a:rPr>
              <a:t> (React)</a:t>
            </a:r>
          </a:p>
          <a:p>
            <a:pPr algn="just">
              <a:lnSpc>
                <a:spcPts val="4363"/>
              </a:lnSpc>
            </a:pPr>
          </a:p>
        </p:txBody>
      </p:sp>
      <p:sp>
        <p:nvSpPr>
          <p:cNvPr name="TextBox 9" id="9"/>
          <p:cNvSpPr txBox="true"/>
          <p:nvPr/>
        </p:nvSpPr>
        <p:spPr>
          <a:xfrm rot="0">
            <a:off x="9949253" y="2973254"/>
            <a:ext cx="13617786" cy="5060517"/>
          </a:xfrm>
          <a:prstGeom prst="rect">
            <a:avLst/>
          </a:prstGeom>
        </p:spPr>
        <p:txBody>
          <a:bodyPr anchor="t" rtlCol="false" tIns="0" lIns="0" bIns="0" rIns="0">
            <a:spAutoFit/>
          </a:bodyPr>
          <a:lstStyle/>
          <a:p>
            <a:pPr algn="just">
              <a:lnSpc>
                <a:spcPts val="5197"/>
              </a:lnSpc>
            </a:pPr>
            <a:r>
              <a:rPr lang="en-US" sz="3738" b="true">
                <a:solidFill>
                  <a:srgbClr val="000000"/>
                </a:solidFill>
                <a:latin typeface="Neuton Bold"/>
                <a:ea typeface="Neuton Bold"/>
                <a:cs typeface="Neuton Bold"/>
                <a:sym typeface="Neuton Bold"/>
              </a:rPr>
              <a:t>Built With...</a:t>
            </a:r>
          </a:p>
          <a:p>
            <a:pPr algn="just">
              <a:lnSpc>
                <a:spcPts val="4363"/>
              </a:lnSpc>
            </a:pPr>
            <a:r>
              <a:rPr lang="en-US" sz="3138">
                <a:solidFill>
                  <a:srgbClr val="000000"/>
                </a:solidFill>
                <a:latin typeface="Neuton"/>
                <a:ea typeface="Neuton"/>
                <a:cs typeface="Neuton"/>
                <a:sym typeface="Neuton"/>
              </a:rPr>
              <a:t>🛠 Our Tech Stack</a:t>
            </a:r>
          </a:p>
          <a:p>
            <a:pPr algn="just">
              <a:lnSpc>
                <a:spcPts val="4363"/>
              </a:lnSpc>
            </a:pPr>
            <a:r>
              <a:rPr lang="en-US" sz="3138">
                <a:solidFill>
                  <a:srgbClr val="000000"/>
                </a:solidFill>
                <a:latin typeface="Neuton"/>
                <a:ea typeface="Neuton"/>
                <a:cs typeface="Neuton"/>
                <a:sym typeface="Neuton"/>
              </a:rPr>
              <a:t>✅ Flask – Backend API</a:t>
            </a:r>
          </a:p>
          <a:p>
            <a:pPr algn="just">
              <a:lnSpc>
                <a:spcPts val="4363"/>
              </a:lnSpc>
            </a:pPr>
            <a:r>
              <a:rPr lang="en-US" sz="3138">
                <a:solidFill>
                  <a:srgbClr val="000000"/>
                </a:solidFill>
                <a:latin typeface="Neuton"/>
                <a:ea typeface="Neuton"/>
                <a:cs typeface="Neuton"/>
                <a:sym typeface="Neuton"/>
              </a:rPr>
              <a:t>✅ Python – Core logic</a:t>
            </a:r>
          </a:p>
          <a:p>
            <a:pPr algn="just">
              <a:lnSpc>
                <a:spcPts val="4363"/>
              </a:lnSpc>
            </a:pPr>
            <a:r>
              <a:rPr lang="en-US" sz="3138">
                <a:solidFill>
                  <a:srgbClr val="000000"/>
                </a:solidFill>
                <a:latin typeface="Neuton"/>
                <a:ea typeface="Neuton"/>
                <a:cs typeface="Neuton"/>
                <a:sym typeface="Neuton"/>
              </a:rPr>
              <a:t>✅ Pinecone – Vector memory search</a:t>
            </a:r>
          </a:p>
          <a:p>
            <a:pPr algn="just">
              <a:lnSpc>
                <a:spcPts val="4363"/>
              </a:lnSpc>
            </a:pPr>
            <a:r>
              <a:rPr lang="en-US" sz="3138">
                <a:solidFill>
                  <a:srgbClr val="000000"/>
                </a:solidFill>
                <a:latin typeface="Neuton"/>
                <a:ea typeface="Neuton"/>
                <a:cs typeface="Neuton"/>
                <a:sym typeface="Neuton"/>
              </a:rPr>
              <a:t>✅ Google Gemini Pro – Conversational AI</a:t>
            </a:r>
          </a:p>
          <a:p>
            <a:pPr algn="just">
              <a:lnSpc>
                <a:spcPts val="4363"/>
              </a:lnSpc>
            </a:pPr>
            <a:r>
              <a:rPr lang="en-US" sz="3138">
                <a:solidFill>
                  <a:srgbClr val="000000"/>
                </a:solidFill>
                <a:latin typeface="Neuton"/>
                <a:ea typeface="Neuton"/>
                <a:cs typeface="Neuton"/>
                <a:sym typeface="Neuton"/>
              </a:rPr>
              <a:t>✅ FLUX API – AI image generation</a:t>
            </a:r>
          </a:p>
          <a:p>
            <a:pPr algn="just">
              <a:lnSpc>
                <a:spcPts val="4363"/>
              </a:lnSpc>
            </a:pPr>
            <a:r>
              <a:rPr lang="en-US" sz="3138">
                <a:solidFill>
                  <a:srgbClr val="000000"/>
                </a:solidFill>
                <a:latin typeface="Neuton"/>
                <a:ea typeface="Neuton"/>
                <a:cs typeface="Neuton"/>
                <a:sym typeface="Neuton"/>
              </a:rPr>
              <a:t>✅ React + Vercel – Frontend</a:t>
            </a:r>
          </a:p>
          <a:p>
            <a:pPr algn="just">
              <a:lnSpc>
                <a:spcPts val="436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59261" y="471277"/>
            <a:ext cx="11569478" cy="903338"/>
          </a:xfrm>
          <a:prstGeom prst="rect">
            <a:avLst/>
          </a:prstGeom>
        </p:spPr>
        <p:txBody>
          <a:bodyPr anchor="t" rtlCol="false" tIns="0" lIns="0" bIns="0" rIns="0">
            <a:spAutoFit/>
          </a:bodyPr>
          <a:lstStyle/>
          <a:p>
            <a:pPr algn="ctr">
              <a:lnSpc>
                <a:spcPts val="7262"/>
              </a:lnSpc>
            </a:pPr>
            <a:r>
              <a:rPr lang="en-US" sz="5187">
                <a:solidFill>
                  <a:srgbClr val="141619"/>
                </a:solidFill>
                <a:latin typeface="Poly"/>
                <a:ea typeface="Poly"/>
                <a:cs typeface="Poly"/>
                <a:sym typeface="Poly"/>
              </a:rPr>
              <a:t>WHAT’S NEXT FOR MEMORYVAULT?</a:t>
            </a:r>
          </a:p>
        </p:txBody>
      </p:sp>
      <p:sp>
        <p:nvSpPr>
          <p:cNvPr name="Freeform 4" id="4"/>
          <p:cNvSpPr/>
          <p:nvPr/>
        </p:nvSpPr>
        <p:spPr>
          <a:xfrm flipH="false" flipV="false" rot="5693981">
            <a:off x="14911730" y="8317858"/>
            <a:ext cx="1675697" cy="1880884"/>
          </a:xfrm>
          <a:custGeom>
            <a:avLst/>
            <a:gdLst/>
            <a:ahLst/>
            <a:cxnLst/>
            <a:rect r="r" b="b" t="t" l="l"/>
            <a:pathLst>
              <a:path h="1880884" w="1675697">
                <a:moveTo>
                  <a:pt x="0" y="0"/>
                </a:moveTo>
                <a:lnTo>
                  <a:pt x="1675697" y="0"/>
                </a:lnTo>
                <a:lnTo>
                  <a:pt x="1675697" y="1880884"/>
                </a:lnTo>
                <a:lnTo>
                  <a:pt x="0" y="1880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374615"/>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641514" y="2304245"/>
            <a:ext cx="13617786" cy="6610806"/>
          </a:xfrm>
          <a:prstGeom prst="rect">
            <a:avLst/>
          </a:prstGeom>
        </p:spPr>
        <p:txBody>
          <a:bodyPr anchor="t" rtlCol="false" tIns="0" lIns="0" bIns="0" rIns="0">
            <a:spAutoFit/>
          </a:bodyPr>
          <a:lstStyle/>
          <a:p>
            <a:pPr algn="just">
              <a:lnSpc>
                <a:spcPts val="4363"/>
              </a:lnSpc>
            </a:pPr>
          </a:p>
          <a:p>
            <a:pPr algn="just">
              <a:lnSpc>
                <a:spcPts val="4363"/>
              </a:lnSpc>
            </a:pPr>
            <a:r>
              <a:rPr lang="en-US" sz="3138">
                <a:solidFill>
                  <a:srgbClr val="000000"/>
                </a:solidFill>
                <a:latin typeface="Neuton"/>
                <a:ea typeface="Neuton"/>
                <a:cs typeface="Neuton"/>
                <a:sym typeface="Neuton"/>
              </a:rPr>
              <a:t>🚀</a:t>
            </a:r>
            <a:r>
              <a:rPr lang="en-US" sz="3138">
                <a:solidFill>
                  <a:srgbClr val="FF5757"/>
                </a:solidFill>
                <a:latin typeface="Neuton"/>
                <a:ea typeface="Neuton"/>
                <a:cs typeface="Neuton"/>
                <a:sym typeface="Neuton"/>
              </a:rPr>
              <a:t> Upcoming Features &amp; Enhancements</a:t>
            </a:r>
          </a:p>
          <a:p>
            <a:pPr algn="just">
              <a:lnSpc>
                <a:spcPts val="4363"/>
              </a:lnSpc>
            </a:pPr>
          </a:p>
          <a:p>
            <a:pPr algn="just" marL="677708" indent="-338854" lvl="1">
              <a:lnSpc>
                <a:spcPts val="4363"/>
              </a:lnSpc>
              <a:buFont typeface="Arial"/>
              <a:buChar char="•"/>
            </a:pPr>
            <a:r>
              <a:rPr lang="en-US" sz="3138">
                <a:solidFill>
                  <a:srgbClr val="000000"/>
                </a:solidFill>
                <a:latin typeface="Neuton"/>
                <a:ea typeface="Neuton"/>
                <a:cs typeface="Neuton"/>
                <a:sym typeface="Neuton"/>
              </a:rPr>
              <a:t>🎙️ Voice Interactions – Talk &amp; listen to memories</a:t>
            </a:r>
          </a:p>
          <a:p>
            <a:pPr algn="just" marL="677708" indent="-338854" lvl="1">
              <a:lnSpc>
                <a:spcPts val="4363"/>
              </a:lnSpc>
              <a:buFont typeface="Arial"/>
              <a:buChar char="•"/>
            </a:pPr>
            <a:r>
              <a:rPr lang="en-US" sz="3138">
                <a:solidFill>
                  <a:srgbClr val="000000"/>
                </a:solidFill>
                <a:latin typeface="Neuton"/>
                <a:ea typeface="Neuton"/>
                <a:cs typeface="Neuton"/>
                <a:sym typeface="Neuton"/>
              </a:rPr>
              <a:t>📂 Advanced Memory Organization – Categorization &amp; tagging</a:t>
            </a:r>
          </a:p>
          <a:p>
            <a:pPr algn="just" marL="677708" indent="-338854" lvl="1">
              <a:lnSpc>
                <a:spcPts val="4363"/>
              </a:lnSpc>
              <a:buFont typeface="Arial"/>
              <a:buChar char="•"/>
            </a:pPr>
            <a:r>
              <a:rPr lang="en-US" sz="3138">
                <a:solidFill>
                  <a:srgbClr val="000000"/>
                </a:solidFill>
                <a:latin typeface="Neuton"/>
                <a:ea typeface="Neuton"/>
                <a:cs typeface="Neuton"/>
                <a:sym typeface="Neuton"/>
              </a:rPr>
              <a:t>🕶️ Virtual Reality (VR) Support – Immersive memory reliving</a:t>
            </a:r>
          </a:p>
          <a:p>
            <a:pPr algn="just" marL="677708" indent="-338854" lvl="1">
              <a:lnSpc>
                <a:spcPts val="4363"/>
              </a:lnSpc>
              <a:buFont typeface="Arial"/>
              <a:buChar char="•"/>
            </a:pPr>
            <a:r>
              <a:rPr lang="en-US" sz="3138">
                <a:solidFill>
                  <a:srgbClr val="000000"/>
                </a:solidFill>
                <a:latin typeface="Neuton"/>
                <a:ea typeface="Neuton"/>
                <a:cs typeface="Neuton"/>
                <a:sym typeface="Neuton"/>
              </a:rPr>
              <a:t>📱 Mobile Application – On-the-go access to stored memories</a:t>
            </a:r>
          </a:p>
          <a:p>
            <a:pPr algn="just" marL="677708" indent="-338854" lvl="1">
              <a:lnSpc>
                <a:spcPts val="4363"/>
              </a:lnSpc>
              <a:buFont typeface="Arial"/>
              <a:buChar char="•"/>
            </a:pPr>
            <a:r>
              <a:rPr lang="en-US" sz="3138">
                <a:solidFill>
                  <a:srgbClr val="000000"/>
                </a:solidFill>
                <a:latin typeface="Neuton"/>
                <a:ea typeface="Neuton"/>
                <a:cs typeface="Neuton"/>
                <a:sym typeface="Neuton"/>
              </a:rPr>
              <a:t>🌍 Expanding to New Audiences</a:t>
            </a:r>
          </a:p>
          <a:p>
            <a:pPr algn="just" marL="677708" indent="-338854" lvl="1">
              <a:lnSpc>
                <a:spcPts val="4363"/>
              </a:lnSpc>
              <a:buFont typeface="Arial"/>
              <a:buChar char="•"/>
            </a:pPr>
            <a:r>
              <a:rPr lang="en-US" sz="3138">
                <a:solidFill>
                  <a:srgbClr val="000000"/>
                </a:solidFill>
                <a:latin typeface="Neuton"/>
                <a:ea typeface="Neuton"/>
                <a:cs typeface="Neuton"/>
                <a:sym typeface="Neuton"/>
              </a:rPr>
              <a:t>🏥 Partnering with healthcare providers</a:t>
            </a:r>
          </a:p>
          <a:p>
            <a:pPr algn="just" marL="677708" indent="-338854" lvl="1">
              <a:lnSpc>
                <a:spcPts val="4363"/>
              </a:lnSpc>
              <a:buFont typeface="Arial"/>
              <a:buChar char="•"/>
            </a:pPr>
            <a:r>
              <a:rPr lang="en-US" sz="3138">
                <a:solidFill>
                  <a:srgbClr val="000000"/>
                </a:solidFill>
                <a:latin typeface="Neuton"/>
                <a:ea typeface="Neuton"/>
                <a:cs typeface="Neuton"/>
                <a:sym typeface="Neuton"/>
              </a:rPr>
              <a:t>🎓 Collaborating with research institutions</a:t>
            </a:r>
          </a:p>
          <a:p>
            <a:pPr algn="just" marL="677708" indent="-338854" lvl="1">
              <a:lnSpc>
                <a:spcPts val="4363"/>
              </a:lnSpc>
              <a:buFont typeface="Arial"/>
              <a:buChar char="•"/>
            </a:pPr>
            <a:r>
              <a:rPr lang="en-US" sz="3138">
                <a:solidFill>
                  <a:srgbClr val="000000"/>
                </a:solidFill>
                <a:latin typeface="Neuton"/>
                <a:ea typeface="Neuton"/>
                <a:cs typeface="Neuton"/>
                <a:sym typeface="Neuton"/>
              </a:rPr>
              <a:t>🔒 Enhancing security &amp; privacy features</a:t>
            </a:r>
          </a:p>
          <a:p>
            <a:pPr algn="just">
              <a:lnSpc>
                <a:spcPts val="4363"/>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true" rot="5400000">
            <a:off x="14295769" y="4614561"/>
            <a:ext cx="6926585" cy="1057878"/>
          </a:xfrm>
          <a:custGeom>
            <a:avLst/>
            <a:gdLst/>
            <a:ahLst/>
            <a:cxnLst/>
            <a:rect r="r" b="b" t="t" l="l"/>
            <a:pathLst>
              <a:path h="1057878" w="6926585">
                <a:moveTo>
                  <a:pt x="0" y="1057878"/>
                </a:moveTo>
                <a:lnTo>
                  <a:pt x="6926584" y="1057878"/>
                </a:lnTo>
                <a:lnTo>
                  <a:pt x="6926584" y="0"/>
                </a:lnTo>
                <a:lnTo>
                  <a:pt x="0" y="0"/>
                </a:lnTo>
                <a:lnTo>
                  <a:pt x="0" y="1057878"/>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635039" y="2138042"/>
            <a:ext cx="13017922" cy="6010916"/>
            <a:chOff x="0" y="0"/>
            <a:chExt cx="3428589" cy="1583122"/>
          </a:xfrm>
        </p:grpSpPr>
        <p:sp>
          <p:nvSpPr>
            <p:cNvPr name="Freeform 5" id="5"/>
            <p:cNvSpPr/>
            <p:nvPr/>
          </p:nvSpPr>
          <p:spPr>
            <a:xfrm flipH="false" flipV="false" rot="0">
              <a:off x="0" y="0"/>
              <a:ext cx="3428588" cy="1583122"/>
            </a:xfrm>
            <a:custGeom>
              <a:avLst/>
              <a:gdLst/>
              <a:ahLst/>
              <a:cxnLst/>
              <a:rect r="r" b="b" t="t" l="l"/>
              <a:pathLst>
                <a:path h="1583122" w="3428588">
                  <a:moveTo>
                    <a:pt x="30330" y="0"/>
                  </a:moveTo>
                  <a:lnTo>
                    <a:pt x="3398258" y="0"/>
                  </a:lnTo>
                  <a:cubicBezTo>
                    <a:pt x="3415009" y="0"/>
                    <a:pt x="3428588" y="13579"/>
                    <a:pt x="3428588" y="30330"/>
                  </a:cubicBezTo>
                  <a:lnTo>
                    <a:pt x="3428588" y="1552791"/>
                  </a:lnTo>
                  <a:cubicBezTo>
                    <a:pt x="3428588" y="1560836"/>
                    <a:pt x="3425393" y="1568550"/>
                    <a:pt x="3419705" y="1574238"/>
                  </a:cubicBezTo>
                  <a:cubicBezTo>
                    <a:pt x="3414017" y="1579926"/>
                    <a:pt x="3406302" y="1583122"/>
                    <a:pt x="3398258" y="1583122"/>
                  </a:cubicBezTo>
                  <a:lnTo>
                    <a:pt x="30330" y="1583122"/>
                  </a:lnTo>
                  <a:cubicBezTo>
                    <a:pt x="13579" y="1583122"/>
                    <a:pt x="0" y="1569542"/>
                    <a:pt x="0" y="1552791"/>
                  </a:cubicBezTo>
                  <a:lnTo>
                    <a:pt x="0" y="30330"/>
                  </a:lnTo>
                  <a:cubicBezTo>
                    <a:pt x="0" y="22286"/>
                    <a:pt x="3196" y="14572"/>
                    <a:pt x="8884" y="8884"/>
                  </a:cubicBezTo>
                  <a:cubicBezTo>
                    <a:pt x="14572" y="3196"/>
                    <a:pt x="22286" y="0"/>
                    <a:pt x="30330" y="0"/>
                  </a:cubicBezTo>
                  <a:close/>
                </a:path>
              </a:pathLst>
            </a:custGeom>
            <a:solidFill>
              <a:srgbClr val="E4C79A"/>
            </a:solidFill>
            <a:ln w="38100" cap="rnd">
              <a:solidFill>
                <a:srgbClr val="3E2600"/>
              </a:solidFill>
              <a:prstDash val="lgDash"/>
              <a:round/>
            </a:ln>
          </p:spPr>
        </p:sp>
        <p:sp>
          <p:nvSpPr>
            <p:cNvPr name="TextBox 6" id="6"/>
            <p:cNvSpPr txBox="true"/>
            <p:nvPr/>
          </p:nvSpPr>
          <p:spPr>
            <a:xfrm>
              <a:off x="0" y="-38100"/>
              <a:ext cx="3428589" cy="162122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5320962" y="0"/>
            <a:ext cx="2967038" cy="2637967"/>
          </a:xfrm>
          <a:custGeom>
            <a:avLst/>
            <a:gdLst/>
            <a:ahLst/>
            <a:cxnLst/>
            <a:rect r="r" b="b" t="t" l="l"/>
            <a:pathLst>
              <a:path h="2637967" w="2967038">
                <a:moveTo>
                  <a:pt x="0" y="0"/>
                </a:moveTo>
                <a:lnTo>
                  <a:pt x="2967038" y="0"/>
                </a:lnTo>
                <a:lnTo>
                  <a:pt x="2967038" y="2637967"/>
                </a:lnTo>
                <a:lnTo>
                  <a:pt x="0" y="26379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true" rot="0">
            <a:off x="15320962" y="7649033"/>
            <a:ext cx="2967038" cy="2637967"/>
          </a:xfrm>
          <a:custGeom>
            <a:avLst/>
            <a:gdLst/>
            <a:ahLst/>
            <a:cxnLst/>
            <a:rect r="r" b="b" t="t" l="l"/>
            <a:pathLst>
              <a:path h="2637967" w="2967038">
                <a:moveTo>
                  <a:pt x="0" y="2637967"/>
                </a:moveTo>
                <a:lnTo>
                  <a:pt x="2967038" y="2637967"/>
                </a:lnTo>
                <a:lnTo>
                  <a:pt x="2967038" y="0"/>
                </a:lnTo>
                <a:lnTo>
                  <a:pt x="0" y="0"/>
                </a:lnTo>
                <a:lnTo>
                  <a:pt x="0" y="2637967"/>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0" y="5358"/>
            <a:ext cx="2967038" cy="2637967"/>
          </a:xfrm>
          <a:custGeom>
            <a:avLst/>
            <a:gdLst/>
            <a:ahLst/>
            <a:cxnLst/>
            <a:rect r="r" b="b" t="t" l="l"/>
            <a:pathLst>
              <a:path h="2637967" w="2967038">
                <a:moveTo>
                  <a:pt x="2967038" y="0"/>
                </a:moveTo>
                <a:lnTo>
                  <a:pt x="0" y="0"/>
                </a:lnTo>
                <a:lnTo>
                  <a:pt x="0" y="2637967"/>
                </a:lnTo>
                <a:lnTo>
                  <a:pt x="2967038" y="2637967"/>
                </a:lnTo>
                <a:lnTo>
                  <a:pt x="296703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true" rot="0">
            <a:off x="0" y="7649033"/>
            <a:ext cx="2967038" cy="2637967"/>
          </a:xfrm>
          <a:custGeom>
            <a:avLst/>
            <a:gdLst/>
            <a:ahLst/>
            <a:cxnLst/>
            <a:rect r="r" b="b" t="t" l="l"/>
            <a:pathLst>
              <a:path h="2637967" w="2967038">
                <a:moveTo>
                  <a:pt x="2967038" y="2637967"/>
                </a:moveTo>
                <a:lnTo>
                  <a:pt x="0" y="2637967"/>
                </a:lnTo>
                <a:lnTo>
                  <a:pt x="0" y="0"/>
                </a:lnTo>
                <a:lnTo>
                  <a:pt x="2967038" y="0"/>
                </a:lnTo>
                <a:lnTo>
                  <a:pt x="2967038" y="2637967"/>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5400000">
            <a:off x="-2934353" y="4614561"/>
            <a:ext cx="6926585" cy="1057878"/>
          </a:xfrm>
          <a:custGeom>
            <a:avLst/>
            <a:gdLst/>
            <a:ahLst/>
            <a:cxnLst/>
            <a:rect r="r" b="b" t="t" l="l"/>
            <a:pathLst>
              <a:path h="1057878" w="6926585">
                <a:moveTo>
                  <a:pt x="0" y="0"/>
                </a:moveTo>
                <a:lnTo>
                  <a:pt x="6926584" y="0"/>
                </a:lnTo>
                <a:lnTo>
                  <a:pt x="6926584" y="1057878"/>
                </a:lnTo>
                <a:lnTo>
                  <a:pt x="0" y="10578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4561337" y="8887205"/>
            <a:ext cx="9165326" cy="1399795"/>
          </a:xfrm>
          <a:custGeom>
            <a:avLst/>
            <a:gdLst/>
            <a:ahLst/>
            <a:cxnLst/>
            <a:rect r="r" b="b" t="t" l="l"/>
            <a:pathLst>
              <a:path h="1399795" w="9165326">
                <a:moveTo>
                  <a:pt x="0" y="0"/>
                </a:moveTo>
                <a:lnTo>
                  <a:pt x="9165326" y="0"/>
                </a:lnTo>
                <a:lnTo>
                  <a:pt x="9165326" y="1399795"/>
                </a:lnTo>
                <a:lnTo>
                  <a:pt x="0" y="13997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true" rot="0">
            <a:off x="4561337" y="0"/>
            <a:ext cx="9165326" cy="1399795"/>
          </a:xfrm>
          <a:custGeom>
            <a:avLst/>
            <a:gdLst/>
            <a:ahLst/>
            <a:cxnLst/>
            <a:rect r="r" b="b" t="t" l="l"/>
            <a:pathLst>
              <a:path h="1399795" w="9165326">
                <a:moveTo>
                  <a:pt x="0" y="1399795"/>
                </a:moveTo>
                <a:lnTo>
                  <a:pt x="9165326" y="1399795"/>
                </a:lnTo>
                <a:lnTo>
                  <a:pt x="9165326" y="0"/>
                </a:lnTo>
                <a:lnTo>
                  <a:pt x="0" y="0"/>
                </a:lnTo>
                <a:lnTo>
                  <a:pt x="0" y="139979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178180" y="2481400"/>
            <a:ext cx="6766315" cy="1424665"/>
          </a:xfrm>
          <a:prstGeom prst="rect">
            <a:avLst/>
          </a:prstGeom>
        </p:spPr>
        <p:txBody>
          <a:bodyPr anchor="t" rtlCol="false" tIns="0" lIns="0" bIns="0" rIns="0">
            <a:spAutoFit/>
          </a:bodyPr>
          <a:lstStyle/>
          <a:p>
            <a:pPr algn="ctr">
              <a:lnSpc>
                <a:spcPts val="11625"/>
              </a:lnSpc>
            </a:pPr>
            <a:r>
              <a:rPr lang="en-US" sz="8303">
                <a:solidFill>
                  <a:srgbClr val="3E2600"/>
                </a:solidFill>
                <a:latin typeface="Vintage Rotter"/>
                <a:ea typeface="Vintage Rotter"/>
                <a:cs typeface="Vintage Rotter"/>
                <a:sym typeface="Vintage Rotter"/>
              </a:rPr>
              <a:t>GitHub</a:t>
            </a:r>
          </a:p>
        </p:txBody>
      </p:sp>
      <p:sp>
        <p:nvSpPr>
          <p:cNvPr name="TextBox 15" id="15"/>
          <p:cNvSpPr txBox="true"/>
          <p:nvPr/>
        </p:nvSpPr>
        <p:spPr>
          <a:xfrm rot="0">
            <a:off x="4196741" y="4214397"/>
            <a:ext cx="10843289" cy="728867"/>
          </a:xfrm>
          <a:prstGeom prst="rect">
            <a:avLst/>
          </a:prstGeom>
        </p:spPr>
        <p:txBody>
          <a:bodyPr anchor="t" rtlCol="false" tIns="0" lIns="0" bIns="0" rIns="0">
            <a:spAutoFit/>
          </a:bodyPr>
          <a:lstStyle/>
          <a:p>
            <a:pPr algn="ctr">
              <a:lnSpc>
                <a:spcPts val="5948"/>
              </a:lnSpc>
            </a:pPr>
            <a:r>
              <a:rPr lang="en-US" sz="4249">
                <a:solidFill>
                  <a:srgbClr val="3E2600"/>
                </a:solidFill>
                <a:latin typeface="Lancelot"/>
                <a:ea typeface="Lancelot"/>
                <a:cs typeface="Lancelot"/>
                <a:sym typeface="Lancelot"/>
              </a:rPr>
              <a:t>https://</a:t>
            </a:r>
            <a:r>
              <a:rPr lang="en-US" sz="4249" u="sng">
                <a:solidFill>
                  <a:srgbClr val="3E2600"/>
                </a:solidFill>
                <a:latin typeface="Lancelot"/>
                <a:ea typeface="Lancelot"/>
                <a:cs typeface="Lancelot"/>
                <a:sym typeface="Lancelot"/>
                <a:hlinkClick r:id="rId7" tooltip="https://github.com/Monishg2004/MemoryVault.git"/>
              </a:rPr>
              <a:t>github.com/Monishg2004/MemoryVault.git</a:t>
            </a:r>
          </a:p>
        </p:txBody>
      </p:sp>
      <p:sp>
        <p:nvSpPr>
          <p:cNvPr name="TextBox 16" id="16"/>
          <p:cNvSpPr txBox="true"/>
          <p:nvPr/>
        </p:nvSpPr>
        <p:spPr>
          <a:xfrm rot="0">
            <a:off x="1178180" y="5171864"/>
            <a:ext cx="6766315" cy="1424665"/>
          </a:xfrm>
          <a:prstGeom prst="rect">
            <a:avLst/>
          </a:prstGeom>
        </p:spPr>
        <p:txBody>
          <a:bodyPr anchor="t" rtlCol="false" tIns="0" lIns="0" bIns="0" rIns="0">
            <a:spAutoFit/>
          </a:bodyPr>
          <a:lstStyle/>
          <a:p>
            <a:pPr algn="ctr">
              <a:lnSpc>
                <a:spcPts val="11625"/>
              </a:lnSpc>
            </a:pPr>
            <a:r>
              <a:rPr lang="en-US" sz="8303">
                <a:solidFill>
                  <a:srgbClr val="3E2600"/>
                </a:solidFill>
                <a:latin typeface="Vintage Rotter"/>
                <a:ea typeface="Vintage Rotter"/>
                <a:cs typeface="Vintage Rotter"/>
                <a:sym typeface="Vintage Rotter"/>
              </a:rPr>
              <a:t>Youtube</a:t>
            </a:r>
          </a:p>
        </p:txBody>
      </p:sp>
      <p:sp>
        <p:nvSpPr>
          <p:cNvPr name="TextBox 17" id="17"/>
          <p:cNvSpPr txBox="true"/>
          <p:nvPr/>
        </p:nvSpPr>
        <p:spPr>
          <a:xfrm rot="0">
            <a:off x="4196741" y="6733103"/>
            <a:ext cx="10843289" cy="728867"/>
          </a:xfrm>
          <a:prstGeom prst="rect">
            <a:avLst/>
          </a:prstGeom>
        </p:spPr>
        <p:txBody>
          <a:bodyPr anchor="t" rtlCol="false" tIns="0" lIns="0" bIns="0" rIns="0">
            <a:spAutoFit/>
          </a:bodyPr>
          <a:lstStyle/>
          <a:p>
            <a:pPr algn="ctr">
              <a:lnSpc>
                <a:spcPts val="5948"/>
              </a:lnSpc>
            </a:pPr>
            <a:r>
              <a:rPr lang="en-US" sz="4249" u="sng">
                <a:solidFill>
                  <a:srgbClr val="3E2600"/>
                </a:solidFill>
                <a:latin typeface="Lancelot"/>
                <a:ea typeface="Lancelot"/>
                <a:cs typeface="Lancelot"/>
                <a:sym typeface="Lancelot"/>
                <a:hlinkClick r:id="rId8" tooltip="https://youtu.be/3EWIQxljLpQ"/>
              </a:rPr>
              <a:t>https://youtu.be/3EWIQxljLpQ</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7397707"/>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14874" y="3588843"/>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07477" y="8084204"/>
            <a:ext cx="4551772" cy="1613810"/>
          </a:xfrm>
          <a:custGeom>
            <a:avLst/>
            <a:gdLst/>
            <a:ahLst/>
            <a:cxnLst/>
            <a:rect r="r" b="b" t="t" l="l"/>
            <a:pathLst>
              <a:path h="1613810" w="4551772">
                <a:moveTo>
                  <a:pt x="0" y="0"/>
                </a:moveTo>
                <a:lnTo>
                  <a:pt x="4551772" y="0"/>
                </a:lnTo>
                <a:lnTo>
                  <a:pt x="4551772" y="1613810"/>
                </a:lnTo>
                <a:lnTo>
                  <a:pt x="0" y="16138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1293071">
            <a:off x="9360551" y="1975033"/>
            <a:ext cx="4551772" cy="1613810"/>
          </a:xfrm>
          <a:custGeom>
            <a:avLst/>
            <a:gdLst/>
            <a:ahLst/>
            <a:cxnLst/>
            <a:rect r="r" b="b" t="t" l="l"/>
            <a:pathLst>
              <a:path h="1613810" w="4551772">
                <a:moveTo>
                  <a:pt x="4551772" y="0"/>
                </a:moveTo>
                <a:lnTo>
                  <a:pt x="0" y="0"/>
                </a:lnTo>
                <a:lnTo>
                  <a:pt x="0" y="1613810"/>
                </a:lnTo>
                <a:lnTo>
                  <a:pt x="4551772" y="1613810"/>
                </a:lnTo>
                <a:lnTo>
                  <a:pt x="455177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049617" y="3231717"/>
            <a:ext cx="1661681" cy="2273444"/>
          </a:xfrm>
          <a:custGeom>
            <a:avLst/>
            <a:gdLst/>
            <a:ahLst/>
            <a:cxnLst/>
            <a:rect r="r" b="b" t="t" l="l"/>
            <a:pathLst>
              <a:path h="2273444" w="1661681">
                <a:moveTo>
                  <a:pt x="0" y="0"/>
                </a:moveTo>
                <a:lnTo>
                  <a:pt x="1661681" y="0"/>
                </a:lnTo>
                <a:lnTo>
                  <a:pt x="1661681" y="2273444"/>
                </a:lnTo>
                <a:lnTo>
                  <a:pt x="0" y="2273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213588" y="4244754"/>
            <a:ext cx="13860825" cy="2859689"/>
          </a:xfrm>
          <a:prstGeom prst="rect">
            <a:avLst/>
          </a:prstGeom>
        </p:spPr>
        <p:txBody>
          <a:bodyPr anchor="t" rtlCol="false" tIns="0" lIns="0" bIns="0" rIns="0">
            <a:spAutoFit/>
          </a:bodyPr>
          <a:lstStyle/>
          <a:p>
            <a:pPr algn="ctr">
              <a:lnSpc>
                <a:spcPts val="23415"/>
              </a:lnSpc>
            </a:pPr>
            <a:r>
              <a:rPr lang="en-US" sz="16725">
                <a:solidFill>
                  <a:srgbClr val="141619"/>
                </a:solidFill>
                <a:latin typeface="Poly"/>
                <a:ea typeface="Poly"/>
                <a:cs typeface="Poly"/>
                <a:sym typeface="Poly"/>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1212402"/>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36945" y="1028700"/>
            <a:ext cx="1894733" cy="3312980"/>
          </a:xfrm>
          <a:custGeom>
            <a:avLst/>
            <a:gdLst/>
            <a:ahLst/>
            <a:cxnLst/>
            <a:rect r="r" b="b" t="t" l="l"/>
            <a:pathLst>
              <a:path h="3312980" w="1894733">
                <a:moveTo>
                  <a:pt x="0" y="0"/>
                </a:moveTo>
                <a:lnTo>
                  <a:pt x="1894733" y="0"/>
                </a:lnTo>
                <a:lnTo>
                  <a:pt x="1894733" y="3312980"/>
                </a:lnTo>
                <a:lnTo>
                  <a:pt x="0" y="3312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131678" y="615208"/>
            <a:ext cx="1675697" cy="1880884"/>
          </a:xfrm>
          <a:custGeom>
            <a:avLst/>
            <a:gdLst/>
            <a:ahLst/>
            <a:cxnLst/>
            <a:rect r="r" b="b" t="t" l="l"/>
            <a:pathLst>
              <a:path h="1880884" w="1675697">
                <a:moveTo>
                  <a:pt x="0" y="0"/>
                </a:moveTo>
                <a:lnTo>
                  <a:pt x="1675697" y="0"/>
                </a:lnTo>
                <a:lnTo>
                  <a:pt x="1675697" y="1880885"/>
                </a:lnTo>
                <a:lnTo>
                  <a:pt x="0" y="188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335107" y="3834112"/>
            <a:ext cx="14019140" cy="2526590"/>
          </a:xfrm>
          <a:prstGeom prst="rect">
            <a:avLst/>
          </a:prstGeom>
        </p:spPr>
        <p:txBody>
          <a:bodyPr anchor="t" rtlCol="false" tIns="0" lIns="0" bIns="0" rIns="0">
            <a:spAutoFit/>
          </a:bodyPr>
          <a:lstStyle/>
          <a:p>
            <a:pPr algn="just">
              <a:lnSpc>
                <a:spcPts val="4062"/>
              </a:lnSpc>
            </a:pPr>
            <a:r>
              <a:rPr lang="en-US" sz="2922" b="true">
                <a:solidFill>
                  <a:srgbClr val="000000"/>
                </a:solidFill>
                <a:latin typeface="Neuton Bold"/>
                <a:ea typeface="Neuton Bold"/>
                <a:cs typeface="Neuton Bold"/>
                <a:sym typeface="Neuton Bold"/>
              </a:rPr>
              <a:t>Alzheimer’s disease affects millions worldwide, gradually erasing their most cherished memories. Patients struggle to recognize loved ones, recall personal experiences, and stay connected to their past. Traditional memory aids like photo albums and notes are passive, failing to provide the emotional engagement needed for recollection.</a:t>
            </a:r>
          </a:p>
          <a:p>
            <a:pPr algn="just">
              <a:lnSpc>
                <a:spcPts val="4062"/>
              </a:lnSpc>
            </a:pPr>
          </a:p>
        </p:txBody>
      </p:sp>
      <p:sp>
        <p:nvSpPr>
          <p:cNvPr name="TextBox 8" id="8"/>
          <p:cNvSpPr txBox="true"/>
          <p:nvPr/>
        </p:nvSpPr>
        <p:spPr>
          <a:xfrm rot="0">
            <a:off x="1959935" y="1772378"/>
            <a:ext cx="13992958" cy="1635124"/>
          </a:xfrm>
          <a:prstGeom prst="rect">
            <a:avLst/>
          </a:prstGeom>
        </p:spPr>
        <p:txBody>
          <a:bodyPr anchor="t" rtlCol="false" tIns="0" lIns="0" bIns="0" rIns="0">
            <a:spAutoFit/>
          </a:bodyPr>
          <a:lstStyle/>
          <a:p>
            <a:pPr algn="ctr">
              <a:lnSpc>
                <a:spcPts val="13300"/>
              </a:lnSpc>
            </a:pPr>
            <a:r>
              <a:rPr lang="en-US" sz="9500">
                <a:solidFill>
                  <a:srgbClr val="141619"/>
                </a:solidFill>
                <a:latin typeface="Poly"/>
                <a:ea typeface="Poly"/>
                <a:cs typeface="Poly"/>
                <a:sym typeface="Poly"/>
              </a:rPr>
              <a:t>PROBLEM STATEMENT</a:t>
            </a:r>
          </a:p>
        </p:txBody>
      </p:sp>
      <p:sp>
        <p:nvSpPr>
          <p:cNvPr name="Freeform 9" id="9"/>
          <p:cNvSpPr/>
          <p:nvPr/>
        </p:nvSpPr>
        <p:spPr>
          <a:xfrm flipH="false" flipV="false" rot="5693981">
            <a:off x="14847844" y="1626357"/>
            <a:ext cx="1675697" cy="1880884"/>
          </a:xfrm>
          <a:custGeom>
            <a:avLst/>
            <a:gdLst/>
            <a:ahLst/>
            <a:cxnLst/>
            <a:rect r="r" b="b" t="t" l="l"/>
            <a:pathLst>
              <a:path h="1880884" w="1675697">
                <a:moveTo>
                  <a:pt x="0" y="0"/>
                </a:moveTo>
                <a:lnTo>
                  <a:pt x="1675697" y="0"/>
                </a:lnTo>
                <a:lnTo>
                  <a:pt x="1675697" y="1880885"/>
                </a:lnTo>
                <a:lnTo>
                  <a:pt x="0" y="188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2184311" y="6221812"/>
            <a:ext cx="16366340" cy="3063201"/>
          </a:xfrm>
          <a:prstGeom prst="rect">
            <a:avLst/>
          </a:prstGeom>
        </p:spPr>
        <p:txBody>
          <a:bodyPr anchor="t" rtlCol="false" tIns="0" lIns="0" bIns="0" rIns="0">
            <a:spAutoFit/>
          </a:bodyPr>
          <a:lstStyle/>
          <a:p>
            <a:pPr algn="just">
              <a:lnSpc>
                <a:spcPts val="4062"/>
              </a:lnSpc>
            </a:pPr>
            <a:r>
              <a:rPr lang="en-US" sz="2922" b="true">
                <a:solidFill>
                  <a:srgbClr val="004AAD"/>
                </a:solidFill>
                <a:latin typeface="Neuton Bold"/>
                <a:ea typeface="Neuton Bold"/>
                <a:cs typeface="Neuton Bold"/>
                <a:sym typeface="Neuton Bold"/>
              </a:rPr>
              <a:t>Current Limitations</a:t>
            </a:r>
          </a:p>
          <a:p>
            <a:pPr algn="just">
              <a:lnSpc>
                <a:spcPts val="4062"/>
              </a:lnSpc>
            </a:pPr>
            <a:r>
              <a:rPr lang="en-US" sz="2922" b="true">
                <a:solidFill>
                  <a:srgbClr val="FF5757"/>
                </a:solidFill>
                <a:latin typeface="Neuton Bold"/>
                <a:ea typeface="Neuton Bold"/>
                <a:cs typeface="Neuton Bold"/>
                <a:sym typeface="Neuton Bold"/>
              </a:rPr>
              <a:t>❌ Lack of Interactivity:</a:t>
            </a:r>
            <a:r>
              <a:rPr lang="en-US" sz="2922" b="true">
                <a:solidFill>
                  <a:srgbClr val="000000"/>
                </a:solidFill>
                <a:latin typeface="Neuton Bold"/>
                <a:ea typeface="Neuton Bold"/>
                <a:cs typeface="Neuton Bold"/>
                <a:sym typeface="Neuton Bold"/>
              </a:rPr>
              <a:t> Traditional methods do not provide active engagement.</a:t>
            </a:r>
          </a:p>
          <a:p>
            <a:pPr algn="just">
              <a:lnSpc>
                <a:spcPts val="4062"/>
              </a:lnSpc>
            </a:pPr>
            <a:r>
              <a:rPr lang="en-US" sz="2922" b="true">
                <a:solidFill>
                  <a:srgbClr val="000000"/>
                </a:solidFill>
                <a:latin typeface="Neuton Bold"/>
                <a:ea typeface="Neuton Bold"/>
                <a:cs typeface="Neuton Bold"/>
                <a:sym typeface="Neuton Bold"/>
              </a:rPr>
              <a:t>❌</a:t>
            </a:r>
            <a:r>
              <a:rPr lang="en-US" sz="2922" b="true">
                <a:solidFill>
                  <a:srgbClr val="FF5757"/>
                </a:solidFill>
                <a:latin typeface="Neuton Bold"/>
                <a:ea typeface="Neuton Bold"/>
                <a:cs typeface="Neuton Bold"/>
                <a:sym typeface="Neuton Bold"/>
              </a:rPr>
              <a:t> Emotional Disconnect:</a:t>
            </a:r>
            <a:r>
              <a:rPr lang="en-US" sz="2922" b="true">
                <a:solidFill>
                  <a:srgbClr val="000000"/>
                </a:solidFill>
                <a:latin typeface="Neuton Bold"/>
                <a:ea typeface="Neuton Bold"/>
                <a:cs typeface="Neuton Bold"/>
                <a:sym typeface="Neuton Bold"/>
              </a:rPr>
              <a:t> Patients struggle to connect static images with memories.</a:t>
            </a:r>
          </a:p>
          <a:p>
            <a:pPr algn="just">
              <a:lnSpc>
                <a:spcPts val="4062"/>
              </a:lnSpc>
            </a:pPr>
            <a:r>
              <a:rPr lang="en-US" sz="2922" b="true">
                <a:solidFill>
                  <a:srgbClr val="000000"/>
                </a:solidFill>
                <a:latin typeface="Neuton Bold"/>
                <a:ea typeface="Neuton Bold"/>
                <a:cs typeface="Neuton Bold"/>
                <a:sym typeface="Neuton Bold"/>
              </a:rPr>
              <a:t>❌ </a:t>
            </a:r>
            <a:r>
              <a:rPr lang="en-US" sz="2922" b="true">
                <a:solidFill>
                  <a:srgbClr val="FF5757"/>
                </a:solidFill>
                <a:latin typeface="Neuton Bold"/>
                <a:ea typeface="Neuton Bold"/>
                <a:cs typeface="Neuton Bold"/>
                <a:sym typeface="Neuton Bold"/>
              </a:rPr>
              <a:t>Fragmented Memory Support: </a:t>
            </a:r>
            <a:r>
              <a:rPr lang="en-US" sz="2922" b="true">
                <a:solidFill>
                  <a:srgbClr val="000000"/>
                </a:solidFill>
                <a:latin typeface="Neuton Bold"/>
                <a:ea typeface="Neuton Bold"/>
                <a:cs typeface="Neuton Bold"/>
                <a:sym typeface="Neuton Bold"/>
              </a:rPr>
              <a:t>Families find it hard to contribute to memory preservation.</a:t>
            </a:r>
          </a:p>
          <a:p>
            <a:pPr algn="just">
              <a:lnSpc>
                <a:spcPts val="4062"/>
              </a:lnSpc>
            </a:pPr>
            <a:r>
              <a:rPr lang="en-US" sz="2922" b="true">
                <a:solidFill>
                  <a:srgbClr val="000000"/>
                </a:solidFill>
                <a:latin typeface="Neuton Bold"/>
                <a:ea typeface="Neuton Bold"/>
                <a:cs typeface="Neuton Bold"/>
                <a:sym typeface="Neuton Bold"/>
              </a:rPr>
              <a:t>❌ </a:t>
            </a:r>
            <a:r>
              <a:rPr lang="en-US" sz="2922" b="true">
                <a:solidFill>
                  <a:srgbClr val="FF5757"/>
                </a:solidFill>
                <a:latin typeface="Neuton Bold"/>
                <a:ea typeface="Neuton Bold"/>
                <a:cs typeface="Neuton Bold"/>
                <a:sym typeface="Neuton Bold"/>
              </a:rPr>
              <a:t>Cognitive Decline Progression: </a:t>
            </a:r>
            <a:r>
              <a:rPr lang="en-US" sz="2922" b="true">
                <a:solidFill>
                  <a:srgbClr val="000000"/>
                </a:solidFill>
                <a:latin typeface="Neuton Bold"/>
                <a:ea typeface="Neuton Bold"/>
                <a:cs typeface="Neuton Bold"/>
                <a:sym typeface="Neuton Bold"/>
              </a:rPr>
              <a:t>Without stimulation, memory loss accelerates.</a:t>
            </a:r>
          </a:p>
          <a:p>
            <a:pPr algn="just">
              <a:lnSpc>
                <a:spcPts val="406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6400" y="1212402"/>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95978" y="519507"/>
            <a:ext cx="3084080" cy="1542040"/>
          </a:xfrm>
          <a:custGeom>
            <a:avLst/>
            <a:gdLst/>
            <a:ahLst/>
            <a:cxnLst/>
            <a:rect r="r" b="b" t="t" l="l"/>
            <a:pathLst>
              <a:path h="1542040" w="3084080">
                <a:moveTo>
                  <a:pt x="0" y="0"/>
                </a:moveTo>
                <a:lnTo>
                  <a:pt x="3084080" y="0"/>
                </a:lnTo>
                <a:lnTo>
                  <a:pt x="3084080" y="1542040"/>
                </a:lnTo>
                <a:lnTo>
                  <a:pt x="0" y="1542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1086498">
            <a:off x="12964868" y="8487280"/>
            <a:ext cx="3084080" cy="1542040"/>
          </a:xfrm>
          <a:custGeom>
            <a:avLst/>
            <a:gdLst/>
            <a:ahLst/>
            <a:cxnLst/>
            <a:rect r="r" b="b" t="t" l="l"/>
            <a:pathLst>
              <a:path h="1542040" w="3084080">
                <a:moveTo>
                  <a:pt x="3084080" y="1542040"/>
                </a:moveTo>
                <a:lnTo>
                  <a:pt x="0" y="1542040"/>
                </a:lnTo>
                <a:lnTo>
                  <a:pt x="0" y="0"/>
                </a:lnTo>
                <a:lnTo>
                  <a:pt x="3084080" y="0"/>
                </a:lnTo>
                <a:lnTo>
                  <a:pt x="3084080" y="15420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236207" y="7595817"/>
            <a:ext cx="1682286" cy="2192553"/>
          </a:xfrm>
          <a:custGeom>
            <a:avLst/>
            <a:gdLst/>
            <a:ahLst/>
            <a:cxnLst/>
            <a:rect r="r" b="b" t="t" l="l"/>
            <a:pathLst>
              <a:path h="2192553" w="1682286">
                <a:moveTo>
                  <a:pt x="0" y="0"/>
                </a:moveTo>
                <a:lnTo>
                  <a:pt x="1682286" y="0"/>
                </a:lnTo>
                <a:lnTo>
                  <a:pt x="1682286" y="2192553"/>
                </a:lnTo>
                <a:lnTo>
                  <a:pt x="0" y="21925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497007" y="2691285"/>
            <a:ext cx="6902203" cy="837827"/>
          </a:xfrm>
          <a:prstGeom prst="rect">
            <a:avLst/>
          </a:prstGeom>
        </p:spPr>
        <p:txBody>
          <a:bodyPr anchor="t" rtlCol="false" tIns="0" lIns="0" bIns="0" rIns="0">
            <a:spAutoFit/>
          </a:bodyPr>
          <a:lstStyle/>
          <a:p>
            <a:pPr algn="l">
              <a:lnSpc>
                <a:spcPts val="6845"/>
              </a:lnSpc>
            </a:pPr>
            <a:r>
              <a:rPr lang="en-US" sz="4889" b="true">
                <a:solidFill>
                  <a:srgbClr val="141619"/>
                </a:solidFill>
                <a:latin typeface="Neuton Bold"/>
                <a:ea typeface="Neuton Bold"/>
                <a:cs typeface="Neuton Bold"/>
                <a:sym typeface="Neuton Bold"/>
              </a:rPr>
              <a:t>Why This Matters</a:t>
            </a:r>
          </a:p>
        </p:txBody>
      </p:sp>
      <p:sp>
        <p:nvSpPr>
          <p:cNvPr name="TextBox 9" id="9"/>
          <p:cNvSpPr txBox="true"/>
          <p:nvPr/>
        </p:nvSpPr>
        <p:spPr>
          <a:xfrm rot="0">
            <a:off x="3069821" y="3765661"/>
            <a:ext cx="12148358" cy="3174694"/>
          </a:xfrm>
          <a:prstGeom prst="rect">
            <a:avLst/>
          </a:prstGeom>
        </p:spPr>
        <p:txBody>
          <a:bodyPr anchor="t" rtlCol="false" tIns="0" lIns="0" bIns="0" rIns="0">
            <a:spAutoFit/>
          </a:bodyPr>
          <a:lstStyle/>
          <a:p>
            <a:pPr algn="l">
              <a:lnSpc>
                <a:spcPts val="4224"/>
              </a:lnSpc>
            </a:pPr>
          </a:p>
          <a:p>
            <a:pPr algn="l">
              <a:lnSpc>
                <a:spcPts val="4224"/>
              </a:lnSpc>
            </a:pPr>
            <a:r>
              <a:rPr lang="en-US" sz="3038" b="true">
                <a:solidFill>
                  <a:srgbClr val="000000"/>
                </a:solidFill>
                <a:latin typeface="Neuton Bold"/>
                <a:ea typeface="Neuton Bold"/>
                <a:cs typeface="Neuton Bold"/>
                <a:sym typeface="Neuton Bold"/>
              </a:rPr>
              <a:t>Memory is more than just data—it defines identity, relationships, and emotional well-being. A better, AI-driven approach is needed to help patients actively retrieve, relive, and emotionally engage with their memories.</a:t>
            </a:r>
          </a:p>
          <a:p>
            <a:pPr algn="l">
              <a:lnSpc>
                <a:spcPts val="4224"/>
              </a:lnSpc>
            </a:pPr>
          </a:p>
        </p:txBody>
      </p:sp>
      <p:sp>
        <p:nvSpPr>
          <p:cNvPr name="Freeform 10" id="10"/>
          <p:cNvSpPr/>
          <p:nvPr/>
        </p:nvSpPr>
        <p:spPr>
          <a:xfrm flipH="false" flipV="false" rot="0">
            <a:off x="14445232" y="965270"/>
            <a:ext cx="1682286" cy="2192553"/>
          </a:xfrm>
          <a:custGeom>
            <a:avLst/>
            <a:gdLst/>
            <a:ahLst/>
            <a:cxnLst/>
            <a:rect r="r" b="b" t="t" l="l"/>
            <a:pathLst>
              <a:path h="2192553" w="1682286">
                <a:moveTo>
                  <a:pt x="0" y="0"/>
                </a:moveTo>
                <a:lnTo>
                  <a:pt x="1682286" y="0"/>
                </a:lnTo>
                <a:lnTo>
                  <a:pt x="1682286" y="2192553"/>
                </a:lnTo>
                <a:lnTo>
                  <a:pt x="0" y="21925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78764" y="1974132"/>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18912" y="8164759"/>
            <a:ext cx="1499486" cy="2873579"/>
          </a:xfrm>
          <a:custGeom>
            <a:avLst/>
            <a:gdLst/>
            <a:ahLst/>
            <a:cxnLst/>
            <a:rect r="r" b="b" t="t" l="l"/>
            <a:pathLst>
              <a:path h="2873579" w="1499486">
                <a:moveTo>
                  <a:pt x="0" y="0"/>
                </a:moveTo>
                <a:lnTo>
                  <a:pt x="1499486" y="0"/>
                </a:lnTo>
                <a:lnTo>
                  <a:pt x="1499486" y="2873579"/>
                </a:lnTo>
                <a:lnTo>
                  <a:pt x="0" y="287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869602" y="-1213423"/>
            <a:ext cx="1499486" cy="2873579"/>
          </a:xfrm>
          <a:custGeom>
            <a:avLst/>
            <a:gdLst/>
            <a:ahLst/>
            <a:cxnLst/>
            <a:rect r="r" b="b" t="t" l="l"/>
            <a:pathLst>
              <a:path h="2873579" w="1499486">
                <a:moveTo>
                  <a:pt x="0" y="0"/>
                </a:moveTo>
                <a:lnTo>
                  <a:pt x="1499486" y="0"/>
                </a:lnTo>
                <a:lnTo>
                  <a:pt x="1499486" y="2873579"/>
                </a:lnTo>
                <a:lnTo>
                  <a:pt x="0" y="287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785592" y="8760123"/>
            <a:ext cx="1493172" cy="996353"/>
          </a:xfrm>
          <a:custGeom>
            <a:avLst/>
            <a:gdLst/>
            <a:ahLst/>
            <a:cxnLst/>
            <a:rect r="r" b="b" t="t" l="l"/>
            <a:pathLst>
              <a:path h="996353" w="1493172">
                <a:moveTo>
                  <a:pt x="0" y="0"/>
                </a:moveTo>
                <a:lnTo>
                  <a:pt x="1493172" y="0"/>
                </a:lnTo>
                <a:lnTo>
                  <a:pt x="1493172" y="996354"/>
                </a:lnTo>
                <a:lnTo>
                  <a:pt x="0" y="996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411710" y="650506"/>
            <a:ext cx="13049309" cy="1635124"/>
          </a:xfrm>
          <a:prstGeom prst="rect">
            <a:avLst/>
          </a:prstGeom>
        </p:spPr>
        <p:txBody>
          <a:bodyPr anchor="t" rtlCol="false" tIns="0" lIns="0" bIns="0" rIns="0">
            <a:spAutoFit/>
          </a:bodyPr>
          <a:lstStyle/>
          <a:p>
            <a:pPr algn="ctr">
              <a:lnSpc>
                <a:spcPts val="13300"/>
              </a:lnSpc>
            </a:pPr>
            <a:r>
              <a:rPr lang="en-US" sz="9500">
                <a:solidFill>
                  <a:srgbClr val="141619"/>
                </a:solidFill>
                <a:latin typeface="Poly"/>
                <a:ea typeface="Poly"/>
                <a:cs typeface="Poly"/>
                <a:sym typeface="Poly"/>
              </a:rPr>
              <a:t>PROJECT </a:t>
            </a:r>
          </a:p>
        </p:txBody>
      </p:sp>
      <p:sp>
        <p:nvSpPr>
          <p:cNvPr name="TextBox 9" id="9"/>
          <p:cNvSpPr txBox="true"/>
          <p:nvPr/>
        </p:nvSpPr>
        <p:spPr>
          <a:xfrm rot="0">
            <a:off x="2619345" y="3344376"/>
            <a:ext cx="14083290" cy="2109293"/>
          </a:xfrm>
          <a:prstGeom prst="rect">
            <a:avLst/>
          </a:prstGeom>
        </p:spPr>
        <p:txBody>
          <a:bodyPr anchor="t" rtlCol="false" tIns="0" lIns="0" bIns="0" rIns="0">
            <a:spAutoFit/>
          </a:bodyPr>
          <a:lstStyle/>
          <a:p>
            <a:pPr algn="l">
              <a:lnSpc>
                <a:spcPts val="8533"/>
              </a:lnSpc>
            </a:pPr>
            <a:r>
              <a:rPr lang="en-US" sz="6138" b="true">
                <a:solidFill>
                  <a:srgbClr val="000000"/>
                </a:solidFill>
                <a:latin typeface="Neuton Bold"/>
                <a:ea typeface="Neuton Bold"/>
                <a:cs typeface="Neuton Bold"/>
                <a:sym typeface="Neuton Bold"/>
              </a:rPr>
              <a:t>🧠 MemoryVault – Preserving Memories, Strengthening Bonds</a:t>
            </a:r>
          </a:p>
        </p:txBody>
      </p:sp>
      <p:sp>
        <p:nvSpPr>
          <p:cNvPr name="TextBox 10" id="10"/>
          <p:cNvSpPr txBox="true"/>
          <p:nvPr/>
        </p:nvSpPr>
        <p:spPr>
          <a:xfrm rot="0">
            <a:off x="2335107" y="6281492"/>
            <a:ext cx="13617786" cy="1131518"/>
          </a:xfrm>
          <a:prstGeom prst="rect">
            <a:avLst/>
          </a:prstGeom>
        </p:spPr>
        <p:txBody>
          <a:bodyPr anchor="t" rtlCol="false" tIns="0" lIns="0" bIns="0" rIns="0">
            <a:spAutoFit/>
          </a:bodyPr>
          <a:lstStyle/>
          <a:p>
            <a:pPr algn="l">
              <a:lnSpc>
                <a:spcPts val="4502"/>
              </a:lnSpc>
            </a:pPr>
            <a:r>
              <a:rPr lang="en-US" sz="3238" b="true">
                <a:solidFill>
                  <a:srgbClr val="000000"/>
                </a:solidFill>
                <a:latin typeface="Neuton Bold"/>
                <a:ea typeface="Neuton Bold"/>
                <a:cs typeface="Neuton Bold"/>
                <a:sym typeface="Neuton Bold"/>
              </a:rPr>
              <a:t>🎙️ An AI-powered platform helping Alzheimer's patients reconnect with their past through natural conversations and AI-generated visuals.</a:t>
            </a:r>
          </a:p>
        </p:txBody>
      </p:sp>
      <p:sp>
        <p:nvSpPr>
          <p:cNvPr name="Freeform 11" id="11"/>
          <p:cNvSpPr/>
          <p:nvPr/>
        </p:nvSpPr>
        <p:spPr>
          <a:xfrm flipH="false" flipV="false" rot="0">
            <a:off x="12801600" y="8760123"/>
            <a:ext cx="1493172" cy="996353"/>
          </a:xfrm>
          <a:custGeom>
            <a:avLst/>
            <a:gdLst/>
            <a:ahLst/>
            <a:cxnLst/>
            <a:rect r="r" b="b" t="t" l="l"/>
            <a:pathLst>
              <a:path h="996353" w="1493172">
                <a:moveTo>
                  <a:pt x="0" y="0"/>
                </a:moveTo>
                <a:lnTo>
                  <a:pt x="1493172" y="0"/>
                </a:lnTo>
                <a:lnTo>
                  <a:pt x="1493172" y="996354"/>
                </a:lnTo>
                <a:lnTo>
                  <a:pt x="0" y="996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38101" y="2108868"/>
            <a:ext cx="13049309" cy="1054721"/>
          </a:xfrm>
          <a:prstGeom prst="rect">
            <a:avLst/>
          </a:prstGeom>
        </p:spPr>
        <p:txBody>
          <a:bodyPr anchor="t" rtlCol="false" tIns="0" lIns="0" bIns="0" rIns="0">
            <a:spAutoFit/>
          </a:bodyPr>
          <a:lstStyle/>
          <a:p>
            <a:pPr algn="ctr">
              <a:lnSpc>
                <a:spcPts val="8540"/>
              </a:lnSpc>
            </a:pPr>
            <a:r>
              <a:rPr lang="en-US" sz="6100">
                <a:solidFill>
                  <a:srgbClr val="141619"/>
                </a:solidFill>
                <a:latin typeface="Poly"/>
                <a:ea typeface="Poly"/>
                <a:cs typeface="Poly"/>
                <a:sym typeface="Poly"/>
              </a:rPr>
              <a:t>🎗 WHY WE BUILT MEMORYVAULT?</a:t>
            </a:r>
          </a:p>
        </p:txBody>
      </p:sp>
      <p:sp>
        <p:nvSpPr>
          <p:cNvPr name="TextBox 4" id="4"/>
          <p:cNvSpPr txBox="true"/>
          <p:nvPr/>
        </p:nvSpPr>
        <p:spPr>
          <a:xfrm rot="0">
            <a:off x="3378043" y="8077224"/>
            <a:ext cx="13595631" cy="837827"/>
          </a:xfrm>
          <a:prstGeom prst="rect">
            <a:avLst/>
          </a:prstGeom>
        </p:spPr>
        <p:txBody>
          <a:bodyPr anchor="t" rtlCol="false" tIns="0" lIns="0" bIns="0" rIns="0">
            <a:spAutoFit/>
          </a:bodyPr>
          <a:lstStyle/>
          <a:p>
            <a:pPr algn="l">
              <a:lnSpc>
                <a:spcPts val="6845"/>
              </a:lnSpc>
            </a:pPr>
            <a:r>
              <a:rPr lang="en-US" sz="4889" b="true">
                <a:solidFill>
                  <a:srgbClr val="FF66C4"/>
                </a:solidFill>
                <a:latin typeface="Neuton Bold"/>
                <a:ea typeface="Neuton Bold"/>
                <a:cs typeface="Neuton Bold"/>
                <a:sym typeface="Neuton Bold"/>
              </a:rPr>
              <a:t>“Memories fade, but connections shouldn’t.”</a:t>
            </a:r>
          </a:p>
        </p:txBody>
      </p:sp>
      <p:sp>
        <p:nvSpPr>
          <p:cNvPr name="Freeform 5" id="5"/>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86400" y="1212402"/>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619345" y="3963625"/>
            <a:ext cx="14568624" cy="2871927"/>
          </a:xfrm>
          <a:prstGeom prst="rect">
            <a:avLst/>
          </a:prstGeom>
        </p:spPr>
        <p:txBody>
          <a:bodyPr anchor="t" rtlCol="false" tIns="0" lIns="0" bIns="0" rIns="0">
            <a:spAutoFit/>
          </a:bodyPr>
          <a:lstStyle/>
          <a:p>
            <a:pPr algn="just">
              <a:lnSpc>
                <a:spcPts val="5753"/>
              </a:lnSpc>
            </a:pPr>
          </a:p>
          <a:p>
            <a:pPr algn="just">
              <a:lnSpc>
                <a:spcPts val="5753"/>
              </a:lnSpc>
            </a:pPr>
            <a:r>
              <a:rPr lang="en-US" sz="4138" b="true">
                <a:solidFill>
                  <a:srgbClr val="000000"/>
                </a:solidFill>
                <a:latin typeface="Neuton Bold"/>
                <a:ea typeface="Neuton Bold"/>
                <a:cs typeface="Neuton Bold"/>
                <a:sym typeface="Neuton Bold"/>
              </a:rPr>
              <a:t>💙 Inspired by the struggles of Alzheimer's patients</a:t>
            </a:r>
          </a:p>
          <a:p>
            <a:pPr algn="just">
              <a:lnSpc>
                <a:spcPts val="5753"/>
              </a:lnSpc>
            </a:pPr>
            <a:r>
              <a:rPr lang="en-US" sz="4138" b="true">
                <a:solidFill>
                  <a:srgbClr val="000000"/>
                </a:solidFill>
                <a:latin typeface="Neuton Bold"/>
                <a:ea typeface="Neuton Bold"/>
                <a:cs typeface="Neuton Bold"/>
                <a:sym typeface="Neuton Bold"/>
              </a:rPr>
              <a:t>💡 A vision to go beyond static memory aids</a:t>
            </a:r>
          </a:p>
          <a:p>
            <a:pPr algn="just">
              <a:lnSpc>
                <a:spcPts val="5753"/>
              </a:lnSpc>
            </a:pPr>
            <a:r>
              <a:rPr lang="en-US" b="true" sz="4138">
                <a:solidFill>
                  <a:srgbClr val="000000"/>
                </a:solidFill>
                <a:latin typeface="Neuton Bold"/>
                <a:ea typeface="Neuton Bold"/>
                <a:cs typeface="Neuton Bold"/>
                <a:sym typeface="Neuton Bold"/>
              </a:rPr>
              <a:t>🌟 Helping people maintain their identity &amp; emotional bonds</a:t>
            </a:r>
          </a:p>
        </p:txBody>
      </p:sp>
      <p:sp>
        <p:nvSpPr>
          <p:cNvPr name="Freeform 8" id="8"/>
          <p:cNvSpPr/>
          <p:nvPr/>
        </p:nvSpPr>
        <p:spPr>
          <a:xfrm flipH="true" flipV="true" rot="9169557">
            <a:off x="1405825" y="948890"/>
            <a:ext cx="2427041" cy="1213520"/>
          </a:xfrm>
          <a:custGeom>
            <a:avLst/>
            <a:gdLst/>
            <a:ahLst/>
            <a:cxnLst/>
            <a:rect r="r" b="b" t="t" l="l"/>
            <a:pathLst>
              <a:path h="1213520" w="2427041">
                <a:moveTo>
                  <a:pt x="2427041" y="1213521"/>
                </a:moveTo>
                <a:lnTo>
                  <a:pt x="0" y="1213521"/>
                </a:lnTo>
                <a:lnTo>
                  <a:pt x="0" y="0"/>
                </a:lnTo>
                <a:lnTo>
                  <a:pt x="2427041" y="0"/>
                </a:lnTo>
                <a:lnTo>
                  <a:pt x="2427041" y="121352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9052757">
            <a:off x="14022168" y="975518"/>
            <a:ext cx="2427041" cy="1213520"/>
          </a:xfrm>
          <a:custGeom>
            <a:avLst/>
            <a:gdLst/>
            <a:ahLst/>
            <a:cxnLst/>
            <a:rect r="r" b="b" t="t" l="l"/>
            <a:pathLst>
              <a:path h="1213520" w="2427041">
                <a:moveTo>
                  <a:pt x="0" y="1213521"/>
                </a:moveTo>
                <a:lnTo>
                  <a:pt x="2427041" y="1213521"/>
                </a:lnTo>
                <a:lnTo>
                  <a:pt x="2427041" y="0"/>
                </a:lnTo>
                <a:lnTo>
                  <a:pt x="0" y="0"/>
                </a:lnTo>
                <a:lnTo>
                  <a:pt x="0" y="1213521"/>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71533" y="-65964"/>
            <a:ext cx="11569478" cy="3645716"/>
          </a:xfrm>
          <a:prstGeom prst="rect">
            <a:avLst/>
          </a:prstGeom>
        </p:spPr>
        <p:txBody>
          <a:bodyPr anchor="t" rtlCol="false" tIns="0" lIns="0" bIns="0" rIns="0">
            <a:spAutoFit/>
          </a:bodyPr>
          <a:lstStyle/>
          <a:p>
            <a:pPr algn="ctr">
              <a:lnSpc>
                <a:spcPts val="7179"/>
              </a:lnSpc>
            </a:pPr>
          </a:p>
          <a:p>
            <a:pPr algn="ctr">
              <a:lnSpc>
                <a:spcPts val="7262"/>
              </a:lnSpc>
            </a:pPr>
            <a:r>
              <a:rPr lang="en-US" sz="5187">
                <a:solidFill>
                  <a:srgbClr val="141619"/>
                </a:solidFill>
                <a:latin typeface="Poly"/>
                <a:ea typeface="Poly"/>
                <a:cs typeface="Poly"/>
                <a:sym typeface="Poly"/>
              </a:rPr>
              <a:t>🚀 What MemoryVault Does</a:t>
            </a:r>
          </a:p>
          <a:p>
            <a:pPr algn="ctr">
              <a:lnSpc>
                <a:spcPts val="7262"/>
              </a:lnSpc>
            </a:pPr>
          </a:p>
          <a:p>
            <a:pPr algn="ctr">
              <a:lnSpc>
                <a:spcPts val="7262"/>
              </a:lnSpc>
            </a:pPr>
          </a:p>
        </p:txBody>
      </p:sp>
      <p:sp>
        <p:nvSpPr>
          <p:cNvPr name="Freeform 4" id="4"/>
          <p:cNvSpPr/>
          <p:nvPr/>
        </p:nvSpPr>
        <p:spPr>
          <a:xfrm flipH="false" flipV="false" rot="5693981">
            <a:off x="14911730" y="8317858"/>
            <a:ext cx="1675697" cy="1880884"/>
          </a:xfrm>
          <a:custGeom>
            <a:avLst/>
            <a:gdLst/>
            <a:ahLst/>
            <a:cxnLst/>
            <a:rect r="r" b="b" t="t" l="l"/>
            <a:pathLst>
              <a:path h="1880884" w="1675697">
                <a:moveTo>
                  <a:pt x="0" y="0"/>
                </a:moveTo>
                <a:lnTo>
                  <a:pt x="1675697" y="0"/>
                </a:lnTo>
                <a:lnTo>
                  <a:pt x="1675697" y="1880884"/>
                </a:lnTo>
                <a:lnTo>
                  <a:pt x="0" y="1880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8915051"/>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5486400" y="1931229"/>
            <a:ext cx="7315200" cy="686498"/>
          </a:xfrm>
          <a:custGeom>
            <a:avLst/>
            <a:gdLst/>
            <a:ahLst/>
            <a:cxnLst/>
            <a:rect r="r" b="b" t="t" l="l"/>
            <a:pathLst>
              <a:path h="686498" w="7315200">
                <a:moveTo>
                  <a:pt x="0" y="0"/>
                </a:moveTo>
                <a:lnTo>
                  <a:pt x="7315200" y="0"/>
                </a:lnTo>
                <a:lnTo>
                  <a:pt x="7315200" y="686498"/>
                </a:lnTo>
                <a:lnTo>
                  <a:pt x="0" y="686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438063" y="3084452"/>
            <a:ext cx="13617786" cy="1465020"/>
          </a:xfrm>
          <a:prstGeom prst="rect">
            <a:avLst/>
          </a:prstGeom>
        </p:spPr>
        <p:txBody>
          <a:bodyPr anchor="t" rtlCol="false" tIns="0" lIns="0" bIns="0" rIns="0">
            <a:spAutoFit/>
          </a:bodyPr>
          <a:lstStyle/>
          <a:p>
            <a:pPr algn="just">
              <a:lnSpc>
                <a:spcPts val="3946"/>
              </a:lnSpc>
            </a:pPr>
            <a:r>
              <a:rPr lang="en-US" b="true" sz="2838">
                <a:solidFill>
                  <a:srgbClr val="000000"/>
                </a:solidFill>
                <a:latin typeface="Neuton Bold"/>
                <a:ea typeface="Neuton Bold"/>
                <a:cs typeface="Neuton Bold"/>
                <a:sym typeface="Neuton Bold"/>
              </a:rPr>
              <a:t>MemoryVault is an AI-powered memory companion designed to help Alzheimer’s patients and their families store, retrieve, and relive precious memories in an interactive and engaging way.</a:t>
            </a:r>
          </a:p>
        </p:txBody>
      </p:sp>
      <p:sp>
        <p:nvSpPr>
          <p:cNvPr name="TextBox 9" id="9"/>
          <p:cNvSpPr txBox="true"/>
          <p:nvPr/>
        </p:nvSpPr>
        <p:spPr>
          <a:xfrm rot="0">
            <a:off x="2692254" y="4758424"/>
            <a:ext cx="13617786" cy="4499876"/>
          </a:xfrm>
          <a:prstGeom prst="rect">
            <a:avLst/>
          </a:prstGeom>
        </p:spPr>
        <p:txBody>
          <a:bodyPr anchor="t" rtlCol="false" tIns="0" lIns="0" bIns="0" rIns="0">
            <a:spAutoFit/>
          </a:bodyPr>
          <a:lstStyle/>
          <a:p>
            <a:pPr algn="just">
              <a:lnSpc>
                <a:spcPts val="4363"/>
              </a:lnSpc>
            </a:pPr>
            <a:r>
              <a:rPr lang="en-US" b="true" sz="3138" u="sng">
                <a:solidFill>
                  <a:srgbClr val="004AAD"/>
                </a:solidFill>
                <a:latin typeface="Neuton Bold"/>
                <a:ea typeface="Neuton Bold"/>
                <a:cs typeface="Neuton Bold"/>
                <a:sym typeface="Neuton Bold"/>
              </a:rPr>
              <a:t>🌟 Key Features &amp; Functionality</a:t>
            </a:r>
          </a:p>
          <a:p>
            <a:pPr algn="just">
              <a:lnSpc>
                <a:spcPts val="3946"/>
              </a:lnSpc>
            </a:pPr>
            <a:r>
              <a:rPr lang="en-US" sz="2838" b="true">
                <a:solidFill>
                  <a:srgbClr val="000000"/>
                </a:solidFill>
                <a:latin typeface="Neuton Bold"/>
                <a:ea typeface="Neuton Bold"/>
                <a:cs typeface="Neuton Bold"/>
                <a:sym typeface="Neuton Bold"/>
              </a:rPr>
              <a:t>🗣️</a:t>
            </a:r>
            <a:r>
              <a:rPr lang="en-US" sz="2838" b="true">
                <a:solidFill>
                  <a:srgbClr val="FF5757"/>
                </a:solidFill>
                <a:latin typeface="Neuton Bold"/>
                <a:ea typeface="Neuton Bold"/>
                <a:cs typeface="Neuton Bold"/>
                <a:sym typeface="Neuton Bold"/>
              </a:rPr>
              <a:t> Conversational Memory Retrieval</a:t>
            </a:r>
          </a:p>
          <a:p>
            <a:pPr algn="just" marL="612940" indent="-306470" lvl="1">
              <a:lnSpc>
                <a:spcPts val="3946"/>
              </a:lnSpc>
              <a:buFont typeface="Arial"/>
              <a:buChar char="•"/>
            </a:pPr>
            <a:r>
              <a:rPr lang="en-US" b="true" sz="2838">
                <a:solidFill>
                  <a:srgbClr val="000000"/>
                </a:solidFill>
                <a:latin typeface="Neuton Bold"/>
                <a:ea typeface="Neuton Bold"/>
                <a:cs typeface="Neuton Bold"/>
                <a:sym typeface="Neuton Bold"/>
              </a:rPr>
              <a:t>Patients can interact with MemoryVault and recall past experiences.</a:t>
            </a:r>
          </a:p>
          <a:p>
            <a:pPr algn="just" marL="612940" indent="-306470" lvl="1">
              <a:lnSpc>
                <a:spcPts val="3946"/>
              </a:lnSpc>
              <a:buFont typeface="Arial"/>
              <a:buChar char="•"/>
            </a:pPr>
            <a:r>
              <a:rPr lang="en-US" b="true" sz="2838">
                <a:solidFill>
                  <a:srgbClr val="000000"/>
                </a:solidFill>
                <a:latin typeface="Neuton Bold"/>
                <a:ea typeface="Neuton Bold"/>
                <a:cs typeface="Neuton Bold"/>
                <a:sym typeface="Neuton Bold"/>
              </a:rPr>
              <a:t>AI understands natural conversations and responds with relevant memories.</a:t>
            </a:r>
          </a:p>
          <a:p>
            <a:pPr algn="just">
              <a:lnSpc>
                <a:spcPts val="3946"/>
              </a:lnSpc>
            </a:pPr>
            <a:r>
              <a:rPr lang="en-US" sz="2838" b="true">
                <a:solidFill>
                  <a:srgbClr val="000000"/>
                </a:solidFill>
                <a:latin typeface="Neuton Bold"/>
                <a:ea typeface="Neuton Bold"/>
                <a:cs typeface="Neuton Bold"/>
                <a:sym typeface="Neuton Bold"/>
              </a:rPr>
              <a:t>🎨</a:t>
            </a:r>
            <a:r>
              <a:rPr lang="en-US" sz="2838" b="true">
                <a:solidFill>
                  <a:srgbClr val="FF5757"/>
                </a:solidFill>
                <a:latin typeface="Neuton Bold"/>
                <a:ea typeface="Neuton Bold"/>
                <a:cs typeface="Neuton Bold"/>
                <a:sym typeface="Neuton Bold"/>
              </a:rPr>
              <a:t> AI-Generated Visual Memories</a:t>
            </a:r>
          </a:p>
          <a:p>
            <a:pPr algn="just" marL="612940" indent="-306470" lvl="1">
              <a:lnSpc>
                <a:spcPts val="3946"/>
              </a:lnSpc>
              <a:buFont typeface="Arial"/>
              <a:buChar char="•"/>
            </a:pPr>
            <a:r>
              <a:rPr lang="en-US" b="true" sz="2838">
                <a:solidFill>
                  <a:srgbClr val="000000"/>
                </a:solidFill>
                <a:latin typeface="Neuton Bold"/>
                <a:ea typeface="Neuton Bold"/>
                <a:cs typeface="Neuton Bold"/>
                <a:sym typeface="Neuton Bold"/>
              </a:rPr>
              <a:t>Converts textual memories into AI-generated images to enhance recollection.</a:t>
            </a:r>
          </a:p>
          <a:p>
            <a:pPr algn="just" marL="612940" indent="-306470" lvl="1">
              <a:lnSpc>
                <a:spcPts val="3946"/>
              </a:lnSpc>
              <a:buFont typeface="Arial"/>
              <a:buChar char="•"/>
            </a:pPr>
            <a:r>
              <a:rPr lang="en-US" b="true" sz="2838">
                <a:solidFill>
                  <a:srgbClr val="000000"/>
                </a:solidFill>
                <a:latin typeface="Neuton Bold"/>
                <a:ea typeface="Neuton Bold"/>
                <a:cs typeface="Neuton Bold"/>
                <a:sym typeface="Neuton Bold"/>
              </a:rPr>
              <a:t>Helps patients visually connect with past moments.</a:t>
            </a:r>
          </a:p>
          <a:p>
            <a:pPr algn="just" marL="612940" indent="-306470" lvl="1">
              <a:lnSpc>
                <a:spcPts val="3946"/>
              </a:lnSpc>
              <a:buFont typeface="Arial"/>
              <a:buChar char="•"/>
            </a:pPr>
            <a:r>
              <a:rPr lang="en-US" b="true" sz="2838">
                <a:solidFill>
                  <a:srgbClr val="000000"/>
                </a:solidFill>
                <a:latin typeface="Neuton Bold"/>
                <a:ea typeface="Neuton Bold"/>
                <a:cs typeface="Neuton Bold"/>
                <a:sym typeface="Neuton Bold"/>
              </a:rPr>
              <a:t>Accessible UI for intuitive navigation.</a:t>
            </a:r>
          </a:p>
          <a:p>
            <a:pPr algn="just">
              <a:lnSpc>
                <a:spcPts val="394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71533" y="-500631"/>
            <a:ext cx="11569478" cy="3645716"/>
          </a:xfrm>
          <a:prstGeom prst="rect">
            <a:avLst/>
          </a:prstGeom>
        </p:spPr>
        <p:txBody>
          <a:bodyPr anchor="t" rtlCol="false" tIns="0" lIns="0" bIns="0" rIns="0">
            <a:spAutoFit/>
          </a:bodyPr>
          <a:lstStyle/>
          <a:p>
            <a:pPr algn="ctr">
              <a:lnSpc>
                <a:spcPts val="7179"/>
              </a:lnSpc>
            </a:pPr>
          </a:p>
          <a:p>
            <a:pPr algn="ctr">
              <a:lnSpc>
                <a:spcPts val="7262"/>
              </a:lnSpc>
            </a:pPr>
            <a:r>
              <a:rPr lang="en-US" sz="5187">
                <a:solidFill>
                  <a:srgbClr val="141619"/>
                </a:solidFill>
                <a:latin typeface="Poly"/>
                <a:ea typeface="Poly"/>
                <a:cs typeface="Poly"/>
                <a:sym typeface="Poly"/>
              </a:rPr>
              <a:t>🚀 What MemoryVault Does</a:t>
            </a:r>
          </a:p>
          <a:p>
            <a:pPr algn="ctr">
              <a:lnSpc>
                <a:spcPts val="7262"/>
              </a:lnSpc>
            </a:pPr>
          </a:p>
          <a:p>
            <a:pPr algn="ctr">
              <a:lnSpc>
                <a:spcPts val="7262"/>
              </a:lnSpc>
            </a:pPr>
          </a:p>
        </p:txBody>
      </p:sp>
      <p:sp>
        <p:nvSpPr>
          <p:cNvPr name="Freeform 4" id="4"/>
          <p:cNvSpPr/>
          <p:nvPr/>
        </p:nvSpPr>
        <p:spPr>
          <a:xfrm flipH="false" flipV="false" rot="5693981">
            <a:off x="14911730" y="8317858"/>
            <a:ext cx="1675697" cy="1880884"/>
          </a:xfrm>
          <a:custGeom>
            <a:avLst/>
            <a:gdLst/>
            <a:ahLst/>
            <a:cxnLst/>
            <a:rect r="r" b="b" t="t" l="l"/>
            <a:pathLst>
              <a:path h="1880884" w="1675697">
                <a:moveTo>
                  <a:pt x="0" y="0"/>
                </a:moveTo>
                <a:lnTo>
                  <a:pt x="1675697" y="0"/>
                </a:lnTo>
                <a:lnTo>
                  <a:pt x="1675697" y="1880884"/>
                </a:lnTo>
                <a:lnTo>
                  <a:pt x="0" y="1880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374615"/>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692254" y="2003962"/>
            <a:ext cx="13617786" cy="7715706"/>
          </a:xfrm>
          <a:prstGeom prst="rect">
            <a:avLst/>
          </a:prstGeom>
        </p:spPr>
        <p:txBody>
          <a:bodyPr anchor="t" rtlCol="false" tIns="0" lIns="0" bIns="0" rIns="0">
            <a:spAutoFit/>
          </a:bodyPr>
          <a:lstStyle/>
          <a:p>
            <a:pPr algn="just">
              <a:lnSpc>
                <a:spcPts val="4363"/>
              </a:lnSpc>
            </a:pPr>
          </a:p>
          <a:p>
            <a:pPr algn="just">
              <a:lnSpc>
                <a:spcPts val="4363"/>
              </a:lnSpc>
            </a:pPr>
            <a:r>
              <a:rPr lang="en-US" b="true" sz="3138">
                <a:solidFill>
                  <a:srgbClr val="FF5757"/>
                </a:solidFill>
                <a:latin typeface="Neuton Bold"/>
                <a:ea typeface="Neuton Bold"/>
                <a:cs typeface="Neuton Bold"/>
                <a:sym typeface="Neuton Bold"/>
              </a:rPr>
              <a:t>📂 Secure Memory Storage</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Stores personal memories in a digital vault with semantic search capabilities.</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Organizes memories with tags, metadata, and family contributions.</a:t>
            </a:r>
          </a:p>
          <a:p>
            <a:pPr algn="just">
              <a:lnSpc>
                <a:spcPts val="4363"/>
              </a:lnSpc>
            </a:pPr>
            <a:r>
              <a:rPr lang="en-US" b="true" sz="3138">
                <a:solidFill>
                  <a:srgbClr val="FF5757"/>
                </a:solidFill>
                <a:latin typeface="Neuton Bold"/>
                <a:ea typeface="Neuton Bold"/>
                <a:cs typeface="Neuton Bold"/>
                <a:sym typeface="Neuton Bold"/>
              </a:rPr>
              <a:t>🏡 Family Collaboration &amp; Preservation</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Family members can upload, edit, and organize memories for their loved ones.</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Helps create a shared digital scrapbook for generations to come.</a:t>
            </a:r>
          </a:p>
          <a:p>
            <a:pPr algn="just">
              <a:lnSpc>
                <a:spcPts val="4363"/>
              </a:lnSpc>
            </a:pPr>
            <a:r>
              <a:rPr lang="en-US" b="true" sz="3138">
                <a:solidFill>
                  <a:srgbClr val="FF5757"/>
                </a:solidFill>
                <a:latin typeface="Neuton Bold"/>
                <a:ea typeface="Neuton Bold"/>
                <a:cs typeface="Neuton Bold"/>
                <a:sym typeface="Neuton Bold"/>
              </a:rPr>
              <a:t>🔍 Smart Memory Retrieval</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Uses vector embeddings &amp; AI-powered search to find the most relevant memories.</a:t>
            </a:r>
          </a:p>
          <a:p>
            <a:pPr algn="just" marL="677708" indent="-338854" lvl="1">
              <a:lnSpc>
                <a:spcPts val="4363"/>
              </a:lnSpc>
              <a:buFont typeface="Arial"/>
              <a:buChar char="•"/>
            </a:pPr>
            <a:r>
              <a:rPr lang="en-US" b="true" sz="3138">
                <a:solidFill>
                  <a:srgbClr val="000000"/>
                </a:solidFill>
                <a:latin typeface="Neuton Bold"/>
                <a:ea typeface="Neuton Bold"/>
                <a:cs typeface="Neuton Bold"/>
                <a:sym typeface="Neuton Bold"/>
              </a:rPr>
              <a:t>Context-aware responses ensure personalized memory recall.</a:t>
            </a:r>
          </a:p>
          <a:p>
            <a:pPr algn="just">
              <a:lnSpc>
                <a:spcPts val="4363"/>
              </a:lnSpc>
            </a:pPr>
          </a:p>
          <a:p>
            <a:pPr algn="just">
              <a:lnSpc>
                <a:spcPts val="436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71533" y="-500631"/>
            <a:ext cx="11569478" cy="3645716"/>
          </a:xfrm>
          <a:prstGeom prst="rect">
            <a:avLst/>
          </a:prstGeom>
        </p:spPr>
        <p:txBody>
          <a:bodyPr anchor="t" rtlCol="false" tIns="0" lIns="0" bIns="0" rIns="0">
            <a:spAutoFit/>
          </a:bodyPr>
          <a:lstStyle/>
          <a:p>
            <a:pPr algn="ctr">
              <a:lnSpc>
                <a:spcPts val="7179"/>
              </a:lnSpc>
            </a:pPr>
          </a:p>
          <a:p>
            <a:pPr algn="ctr">
              <a:lnSpc>
                <a:spcPts val="7262"/>
              </a:lnSpc>
            </a:pPr>
            <a:r>
              <a:rPr lang="en-US" sz="5187">
                <a:solidFill>
                  <a:srgbClr val="141619"/>
                </a:solidFill>
                <a:latin typeface="Poly"/>
                <a:ea typeface="Poly"/>
                <a:cs typeface="Poly"/>
                <a:sym typeface="Poly"/>
              </a:rPr>
              <a:t>🚀 How MemoryVault Works</a:t>
            </a:r>
          </a:p>
          <a:p>
            <a:pPr algn="ctr">
              <a:lnSpc>
                <a:spcPts val="7262"/>
              </a:lnSpc>
            </a:pPr>
          </a:p>
          <a:p>
            <a:pPr algn="ctr">
              <a:lnSpc>
                <a:spcPts val="7262"/>
              </a:lnSpc>
            </a:pPr>
          </a:p>
        </p:txBody>
      </p:sp>
      <p:sp>
        <p:nvSpPr>
          <p:cNvPr name="Freeform 4" id="4"/>
          <p:cNvSpPr/>
          <p:nvPr/>
        </p:nvSpPr>
        <p:spPr>
          <a:xfrm flipH="false" flipV="false" rot="5693981">
            <a:off x="14911730" y="8317858"/>
            <a:ext cx="1675697" cy="1880884"/>
          </a:xfrm>
          <a:custGeom>
            <a:avLst/>
            <a:gdLst/>
            <a:ahLst/>
            <a:cxnLst/>
            <a:rect r="r" b="b" t="t" l="l"/>
            <a:pathLst>
              <a:path h="1880884" w="1675697">
                <a:moveTo>
                  <a:pt x="0" y="0"/>
                </a:moveTo>
                <a:lnTo>
                  <a:pt x="1675697" y="0"/>
                </a:lnTo>
                <a:lnTo>
                  <a:pt x="1675697" y="1880884"/>
                </a:lnTo>
                <a:lnTo>
                  <a:pt x="0" y="18808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978049">
            <a:off x="2017324" y="9072572"/>
            <a:ext cx="1349860" cy="1588070"/>
          </a:xfrm>
          <a:custGeom>
            <a:avLst/>
            <a:gdLst/>
            <a:ahLst/>
            <a:cxnLst/>
            <a:rect r="r" b="b" t="t" l="l"/>
            <a:pathLst>
              <a:path h="1588070" w="1349860">
                <a:moveTo>
                  <a:pt x="0" y="0"/>
                </a:moveTo>
                <a:lnTo>
                  <a:pt x="1349860" y="0"/>
                </a:lnTo>
                <a:lnTo>
                  <a:pt x="1349860" y="1588070"/>
                </a:lnTo>
                <a:lnTo>
                  <a:pt x="0" y="1588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86400" y="1374615"/>
            <a:ext cx="7315200" cy="686498"/>
          </a:xfrm>
          <a:custGeom>
            <a:avLst/>
            <a:gdLst/>
            <a:ahLst/>
            <a:cxnLst/>
            <a:rect r="r" b="b" t="t" l="l"/>
            <a:pathLst>
              <a:path h="686498" w="7315200">
                <a:moveTo>
                  <a:pt x="0" y="0"/>
                </a:moveTo>
                <a:lnTo>
                  <a:pt x="7315200" y="0"/>
                </a:lnTo>
                <a:lnTo>
                  <a:pt x="7315200" y="686497"/>
                </a:lnTo>
                <a:lnTo>
                  <a:pt x="0" y="686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960565" y="2430329"/>
            <a:ext cx="13617786" cy="6058356"/>
          </a:xfrm>
          <a:prstGeom prst="rect">
            <a:avLst/>
          </a:prstGeom>
        </p:spPr>
        <p:txBody>
          <a:bodyPr anchor="t" rtlCol="false" tIns="0" lIns="0" bIns="0" rIns="0">
            <a:spAutoFit/>
          </a:bodyPr>
          <a:lstStyle/>
          <a:p>
            <a:pPr algn="just" marL="677708" indent="-338854" lvl="1">
              <a:lnSpc>
                <a:spcPts val="4363"/>
              </a:lnSpc>
              <a:buAutoNum type="arabicPeriod" startAt="1"/>
            </a:pPr>
            <a:r>
              <a:rPr lang="en-US" sz="3138">
                <a:solidFill>
                  <a:srgbClr val="004AAD"/>
                </a:solidFill>
                <a:latin typeface="Neuton"/>
                <a:ea typeface="Neuton"/>
                <a:cs typeface="Neuton"/>
                <a:sym typeface="Neuton"/>
              </a:rPr>
              <a:t>Us</a:t>
            </a:r>
            <a:r>
              <a:rPr lang="en-US" sz="3138">
                <a:solidFill>
                  <a:srgbClr val="004AAD"/>
                </a:solidFill>
                <a:latin typeface="Neuton"/>
                <a:ea typeface="Neuton"/>
                <a:cs typeface="Neuton"/>
                <a:sym typeface="Neuton"/>
              </a:rPr>
              <a:t>er enters a memory</a:t>
            </a:r>
            <a:r>
              <a:rPr lang="en-US" sz="3138">
                <a:solidFill>
                  <a:srgbClr val="000000"/>
                </a:solidFill>
                <a:latin typeface="Neuton"/>
                <a:ea typeface="Neuton"/>
                <a:cs typeface="Neuton"/>
                <a:sym typeface="Neuton"/>
              </a:rPr>
              <a:t> → Provides text and metadata.</a:t>
            </a:r>
          </a:p>
          <a:p>
            <a:pPr algn="just" marL="677708" indent="-338854" lvl="1">
              <a:lnSpc>
                <a:spcPts val="4363"/>
              </a:lnSpc>
              <a:buAutoNum type="arabicPeriod" startAt="1"/>
            </a:pPr>
            <a:r>
              <a:rPr lang="en-US" sz="3138">
                <a:solidFill>
                  <a:srgbClr val="004AAD"/>
                </a:solidFill>
                <a:latin typeface="Neuton"/>
                <a:ea typeface="Neuton"/>
                <a:cs typeface="Neuton"/>
                <a:sym typeface="Neuton"/>
              </a:rPr>
              <a:t>Memory is split into chunks</a:t>
            </a:r>
            <a:r>
              <a:rPr lang="en-US" sz="3138">
                <a:solidFill>
                  <a:srgbClr val="000000"/>
                </a:solidFill>
                <a:latin typeface="Neuton"/>
                <a:ea typeface="Neuton"/>
                <a:cs typeface="Neuton"/>
                <a:sym typeface="Neuton"/>
              </a:rPr>
              <a:t> → Using CharacterTextSplitter.</a:t>
            </a:r>
          </a:p>
          <a:p>
            <a:pPr algn="just" marL="677708" indent="-338854" lvl="1">
              <a:lnSpc>
                <a:spcPts val="4363"/>
              </a:lnSpc>
              <a:buAutoNum type="arabicPeriod" startAt="1"/>
            </a:pPr>
            <a:r>
              <a:rPr lang="en-US" sz="3138">
                <a:solidFill>
                  <a:srgbClr val="004AAD"/>
                </a:solidFill>
                <a:latin typeface="Neuton"/>
                <a:ea typeface="Neuton"/>
                <a:cs typeface="Neuton"/>
                <a:sym typeface="Neuton"/>
              </a:rPr>
              <a:t>Memory is encoded</a:t>
            </a:r>
            <a:r>
              <a:rPr lang="en-US" sz="3138">
                <a:solidFill>
                  <a:srgbClr val="000000"/>
                </a:solidFill>
                <a:latin typeface="Neuton"/>
                <a:ea typeface="Neuton"/>
                <a:cs typeface="Neuton"/>
                <a:sym typeface="Neuton"/>
              </a:rPr>
              <a:t> → Converted into embeddings using SentenceTransformer.</a:t>
            </a:r>
          </a:p>
          <a:p>
            <a:pPr algn="just" marL="677708" indent="-338854" lvl="1">
              <a:lnSpc>
                <a:spcPts val="4363"/>
              </a:lnSpc>
              <a:buAutoNum type="arabicPeriod" startAt="1"/>
            </a:pPr>
            <a:r>
              <a:rPr lang="en-US" sz="3138">
                <a:solidFill>
                  <a:srgbClr val="004AAD"/>
                </a:solidFill>
                <a:latin typeface="Neuton"/>
                <a:ea typeface="Neuton"/>
                <a:cs typeface="Neuton"/>
                <a:sym typeface="Neuton"/>
              </a:rPr>
              <a:t>Memory is stored in Pinecone</a:t>
            </a:r>
            <a:r>
              <a:rPr lang="en-US" sz="3138">
                <a:solidFill>
                  <a:srgbClr val="000000"/>
                </a:solidFill>
                <a:latin typeface="Neuton"/>
                <a:ea typeface="Neuton"/>
                <a:cs typeface="Neuton"/>
                <a:sym typeface="Neuton"/>
              </a:rPr>
              <a:t> → Saved with unique document and chunk IDs.</a:t>
            </a:r>
          </a:p>
          <a:p>
            <a:pPr algn="just" marL="677708" indent="-338854" lvl="1">
              <a:lnSpc>
                <a:spcPts val="4363"/>
              </a:lnSpc>
              <a:buAutoNum type="arabicPeriod" startAt="1"/>
            </a:pPr>
            <a:r>
              <a:rPr lang="en-US" sz="3138">
                <a:solidFill>
                  <a:srgbClr val="004AAD"/>
                </a:solidFill>
                <a:latin typeface="Neuton"/>
                <a:ea typeface="Neuton"/>
                <a:cs typeface="Neuton"/>
                <a:sym typeface="Neuton"/>
              </a:rPr>
              <a:t>User queries a memory</a:t>
            </a:r>
            <a:r>
              <a:rPr lang="en-US" sz="3138">
                <a:solidFill>
                  <a:srgbClr val="000000"/>
                </a:solidFill>
                <a:latin typeface="Neuton"/>
                <a:ea typeface="Neuton"/>
                <a:cs typeface="Neuton"/>
                <a:sym typeface="Neuton"/>
              </a:rPr>
              <a:t> → Enters a search query.</a:t>
            </a:r>
          </a:p>
          <a:p>
            <a:pPr algn="just" marL="677708" indent="-338854" lvl="1">
              <a:lnSpc>
                <a:spcPts val="4363"/>
              </a:lnSpc>
              <a:buAutoNum type="arabicPeriod" startAt="1"/>
            </a:pPr>
            <a:r>
              <a:rPr lang="en-US" sz="3138">
                <a:solidFill>
                  <a:srgbClr val="004AAD"/>
                </a:solidFill>
                <a:latin typeface="Neuton"/>
                <a:ea typeface="Neuton"/>
                <a:cs typeface="Neuton"/>
                <a:sym typeface="Neuton"/>
              </a:rPr>
              <a:t>Query is encoded </a:t>
            </a:r>
            <a:r>
              <a:rPr lang="en-US" sz="3138">
                <a:solidFill>
                  <a:srgbClr val="000000"/>
                </a:solidFill>
                <a:latin typeface="Neuton"/>
                <a:ea typeface="Neuton"/>
                <a:cs typeface="Neuton"/>
                <a:sym typeface="Neuton"/>
              </a:rPr>
              <a:t>→ Converted into embeddings.</a:t>
            </a:r>
          </a:p>
          <a:p>
            <a:pPr algn="just" marL="677708" indent="-338854" lvl="1">
              <a:lnSpc>
                <a:spcPts val="4363"/>
              </a:lnSpc>
              <a:buAutoNum type="arabicPeriod" startAt="1"/>
            </a:pPr>
            <a:r>
              <a:rPr lang="en-US" sz="3138">
                <a:solidFill>
                  <a:srgbClr val="004AAD"/>
                </a:solidFill>
                <a:latin typeface="Neuton"/>
                <a:ea typeface="Neuton"/>
                <a:cs typeface="Neuton"/>
                <a:sym typeface="Neuton"/>
              </a:rPr>
              <a:t>Relevant memories are retrieved</a:t>
            </a:r>
            <a:r>
              <a:rPr lang="en-US" sz="3138">
                <a:solidFill>
                  <a:srgbClr val="000000"/>
                </a:solidFill>
                <a:latin typeface="Neuton"/>
                <a:ea typeface="Neuton"/>
                <a:cs typeface="Neuton"/>
                <a:sym typeface="Neuton"/>
              </a:rPr>
              <a:t> → Pinecone fetches the top 5 matches.</a:t>
            </a:r>
          </a:p>
          <a:p>
            <a:pPr algn="just" marL="677708" indent="-338854" lvl="1">
              <a:lnSpc>
                <a:spcPts val="4363"/>
              </a:lnSpc>
              <a:buAutoNum type="arabicPeriod" startAt="1"/>
            </a:pPr>
            <a:r>
              <a:rPr lang="en-US" sz="3138">
                <a:solidFill>
                  <a:srgbClr val="004AAD"/>
                </a:solidFill>
                <a:latin typeface="Neuton"/>
                <a:ea typeface="Neuton"/>
                <a:cs typeface="Neuton"/>
                <a:sym typeface="Neuton"/>
              </a:rPr>
              <a:t>AI generates a response</a:t>
            </a:r>
            <a:r>
              <a:rPr lang="en-US" sz="3138">
                <a:solidFill>
                  <a:srgbClr val="000000"/>
                </a:solidFill>
                <a:latin typeface="Neuton"/>
                <a:ea typeface="Neuton"/>
                <a:cs typeface="Neuton"/>
                <a:sym typeface="Neuton"/>
              </a:rPr>
              <a:t> → Google Gemini creates a vivid memory recall.</a:t>
            </a:r>
          </a:p>
          <a:p>
            <a:pPr algn="just" marL="677708" indent="-338854" lvl="1">
              <a:lnSpc>
                <a:spcPts val="4363"/>
              </a:lnSpc>
              <a:buAutoNum type="arabicPeriod" startAt="1"/>
            </a:pPr>
            <a:r>
              <a:rPr lang="en-US" sz="3138">
                <a:solidFill>
                  <a:srgbClr val="004AAD"/>
                </a:solidFill>
                <a:latin typeface="Neuton"/>
                <a:ea typeface="Neuton"/>
                <a:cs typeface="Neuton"/>
                <a:sym typeface="Neuton"/>
              </a:rPr>
              <a:t>Image is generated </a:t>
            </a:r>
            <a:r>
              <a:rPr lang="en-US" sz="3138">
                <a:solidFill>
                  <a:srgbClr val="000000"/>
                </a:solidFill>
                <a:latin typeface="Neuton"/>
                <a:ea typeface="Neuton"/>
                <a:cs typeface="Neuton"/>
                <a:sym typeface="Neuton"/>
              </a:rPr>
              <a:t>→ FLUX API creates a visual representation.</a:t>
            </a:r>
          </a:p>
          <a:p>
            <a:pPr algn="just" marL="677708" indent="-338854" lvl="1">
              <a:lnSpc>
                <a:spcPts val="4363"/>
              </a:lnSpc>
              <a:buAutoNum type="arabicPeriod" startAt="1"/>
            </a:pPr>
            <a:r>
              <a:rPr lang="en-US" sz="3138">
                <a:solidFill>
                  <a:srgbClr val="004AAD"/>
                </a:solidFill>
                <a:latin typeface="Neuton"/>
                <a:ea typeface="Neuton"/>
                <a:cs typeface="Neuton"/>
                <a:sym typeface="Neuton"/>
              </a:rPr>
              <a:t>Response is sent to the user</a:t>
            </a:r>
            <a:r>
              <a:rPr lang="en-US" sz="3138">
                <a:solidFill>
                  <a:srgbClr val="000000"/>
                </a:solidFill>
                <a:latin typeface="Neuton"/>
                <a:ea typeface="Neuton"/>
                <a:cs typeface="Neuton"/>
                <a:sym typeface="Neuton"/>
              </a:rPr>
              <a:t> → AI-generated text and image are returned.</a:t>
            </a:r>
          </a:p>
          <a:p>
            <a:pPr algn="just">
              <a:lnSpc>
                <a:spcPts val="436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291840" y="-4000500"/>
            <a:ext cx="11704320" cy="18288000"/>
          </a:xfrm>
          <a:custGeom>
            <a:avLst/>
            <a:gdLst/>
            <a:ahLst/>
            <a:cxnLst/>
            <a:rect r="r" b="b" t="t" l="l"/>
            <a:pathLst>
              <a:path h="18288000" w="11704320">
                <a:moveTo>
                  <a:pt x="0" y="0"/>
                </a:moveTo>
                <a:lnTo>
                  <a:pt x="11704320" y="0"/>
                </a:lnTo>
                <a:lnTo>
                  <a:pt x="1170432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406189" y="0"/>
            <a:ext cx="9475622" cy="10287000"/>
          </a:xfrm>
          <a:custGeom>
            <a:avLst/>
            <a:gdLst/>
            <a:ahLst/>
            <a:cxnLst/>
            <a:rect r="r" b="b" t="t" l="l"/>
            <a:pathLst>
              <a:path h="10287000" w="9475622">
                <a:moveTo>
                  <a:pt x="0" y="0"/>
                </a:moveTo>
                <a:lnTo>
                  <a:pt x="9475622" y="0"/>
                </a:lnTo>
                <a:lnTo>
                  <a:pt x="9475622" y="10287000"/>
                </a:lnTo>
                <a:lnTo>
                  <a:pt x="0" y="10287000"/>
                </a:lnTo>
                <a:lnTo>
                  <a:pt x="0" y="0"/>
                </a:lnTo>
                <a:close/>
              </a:path>
            </a:pathLst>
          </a:custGeom>
          <a:blipFill>
            <a:blip r:embed="rId4"/>
            <a:stretch>
              <a:fillRect l="-7951" t="0" r="-611"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DAGd4BB10no</dc:identifier>
  <dcterms:modified xsi:type="dcterms:W3CDTF">2011-08-01T06:04:30Z</dcterms:modified>
  <cp:revision>1</cp:revision>
  <dc:title>Presentation</dc:title>
</cp:coreProperties>
</file>