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Open Sauce Bold" charset="1" panose="00000800000000000000"/>
      <p:regular r:id="rId11"/>
    </p:embeddedFont>
    <p:embeddedFont>
      <p:font typeface="Open Sauce Italics" charset="1" panose="00000500000000000000"/>
      <p:regular r:id="rId12"/>
    </p:embeddedFont>
    <p:embeddedFont>
      <p:font typeface="Canva Sans Bold" charset="1" panose="020B0803030501040103"/>
      <p:regular r:id="rId13"/>
    </p:embeddedFont>
    <p:embeddedFont>
      <p:font typeface="Open Sauce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jpeg" Type="http://schemas.openxmlformats.org/officeDocument/2006/relationships/image"/><Relationship Id="rId7" Target="../media/image10.jpe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https://youtu.be/Q5LM985yUmQ?si=0Ao9BZleFu9jEoX8" TargetMode="External" Type="http://schemas.openxmlformats.org/officeDocument/2006/relationships/hyperlink"/><Relationship Id="rId9" Target="https://github.com/danielace1/ai-mock-interview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97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396453"/>
            <a:ext cx="18288000" cy="11083773"/>
            <a:chOff x="0" y="0"/>
            <a:chExt cx="4816593" cy="29191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919183"/>
            </a:xfrm>
            <a:custGeom>
              <a:avLst/>
              <a:gdLst/>
              <a:ahLst/>
              <a:cxnLst/>
              <a:rect r="r" b="b" t="t" l="l"/>
              <a:pathLst>
                <a:path h="2919183" w="4816592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2897593"/>
                  </a:lnTo>
                  <a:cubicBezTo>
                    <a:pt x="4816592" y="2909517"/>
                    <a:pt x="4806926" y="2919183"/>
                    <a:pt x="4795002" y="2919183"/>
                  </a:cubicBezTo>
                  <a:lnTo>
                    <a:pt x="21590" y="2919183"/>
                  </a:lnTo>
                  <a:cubicBezTo>
                    <a:pt x="15864" y="2919183"/>
                    <a:pt x="10372" y="2916908"/>
                    <a:pt x="6324" y="2912859"/>
                  </a:cubicBezTo>
                  <a:cubicBezTo>
                    <a:pt x="2275" y="2908811"/>
                    <a:pt x="0" y="2903319"/>
                    <a:pt x="0" y="2897593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957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996199" y="-7188235"/>
            <a:ext cx="9529995" cy="9529995"/>
          </a:xfrm>
          <a:custGeom>
            <a:avLst/>
            <a:gdLst/>
            <a:ahLst/>
            <a:cxnLst/>
            <a:rect r="r" b="b" t="t" l="l"/>
            <a:pathLst>
              <a:path h="9529995" w="9529995">
                <a:moveTo>
                  <a:pt x="0" y="0"/>
                </a:moveTo>
                <a:lnTo>
                  <a:pt x="9529995" y="0"/>
                </a:lnTo>
                <a:lnTo>
                  <a:pt x="9529995" y="9529995"/>
                </a:lnTo>
                <a:lnTo>
                  <a:pt x="0" y="95299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-810926" y="7857092"/>
            <a:ext cx="9529995" cy="9529995"/>
          </a:xfrm>
          <a:custGeom>
            <a:avLst/>
            <a:gdLst/>
            <a:ahLst/>
            <a:cxnLst/>
            <a:rect r="r" b="b" t="t" l="l"/>
            <a:pathLst>
              <a:path h="9529995" w="9529995">
                <a:moveTo>
                  <a:pt x="0" y="9529995"/>
                </a:moveTo>
                <a:lnTo>
                  <a:pt x="9529996" y="9529995"/>
                </a:lnTo>
                <a:lnTo>
                  <a:pt x="9529996" y="0"/>
                </a:lnTo>
                <a:lnTo>
                  <a:pt x="0" y="0"/>
                </a:lnTo>
                <a:lnTo>
                  <a:pt x="0" y="9529995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2150814" y="1730578"/>
            <a:ext cx="3412922" cy="341292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480371" y="6214807"/>
            <a:ext cx="2498104" cy="249810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976057" y="240372"/>
            <a:ext cx="2785139" cy="278513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28650" cap="sq">
              <a:gradFill>
                <a:gsLst>
                  <a:gs pos="0">
                    <a:srgbClr val="3972F0">
                      <a:alpha val="100000"/>
                    </a:srgbClr>
                  </a:gs>
                  <a:gs pos="100000">
                    <a:srgbClr val="1CDAFF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638862" y="5313037"/>
            <a:ext cx="779675" cy="718763"/>
          </a:xfrm>
          <a:custGeom>
            <a:avLst/>
            <a:gdLst/>
            <a:ahLst/>
            <a:cxnLst/>
            <a:rect r="r" b="b" t="t" l="l"/>
            <a:pathLst>
              <a:path h="718763" w="779675">
                <a:moveTo>
                  <a:pt x="0" y="0"/>
                </a:moveTo>
                <a:lnTo>
                  <a:pt x="779676" y="0"/>
                </a:lnTo>
                <a:lnTo>
                  <a:pt x="779676" y="718763"/>
                </a:lnTo>
                <a:lnTo>
                  <a:pt x="0" y="7187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31484" t="-39236" r="-39297" b="-46019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2599173">
            <a:off x="16119968" y="1707782"/>
            <a:ext cx="609542" cy="561922"/>
          </a:xfrm>
          <a:custGeom>
            <a:avLst/>
            <a:gdLst/>
            <a:ahLst/>
            <a:cxnLst/>
            <a:rect r="r" b="b" t="t" l="l"/>
            <a:pathLst>
              <a:path h="561922" w="609542">
                <a:moveTo>
                  <a:pt x="0" y="0"/>
                </a:moveTo>
                <a:lnTo>
                  <a:pt x="609542" y="0"/>
                </a:lnTo>
                <a:lnTo>
                  <a:pt x="609542" y="561922"/>
                </a:lnTo>
                <a:lnTo>
                  <a:pt x="0" y="56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31484" t="-39236" r="-39297" b="-46019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510142" y="8167271"/>
            <a:ext cx="486056" cy="448083"/>
          </a:xfrm>
          <a:custGeom>
            <a:avLst/>
            <a:gdLst/>
            <a:ahLst/>
            <a:cxnLst/>
            <a:rect r="r" b="b" t="t" l="l"/>
            <a:pathLst>
              <a:path h="448083" w="486056">
                <a:moveTo>
                  <a:pt x="0" y="0"/>
                </a:moveTo>
                <a:lnTo>
                  <a:pt x="486057" y="0"/>
                </a:lnTo>
                <a:lnTo>
                  <a:pt x="486057" y="448084"/>
                </a:lnTo>
                <a:lnTo>
                  <a:pt x="0" y="448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31484" t="-39236" r="-39297" b="-46019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1327786" y="8288732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7404567" y="3896607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7112617" y="452277"/>
            <a:ext cx="3212904" cy="1538574"/>
          </a:xfrm>
          <a:custGeom>
            <a:avLst/>
            <a:gdLst/>
            <a:ahLst/>
            <a:cxnLst/>
            <a:rect r="r" b="b" t="t" l="l"/>
            <a:pathLst>
              <a:path h="1538574" w="3212904">
                <a:moveTo>
                  <a:pt x="0" y="0"/>
                </a:moveTo>
                <a:lnTo>
                  <a:pt x="3212905" y="0"/>
                </a:lnTo>
                <a:lnTo>
                  <a:pt x="3212905" y="1538574"/>
                </a:lnTo>
                <a:lnTo>
                  <a:pt x="0" y="15385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960726" y="3781551"/>
            <a:ext cx="14049523" cy="1514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98"/>
              </a:lnSpc>
            </a:pPr>
            <a:r>
              <a:rPr lang="en-US" sz="8855" spc="-619" b="true">
                <a:solidFill>
                  <a:srgbClr val="3972F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AI MOCK INTERVIEW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60726" y="5257711"/>
            <a:ext cx="5258106" cy="635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8"/>
              </a:lnSpc>
            </a:pPr>
            <a:r>
              <a:rPr lang="en-US" sz="3699" i="true">
                <a:solidFill>
                  <a:srgbClr val="70707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Webdev/AI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47114" y="-615020"/>
            <a:ext cx="1396886" cy="139688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97194" y="9528902"/>
            <a:ext cx="2843208" cy="284320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883433" y="4489895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645944" y="-1278586"/>
            <a:ext cx="3352813" cy="12844173"/>
            <a:chOff x="0" y="0"/>
            <a:chExt cx="883046" cy="338282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83046" cy="3382827"/>
            </a:xfrm>
            <a:custGeom>
              <a:avLst/>
              <a:gdLst/>
              <a:ahLst/>
              <a:cxnLst/>
              <a:rect r="r" b="b" t="t" l="l"/>
              <a:pathLst>
                <a:path h="3382827" w="883046">
                  <a:moveTo>
                    <a:pt x="117763" y="0"/>
                  </a:moveTo>
                  <a:lnTo>
                    <a:pt x="765282" y="0"/>
                  </a:lnTo>
                  <a:cubicBezTo>
                    <a:pt x="830321" y="0"/>
                    <a:pt x="883046" y="52724"/>
                    <a:pt x="883046" y="117763"/>
                  </a:cubicBezTo>
                  <a:lnTo>
                    <a:pt x="883046" y="3265064"/>
                  </a:lnTo>
                  <a:cubicBezTo>
                    <a:pt x="883046" y="3296297"/>
                    <a:pt x="870638" y="3326250"/>
                    <a:pt x="848554" y="3348335"/>
                  </a:cubicBezTo>
                  <a:cubicBezTo>
                    <a:pt x="826469" y="3370420"/>
                    <a:pt x="796515" y="3382827"/>
                    <a:pt x="765282" y="3382827"/>
                  </a:cubicBezTo>
                  <a:lnTo>
                    <a:pt x="117763" y="3382827"/>
                  </a:lnTo>
                  <a:cubicBezTo>
                    <a:pt x="52724" y="3382827"/>
                    <a:pt x="0" y="3330103"/>
                    <a:pt x="0" y="3265064"/>
                  </a:cubicBezTo>
                  <a:lnTo>
                    <a:pt x="0" y="117763"/>
                  </a:lnTo>
                  <a:cubicBezTo>
                    <a:pt x="0" y="52724"/>
                    <a:pt x="52724" y="0"/>
                    <a:pt x="117763" y="0"/>
                  </a:cubicBezTo>
                  <a:close/>
                </a:path>
              </a:pathLst>
            </a:custGeom>
            <a:solidFill>
              <a:srgbClr val="3972F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83046" cy="34209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2599173">
            <a:off x="1501264" y="2092759"/>
            <a:ext cx="635068" cy="585453"/>
          </a:xfrm>
          <a:custGeom>
            <a:avLst/>
            <a:gdLst/>
            <a:ahLst/>
            <a:cxnLst/>
            <a:rect r="r" b="b" t="t" l="l"/>
            <a:pathLst>
              <a:path h="585453" w="635068">
                <a:moveTo>
                  <a:pt x="0" y="0"/>
                </a:moveTo>
                <a:lnTo>
                  <a:pt x="635068" y="0"/>
                </a:lnTo>
                <a:lnTo>
                  <a:pt x="635068" y="585453"/>
                </a:lnTo>
                <a:lnTo>
                  <a:pt x="0" y="5854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31484" t="-39236" r="-39297" b="-46019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023633" y="3333607"/>
            <a:ext cx="6417679" cy="4251712"/>
          </a:xfrm>
          <a:custGeom>
            <a:avLst/>
            <a:gdLst/>
            <a:ahLst/>
            <a:cxnLst/>
            <a:rect r="r" b="b" t="t" l="l"/>
            <a:pathLst>
              <a:path h="4251712" w="6417679">
                <a:moveTo>
                  <a:pt x="0" y="0"/>
                </a:moveTo>
                <a:lnTo>
                  <a:pt x="6417679" y="0"/>
                </a:lnTo>
                <a:lnTo>
                  <a:pt x="6417679" y="4251712"/>
                </a:lnTo>
                <a:lnTo>
                  <a:pt x="0" y="42517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9624984" y="7131261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6034805" y="2762194"/>
            <a:ext cx="1396886" cy="139688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270341" y="2021888"/>
            <a:ext cx="7971580" cy="917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06"/>
              </a:lnSpc>
            </a:pPr>
            <a:r>
              <a:rPr lang="en-US" sz="7318" spc="-453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About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70341" y="3099322"/>
            <a:ext cx="1940123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b="true">
                <a:solidFill>
                  <a:srgbClr val="3972F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WHAT??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70341" y="3850124"/>
            <a:ext cx="7951885" cy="2606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1"/>
              </a:lnSpc>
            </a:pPr>
            <a:r>
              <a:rPr lang="en-US" sz="249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AI Mock Interview app helps users practice interviews by providing AI-generated questions and real-time feedback on their answers. It records user responses, analyzes them, and gives suggestions for improvement, making it a great tool for preparing for job interviews.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50646" y="6938890"/>
            <a:ext cx="923925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b="true">
                <a:solidFill>
                  <a:srgbClr val="3972F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270341" y="7680569"/>
            <a:ext cx="7249719" cy="1308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Providing Free subscription for students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 improve students’ confidence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Has an higher demand in the market 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47114" y="-615020"/>
            <a:ext cx="1396886" cy="139688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480983" y="4884220"/>
            <a:ext cx="1396886" cy="139688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003800" y="-1130844"/>
            <a:ext cx="2843208" cy="284320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883433" y="4489895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400000">
            <a:off x="8597549" y="7890083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7" y="0"/>
                </a:lnTo>
                <a:lnTo>
                  <a:pt x="1766867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-2717267" y="-1447407"/>
            <a:ext cx="3352813" cy="12844173"/>
            <a:chOff x="0" y="0"/>
            <a:chExt cx="883046" cy="338282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83046" cy="3382827"/>
            </a:xfrm>
            <a:custGeom>
              <a:avLst/>
              <a:gdLst/>
              <a:ahLst/>
              <a:cxnLst/>
              <a:rect r="r" b="b" t="t" l="l"/>
              <a:pathLst>
                <a:path h="3382827" w="883046">
                  <a:moveTo>
                    <a:pt x="117763" y="0"/>
                  </a:moveTo>
                  <a:lnTo>
                    <a:pt x="765282" y="0"/>
                  </a:lnTo>
                  <a:cubicBezTo>
                    <a:pt x="830321" y="0"/>
                    <a:pt x="883046" y="52724"/>
                    <a:pt x="883046" y="117763"/>
                  </a:cubicBezTo>
                  <a:lnTo>
                    <a:pt x="883046" y="3265064"/>
                  </a:lnTo>
                  <a:cubicBezTo>
                    <a:pt x="883046" y="3296297"/>
                    <a:pt x="870638" y="3326250"/>
                    <a:pt x="848554" y="3348335"/>
                  </a:cubicBezTo>
                  <a:cubicBezTo>
                    <a:pt x="826469" y="3370420"/>
                    <a:pt x="796515" y="3382827"/>
                    <a:pt x="765282" y="3382827"/>
                  </a:cubicBezTo>
                  <a:lnTo>
                    <a:pt x="117763" y="3382827"/>
                  </a:lnTo>
                  <a:cubicBezTo>
                    <a:pt x="52724" y="3382827"/>
                    <a:pt x="0" y="3330103"/>
                    <a:pt x="0" y="3265064"/>
                  </a:cubicBezTo>
                  <a:lnTo>
                    <a:pt x="0" y="117763"/>
                  </a:lnTo>
                  <a:cubicBezTo>
                    <a:pt x="0" y="52724"/>
                    <a:pt x="52724" y="0"/>
                    <a:pt x="117763" y="0"/>
                  </a:cubicBezTo>
                  <a:close/>
                </a:path>
              </a:pathLst>
            </a:custGeom>
            <a:solidFill>
              <a:srgbClr val="3972F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83046" cy="34209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2599173">
            <a:off x="7665814" y="1593473"/>
            <a:ext cx="635068" cy="585453"/>
          </a:xfrm>
          <a:custGeom>
            <a:avLst/>
            <a:gdLst/>
            <a:ahLst/>
            <a:cxnLst/>
            <a:rect r="r" b="b" t="t" l="l"/>
            <a:pathLst>
              <a:path h="585453" w="635068">
                <a:moveTo>
                  <a:pt x="0" y="0"/>
                </a:moveTo>
                <a:lnTo>
                  <a:pt x="635068" y="0"/>
                </a:lnTo>
                <a:lnTo>
                  <a:pt x="635068" y="585453"/>
                </a:lnTo>
                <a:lnTo>
                  <a:pt x="0" y="5854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31484" t="-39236" r="-39297" b="-46019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624364" y="1712364"/>
            <a:ext cx="2891152" cy="2990847"/>
          </a:xfrm>
          <a:custGeom>
            <a:avLst/>
            <a:gdLst/>
            <a:ahLst/>
            <a:cxnLst/>
            <a:rect r="r" b="b" t="t" l="l"/>
            <a:pathLst>
              <a:path h="2990847" w="2891152">
                <a:moveTo>
                  <a:pt x="0" y="0"/>
                </a:moveTo>
                <a:lnTo>
                  <a:pt x="2891152" y="0"/>
                </a:lnTo>
                <a:lnTo>
                  <a:pt x="2891152" y="2990847"/>
                </a:lnTo>
                <a:lnTo>
                  <a:pt x="0" y="29908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269434" y="4234183"/>
            <a:ext cx="3601011" cy="2696960"/>
          </a:xfrm>
          <a:custGeom>
            <a:avLst/>
            <a:gdLst/>
            <a:ahLst/>
            <a:cxnLst/>
            <a:rect r="r" b="b" t="t" l="l"/>
            <a:pathLst>
              <a:path h="2696960" w="3601011">
                <a:moveTo>
                  <a:pt x="0" y="0"/>
                </a:moveTo>
                <a:lnTo>
                  <a:pt x="3601012" y="0"/>
                </a:lnTo>
                <a:lnTo>
                  <a:pt x="3601012" y="2696960"/>
                </a:lnTo>
                <a:lnTo>
                  <a:pt x="0" y="26969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870446" y="3009346"/>
            <a:ext cx="2449675" cy="2449675"/>
          </a:xfrm>
          <a:custGeom>
            <a:avLst/>
            <a:gdLst/>
            <a:ahLst/>
            <a:cxnLst/>
            <a:rect r="r" b="b" t="t" l="l"/>
            <a:pathLst>
              <a:path h="2449675" w="2449675">
                <a:moveTo>
                  <a:pt x="0" y="0"/>
                </a:moveTo>
                <a:lnTo>
                  <a:pt x="2449675" y="0"/>
                </a:lnTo>
                <a:lnTo>
                  <a:pt x="2449675" y="2449674"/>
                </a:lnTo>
                <a:lnTo>
                  <a:pt x="0" y="24496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995173" y="7491434"/>
            <a:ext cx="3672770" cy="1037557"/>
          </a:xfrm>
          <a:custGeom>
            <a:avLst/>
            <a:gdLst/>
            <a:ahLst/>
            <a:cxnLst/>
            <a:rect r="r" b="b" t="t" l="l"/>
            <a:pathLst>
              <a:path h="1037557" w="3672770">
                <a:moveTo>
                  <a:pt x="0" y="0"/>
                </a:moveTo>
                <a:lnTo>
                  <a:pt x="3672770" y="0"/>
                </a:lnTo>
                <a:lnTo>
                  <a:pt x="3672770" y="1037557"/>
                </a:lnTo>
                <a:lnTo>
                  <a:pt x="0" y="103755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578483" y="1579014"/>
            <a:ext cx="6404865" cy="1242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45"/>
              </a:lnSpc>
            </a:pPr>
            <a:r>
              <a:rPr lang="en-US" sz="7318" spc="-512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Tech Stack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78483" y="2987314"/>
            <a:ext cx="4099425" cy="639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 spc="-258" b="true">
                <a:solidFill>
                  <a:srgbClr val="3972F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APPROACH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78483" y="3807734"/>
            <a:ext cx="6404865" cy="5010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4" indent="-269877" lvl="1">
              <a:lnSpc>
                <a:spcPts val="3600"/>
              </a:lnSpc>
              <a:buFont typeface="Arial"/>
              <a:buChar char="•"/>
            </a:pPr>
            <a:r>
              <a:rPr lang="en-US" b="true" sz="2500" spc="4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Next.js</a:t>
            </a:r>
            <a:r>
              <a:rPr lang="en-US" sz="2500" spc="4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: Used as the framework for the project.</a:t>
            </a:r>
          </a:p>
          <a:p>
            <a:pPr algn="l" marL="539754" indent="-269877" lvl="1">
              <a:lnSpc>
                <a:spcPts val="3600"/>
              </a:lnSpc>
              <a:buFont typeface="Arial"/>
              <a:buChar char="•"/>
            </a:pPr>
            <a:r>
              <a:rPr lang="en-US" b="true" sz="2500" spc="4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React</a:t>
            </a:r>
            <a:r>
              <a:rPr lang="en-US" sz="2500" spc="4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: Utilized to make the website responsive.</a:t>
            </a:r>
          </a:p>
          <a:p>
            <a:pPr algn="l" marL="539754" indent="-269877" lvl="1">
              <a:lnSpc>
                <a:spcPts val="3600"/>
              </a:lnSpc>
              <a:buFont typeface="Arial"/>
              <a:buChar char="•"/>
            </a:pPr>
            <a:r>
              <a:rPr lang="en-US" b="true" sz="2500" spc="4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Drizzle ORM</a:t>
            </a:r>
            <a:r>
              <a:rPr lang="en-US" sz="2500" spc="4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: Employed for database management with NeonDb.</a:t>
            </a:r>
          </a:p>
          <a:p>
            <a:pPr algn="l" marL="539754" indent="-269877" lvl="1">
              <a:lnSpc>
                <a:spcPts val="3600"/>
              </a:lnSpc>
              <a:buFont typeface="Arial"/>
              <a:buChar char="•"/>
            </a:pPr>
            <a:r>
              <a:rPr lang="en-US" b="true" sz="2500" spc="4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Gemini AI</a:t>
            </a:r>
            <a:r>
              <a:rPr lang="en-US" sz="2500" spc="4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: Integrated for generating AI-driven responses.</a:t>
            </a:r>
          </a:p>
          <a:p>
            <a:pPr algn="l" marL="539754" indent="-269877" lvl="1">
              <a:lnSpc>
                <a:spcPts val="3600"/>
              </a:lnSpc>
              <a:buFont typeface="Arial"/>
              <a:buChar char="•"/>
            </a:pPr>
            <a:r>
              <a:rPr lang="en-US" b="true" sz="2500" spc="4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Clerk:</a:t>
            </a:r>
            <a:r>
              <a:rPr lang="en-US" sz="2500" spc="4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Implemented for security and user authentication.</a:t>
            </a:r>
          </a:p>
          <a:p>
            <a:pPr algn="l">
              <a:lnSpc>
                <a:spcPts val="36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123820"/>
            <a:ext cx="18288000" cy="11740472"/>
            <a:chOff x="0" y="0"/>
            <a:chExt cx="4816593" cy="30921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092141"/>
            </a:xfrm>
            <a:custGeom>
              <a:avLst/>
              <a:gdLst/>
              <a:ahLst/>
              <a:cxnLst/>
              <a:rect r="r" b="b" t="t" l="l"/>
              <a:pathLst>
                <a:path h="3092141" w="4816592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3070551"/>
                  </a:lnTo>
                  <a:cubicBezTo>
                    <a:pt x="4816592" y="3082475"/>
                    <a:pt x="4806926" y="3092141"/>
                    <a:pt x="4795002" y="3092141"/>
                  </a:cubicBezTo>
                  <a:lnTo>
                    <a:pt x="21590" y="3092141"/>
                  </a:lnTo>
                  <a:cubicBezTo>
                    <a:pt x="15864" y="3092141"/>
                    <a:pt x="10372" y="3089866"/>
                    <a:pt x="6324" y="3085817"/>
                  </a:cubicBezTo>
                  <a:cubicBezTo>
                    <a:pt x="2275" y="3081768"/>
                    <a:pt x="0" y="3076277"/>
                    <a:pt x="0" y="3070551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3972F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130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3465690" y="6298891"/>
            <a:ext cx="9529995" cy="9529995"/>
          </a:xfrm>
          <a:custGeom>
            <a:avLst/>
            <a:gdLst/>
            <a:ahLst/>
            <a:cxnLst/>
            <a:rect r="r" b="b" t="t" l="l"/>
            <a:pathLst>
              <a:path h="9529995" w="9529995">
                <a:moveTo>
                  <a:pt x="0" y="0"/>
                </a:moveTo>
                <a:lnTo>
                  <a:pt x="9529996" y="0"/>
                </a:lnTo>
                <a:lnTo>
                  <a:pt x="9529996" y="9529996"/>
                </a:lnTo>
                <a:lnTo>
                  <a:pt x="0" y="9529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094119" y="-7263081"/>
            <a:ext cx="9529995" cy="9529995"/>
          </a:xfrm>
          <a:custGeom>
            <a:avLst/>
            <a:gdLst/>
            <a:ahLst/>
            <a:cxnLst/>
            <a:rect r="r" b="b" t="t" l="l"/>
            <a:pathLst>
              <a:path h="9529995" w="9529995">
                <a:moveTo>
                  <a:pt x="0" y="0"/>
                </a:moveTo>
                <a:lnTo>
                  <a:pt x="9529996" y="0"/>
                </a:lnTo>
                <a:lnTo>
                  <a:pt x="9529996" y="9529995"/>
                </a:lnTo>
                <a:lnTo>
                  <a:pt x="0" y="95299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1435837" y="1497656"/>
            <a:ext cx="3151190" cy="315119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28650" cap="sq">
              <a:gradFill>
                <a:gsLst>
                  <a:gs pos="0">
                    <a:srgbClr val="3972F0">
                      <a:alpha val="100000"/>
                    </a:srgbClr>
                  </a:gs>
                  <a:gs pos="100000">
                    <a:srgbClr val="1CDAFF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62641" y="3346087"/>
            <a:ext cx="10973196" cy="6665081"/>
            <a:chOff x="0" y="0"/>
            <a:chExt cx="2890060" cy="175541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90060" cy="1755412"/>
            </a:xfrm>
            <a:custGeom>
              <a:avLst/>
              <a:gdLst/>
              <a:ahLst/>
              <a:cxnLst/>
              <a:rect r="r" b="b" t="t" l="l"/>
              <a:pathLst>
                <a:path h="1755412" w="2890060">
                  <a:moveTo>
                    <a:pt x="15522" y="0"/>
                  </a:moveTo>
                  <a:lnTo>
                    <a:pt x="2874538" y="0"/>
                  </a:lnTo>
                  <a:cubicBezTo>
                    <a:pt x="2878655" y="0"/>
                    <a:pt x="2882603" y="1635"/>
                    <a:pt x="2885514" y="4546"/>
                  </a:cubicBezTo>
                  <a:cubicBezTo>
                    <a:pt x="2888424" y="7457"/>
                    <a:pt x="2890060" y="11405"/>
                    <a:pt x="2890060" y="15522"/>
                  </a:cubicBezTo>
                  <a:lnTo>
                    <a:pt x="2890060" y="1739891"/>
                  </a:lnTo>
                  <a:cubicBezTo>
                    <a:pt x="2890060" y="1744007"/>
                    <a:pt x="2888424" y="1747955"/>
                    <a:pt x="2885514" y="1750866"/>
                  </a:cubicBezTo>
                  <a:cubicBezTo>
                    <a:pt x="2882603" y="1753777"/>
                    <a:pt x="2878655" y="1755412"/>
                    <a:pt x="2874538" y="1755412"/>
                  </a:cubicBezTo>
                  <a:lnTo>
                    <a:pt x="15522" y="1755412"/>
                  </a:lnTo>
                  <a:cubicBezTo>
                    <a:pt x="6949" y="1755412"/>
                    <a:pt x="0" y="1748463"/>
                    <a:pt x="0" y="1739891"/>
                  </a:cubicBezTo>
                  <a:lnTo>
                    <a:pt x="0" y="15522"/>
                  </a:lnTo>
                  <a:cubicBezTo>
                    <a:pt x="0" y="6949"/>
                    <a:pt x="6949" y="0"/>
                    <a:pt x="15522" y="0"/>
                  </a:cubicBezTo>
                  <a:close/>
                </a:path>
              </a:pathLst>
            </a:custGeom>
            <a:solidFill>
              <a:srgbClr val="78A2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90060" cy="1793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879270" y="7939136"/>
            <a:ext cx="1692546" cy="169254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6949873" y="1497656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738166" y="2639036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2599173">
            <a:off x="11521238" y="9187029"/>
            <a:ext cx="474441" cy="437375"/>
          </a:xfrm>
          <a:custGeom>
            <a:avLst/>
            <a:gdLst/>
            <a:ahLst/>
            <a:cxnLst/>
            <a:rect r="r" b="b" t="t" l="l"/>
            <a:pathLst>
              <a:path h="437375" w="474441">
                <a:moveTo>
                  <a:pt x="0" y="0"/>
                </a:moveTo>
                <a:lnTo>
                  <a:pt x="474440" y="0"/>
                </a:lnTo>
                <a:lnTo>
                  <a:pt x="474440" y="437375"/>
                </a:lnTo>
                <a:lnTo>
                  <a:pt x="0" y="4373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31484" t="-39236" r="-39297" b="-46019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2599173">
            <a:off x="14223245" y="1058000"/>
            <a:ext cx="727562" cy="670721"/>
          </a:xfrm>
          <a:custGeom>
            <a:avLst/>
            <a:gdLst/>
            <a:ahLst/>
            <a:cxnLst/>
            <a:rect r="r" b="b" t="t" l="l"/>
            <a:pathLst>
              <a:path h="670721" w="727562">
                <a:moveTo>
                  <a:pt x="0" y="0"/>
                </a:moveTo>
                <a:lnTo>
                  <a:pt x="727563" y="0"/>
                </a:lnTo>
                <a:lnTo>
                  <a:pt x="727563" y="670721"/>
                </a:lnTo>
                <a:lnTo>
                  <a:pt x="0" y="6707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484" t="-39236" r="-39297" b="-46019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797907" y="4249744"/>
            <a:ext cx="5245489" cy="4799691"/>
          </a:xfrm>
          <a:custGeom>
            <a:avLst/>
            <a:gdLst/>
            <a:ahLst/>
            <a:cxnLst/>
            <a:rect r="r" b="b" t="t" l="l"/>
            <a:pathLst>
              <a:path h="4799691" w="5245489">
                <a:moveTo>
                  <a:pt x="0" y="0"/>
                </a:moveTo>
                <a:lnTo>
                  <a:pt x="5245489" y="0"/>
                </a:lnTo>
                <a:lnTo>
                  <a:pt x="5245489" y="4799692"/>
                </a:lnTo>
                <a:lnTo>
                  <a:pt x="0" y="479969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0457" t="0" r="-37096" b="-9343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99308" y="300731"/>
            <a:ext cx="7168451" cy="1966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52"/>
              </a:lnSpc>
            </a:pPr>
            <a:r>
              <a:rPr lang="en-US" sz="11466" spc="-802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IDEA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99308" y="1863208"/>
            <a:ext cx="6784193" cy="1260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17"/>
              </a:lnSpc>
            </a:pPr>
            <a:r>
              <a:rPr lang="en-US" sz="7369" spc="-515" b="true">
                <a:solidFill>
                  <a:srgbClr val="3972F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outcome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79619" y="3560979"/>
            <a:ext cx="10339239" cy="4611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8108" indent="-249054" lvl="1">
              <a:lnSpc>
                <a:spcPts val="3368"/>
              </a:lnSpc>
              <a:buFont typeface="Arial"/>
              <a:buChar char="•"/>
            </a:pPr>
            <a:r>
              <a:rPr lang="en-US" b="true" sz="2307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AI-Powered Interview Simulation: Users can practice answering interview questions with real-time AI-generated feedback.</a:t>
            </a:r>
          </a:p>
          <a:p>
            <a:pPr algn="l" marL="498108" indent="-249054" lvl="1">
              <a:lnSpc>
                <a:spcPts val="3368"/>
              </a:lnSpc>
              <a:buFont typeface="Arial"/>
              <a:buChar char="•"/>
            </a:pPr>
            <a:r>
              <a:rPr lang="en-US" b="true" sz="2307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Real-time Answer Recording: Record and submit answers using speech-to-text capabilities.</a:t>
            </a:r>
          </a:p>
          <a:p>
            <a:pPr algn="l" marL="498108" indent="-249054" lvl="1">
              <a:lnSpc>
                <a:spcPts val="3368"/>
              </a:lnSpc>
              <a:buFont typeface="Arial"/>
              <a:buChar char="•"/>
            </a:pPr>
            <a:r>
              <a:rPr lang="en-US" b="true" sz="2307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Automated Feedback and Rating: AI provides instant feedback and a performance rating based on user responses.</a:t>
            </a:r>
          </a:p>
          <a:p>
            <a:pPr algn="l" marL="498108" indent="-249054" lvl="1">
              <a:lnSpc>
                <a:spcPts val="3368"/>
              </a:lnSpc>
              <a:buFont typeface="Arial"/>
              <a:buChar char="•"/>
            </a:pPr>
            <a:r>
              <a:rPr lang="en-US" b="true" sz="2307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User Authentication and Security: Secure login and session management using Clerk.</a:t>
            </a:r>
          </a:p>
          <a:p>
            <a:pPr algn="l" marL="498108" indent="-249054" lvl="1">
              <a:lnSpc>
                <a:spcPts val="3368"/>
              </a:lnSpc>
              <a:buFont typeface="Arial"/>
              <a:buChar char="•"/>
            </a:pPr>
            <a:r>
              <a:rPr lang="en-US" b="true" sz="2307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Responsive Design: Optimized for all device sizes using React and Tailwind CSS.</a:t>
            </a:r>
          </a:p>
          <a:p>
            <a:pPr algn="l">
              <a:lnSpc>
                <a:spcPts val="3368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8177068"/>
            <a:ext cx="10123964" cy="1228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2"/>
              </a:lnSpc>
            </a:pPr>
            <a:r>
              <a:rPr lang="en-US" sz="231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 the future, this project can be improved by allowing users to upload their resumes, practice interviews based on the resume, and receive an ATS-style score to evaluate their resume's effectiveness.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48350" y="721476"/>
            <a:ext cx="2138034" cy="213803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28650" cap="sq">
              <a:gradFill>
                <a:gsLst>
                  <a:gs pos="0">
                    <a:srgbClr val="3972F0">
                      <a:alpha val="100000"/>
                    </a:srgbClr>
                  </a:gs>
                  <a:gs pos="100000">
                    <a:srgbClr val="1CDAFF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717367" y="-1278586"/>
            <a:ext cx="10281391" cy="12844173"/>
            <a:chOff x="0" y="0"/>
            <a:chExt cx="2707856" cy="33828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7856" cy="3382827"/>
            </a:xfrm>
            <a:custGeom>
              <a:avLst/>
              <a:gdLst/>
              <a:ahLst/>
              <a:cxnLst/>
              <a:rect r="r" b="b" t="t" l="l"/>
              <a:pathLst>
                <a:path h="3382827" w="2707856">
                  <a:moveTo>
                    <a:pt x="38403" y="0"/>
                  </a:moveTo>
                  <a:lnTo>
                    <a:pt x="2669453" y="0"/>
                  </a:lnTo>
                  <a:cubicBezTo>
                    <a:pt x="2679638" y="0"/>
                    <a:pt x="2689406" y="4046"/>
                    <a:pt x="2696608" y="11248"/>
                  </a:cubicBezTo>
                  <a:cubicBezTo>
                    <a:pt x="2703810" y="18450"/>
                    <a:pt x="2707856" y="28218"/>
                    <a:pt x="2707856" y="38403"/>
                  </a:cubicBezTo>
                  <a:lnTo>
                    <a:pt x="2707856" y="3344424"/>
                  </a:lnTo>
                  <a:cubicBezTo>
                    <a:pt x="2707856" y="3354609"/>
                    <a:pt x="2703810" y="3364377"/>
                    <a:pt x="2696608" y="3371579"/>
                  </a:cubicBezTo>
                  <a:cubicBezTo>
                    <a:pt x="2689406" y="3378781"/>
                    <a:pt x="2679638" y="3382827"/>
                    <a:pt x="2669453" y="3382827"/>
                  </a:cubicBezTo>
                  <a:lnTo>
                    <a:pt x="38403" y="3382827"/>
                  </a:lnTo>
                  <a:cubicBezTo>
                    <a:pt x="28218" y="3382827"/>
                    <a:pt x="18450" y="3378781"/>
                    <a:pt x="11248" y="3371579"/>
                  </a:cubicBezTo>
                  <a:cubicBezTo>
                    <a:pt x="4046" y="3364377"/>
                    <a:pt x="0" y="3354609"/>
                    <a:pt x="0" y="3344424"/>
                  </a:cubicBezTo>
                  <a:lnTo>
                    <a:pt x="0" y="38403"/>
                  </a:lnTo>
                  <a:cubicBezTo>
                    <a:pt x="0" y="28218"/>
                    <a:pt x="4046" y="18450"/>
                    <a:pt x="11248" y="11248"/>
                  </a:cubicBezTo>
                  <a:cubicBezTo>
                    <a:pt x="18450" y="4046"/>
                    <a:pt x="28218" y="0"/>
                    <a:pt x="3840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7856" cy="34209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23091" y="4060008"/>
            <a:ext cx="8125260" cy="2963730"/>
            <a:chOff x="0" y="0"/>
            <a:chExt cx="2139986" cy="78057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39986" cy="780571"/>
            </a:xfrm>
            <a:custGeom>
              <a:avLst/>
              <a:gdLst/>
              <a:ahLst/>
              <a:cxnLst/>
              <a:rect r="r" b="b" t="t" l="l"/>
              <a:pathLst>
                <a:path h="780571" w="2139986">
                  <a:moveTo>
                    <a:pt x="20962" y="0"/>
                  </a:moveTo>
                  <a:lnTo>
                    <a:pt x="2119024" y="0"/>
                  </a:lnTo>
                  <a:cubicBezTo>
                    <a:pt x="2130601" y="0"/>
                    <a:pt x="2139986" y="9385"/>
                    <a:pt x="2139986" y="20962"/>
                  </a:cubicBezTo>
                  <a:lnTo>
                    <a:pt x="2139986" y="759609"/>
                  </a:lnTo>
                  <a:cubicBezTo>
                    <a:pt x="2139986" y="765168"/>
                    <a:pt x="2137777" y="770500"/>
                    <a:pt x="2133846" y="774431"/>
                  </a:cubicBezTo>
                  <a:cubicBezTo>
                    <a:pt x="2129915" y="778363"/>
                    <a:pt x="2124583" y="780571"/>
                    <a:pt x="2119024" y="780571"/>
                  </a:cubicBezTo>
                  <a:lnTo>
                    <a:pt x="20962" y="780571"/>
                  </a:lnTo>
                  <a:cubicBezTo>
                    <a:pt x="9385" y="780571"/>
                    <a:pt x="0" y="771186"/>
                    <a:pt x="0" y="759609"/>
                  </a:cubicBezTo>
                  <a:lnTo>
                    <a:pt x="0" y="20962"/>
                  </a:lnTo>
                  <a:cubicBezTo>
                    <a:pt x="0" y="15403"/>
                    <a:pt x="2208" y="10071"/>
                    <a:pt x="6140" y="6140"/>
                  </a:cubicBezTo>
                  <a:cubicBezTo>
                    <a:pt x="10071" y="2208"/>
                    <a:pt x="15403" y="0"/>
                    <a:pt x="20962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39986" cy="818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1086669" y="6262692"/>
            <a:ext cx="1673561" cy="167356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972F0">
                    <a:alpha val="100000"/>
                  </a:srgbClr>
                </a:gs>
                <a:gs pos="100000">
                  <a:srgbClr val="1CDAF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7020776" y="528088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0" y="9828123"/>
            <a:ext cx="18288000" cy="12844173"/>
            <a:chOff x="0" y="0"/>
            <a:chExt cx="4816593" cy="338282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816592" cy="3382827"/>
            </a:xfrm>
            <a:custGeom>
              <a:avLst/>
              <a:gdLst/>
              <a:ahLst/>
              <a:cxnLst/>
              <a:rect r="r" b="b" t="t" l="l"/>
              <a:pathLst>
                <a:path h="3382827" w="4816592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3361237"/>
                  </a:lnTo>
                  <a:cubicBezTo>
                    <a:pt x="4816592" y="3366963"/>
                    <a:pt x="4814318" y="3372455"/>
                    <a:pt x="4810269" y="3376504"/>
                  </a:cubicBezTo>
                  <a:cubicBezTo>
                    <a:pt x="4806220" y="3380553"/>
                    <a:pt x="4800728" y="3382827"/>
                    <a:pt x="4795002" y="3382827"/>
                  </a:cubicBezTo>
                  <a:lnTo>
                    <a:pt x="21590" y="3382827"/>
                  </a:lnTo>
                  <a:cubicBezTo>
                    <a:pt x="9666" y="3382827"/>
                    <a:pt x="0" y="3373161"/>
                    <a:pt x="0" y="3361237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3972F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816593" cy="34209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366080" y="9171889"/>
            <a:ext cx="1766866" cy="969568"/>
          </a:xfrm>
          <a:custGeom>
            <a:avLst/>
            <a:gdLst/>
            <a:ahLst/>
            <a:cxnLst/>
            <a:rect r="r" b="b" t="t" l="l"/>
            <a:pathLst>
              <a:path h="969568" w="1766866">
                <a:moveTo>
                  <a:pt x="0" y="0"/>
                </a:moveTo>
                <a:lnTo>
                  <a:pt x="1766866" y="0"/>
                </a:lnTo>
                <a:lnTo>
                  <a:pt x="1766866" y="969568"/>
                </a:lnTo>
                <a:lnTo>
                  <a:pt x="0" y="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2599173">
            <a:off x="9245747" y="2372133"/>
            <a:ext cx="565249" cy="521089"/>
          </a:xfrm>
          <a:custGeom>
            <a:avLst/>
            <a:gdLst/>
            <a:ahLst/>
            <a:cxnLst/>
            <a:rect r="r" b="b" t="t" l="l"/>
            <a:pathLst>
              <a:path h="521089" w="565249">
                <a:moveTo>
                  <a:pt x="0" y="0"/>
                </a:moveTo>
                <a:lnTo>
                  <a:pt x="565249" y="0"/>
                </a:lnTo>
                <a:lnTo>
                  <a:pt x="565249" y="521089"/>
                </a:lnTo>
                <a:lnTo>
                  <a:pt x="0" y="5210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31484" t="-39236" r="-39297" b="-46019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2599173">
            <a:off x="424886" y="6042191"/>
            <a:ext cx="326694" cy="301171"/>
          </a:xfrm>
          <a:custGeom>
            <a:avLst/>
            <a:gdLst/>
            <a:ahLst/>
            <a:cxnLst/>
            <a:rect r="r" b="b" t="t" l="l"/>
            <a:pathLst>
              <a:path h="301171" w="326694">
                <a:moveTo>
                  <a:pt x="0" y="0"/>
                </a:moveTo>
                <a:lnTo>
                  <a:pt x="326693" y="0"/>
                </a:lnTo>
                <a:lnTo>
                  <a:pt x="326693" y="301171"/>
                </a:lnTo>
                <a:lnTo>
                  <a:pt x="0" y="3011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31484" t="-39236" r="-39297" b="-46019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597986" y="1944570"/>
            <a:ext cx="5767723" cy="1242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45"/>
              </a:lnSpc>
            </a:pPr>
            <a:r>
              <a:rPr lang="en-US" sz="7318" spc="-512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R&amp;D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85050" y="4691743"/>
            <a:ext cx="4526820" cy="42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About the project - </a:t>
            </a:r>
            <a:r>
              <a:rPr lang="en-US" sz="2500" u="sng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  <a:hlinkClick r:id="rId8" tooltip="https://youtu.be/Q5LM985yUmQ?si=0Ao9BZleFu9jEoX8"/>
              </a:rPr>
              <a:t>You Tube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885050" y="5238130"/>
            <a:ext cx="6657063" cy="42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Documentation - </a:t>
            </a:r>
            <a:r>
              <a:rPr lang="en-US" sz="2500" u="sng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  <a:hlinkClick r:id="rId9" tooltip="https://github.com/danielace1/ai-mock-interview"/>
              </a:rPr>
              <a:t>GitHub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97986" y="2911358"/>
            <a:ext cx="4495999" cy="970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99"/>
              </a:lnSpc>
            </a:pPr>
            <a:r>
              <a:rPr lang="en-US" sz="5714" spc="-399" b="true">
                <a:solidFill>
                  <a:srgbClr val="3972F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REFERENCES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885050" y="5840417"/>
            <a:ext cx="4654270" cy="42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Design inspiration - Pinterest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DAGPtBg9Os8</dc:identifier>
  <dcterms:modified xsi:type="dcterms:W3CDTF">2011-08-01T06:04:30Z</dcterms:modified>
  <cp:revision>1</cp:revision>
  <dc:title>project</dc:title>
</cp:coreProperties>
</file>