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Century Gothic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634754" y="2098222"/>
            <a:ext cx="13018493" cy="2590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93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FORECASTING AND ANALYSIS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882925" y="5342175"/>
            <a:ext cx="8522150" cy="32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73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Monish Galla</a:t>
            </a:r>
            <a:endParaRPr/>
          </a:p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73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Jan 25, 2025</a:t>
            </a:r>
            <a:endParaRPr/>
          </a:p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173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13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/>
        </p:nvSpPr>
        <p:spPr>
          <a:xfrm>
            <a:off x="4875411" y="853764"/>
            <a:ext cx="853717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BUILDING &amp; TRAINING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3518166" y="3018498"/>
            <a:ext cx="12069300" cy="5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Steps: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split into training (</a:t>
            </a: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0%) and testing (</a:t>
            </a: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0%) sets.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Trained models using cross-validation to prevent overfitting.</a:t>
            </a:r>
            <a:endParaRPr/>
          </a:p>
          <a:p>
            <a:pPr indent="-349787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Fine-tuned hyperparameters for </a:t>
            </a:r>
            <a:r>
              <a:rPr lang="en-US"/>
              <a:t> 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Metrics: Used MAE, MSE, and R² to assess model performance.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0" name="Google Shape;240;p22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41" name="Google Shape;241;p22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2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44" name="Google Shape;244;p22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2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22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8" name="Google Shape;248;p22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249" name="Google Shape;249;p22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/>
        </p:nvSpPr>
        <p:spPr>
          <a:xfrm>
            <a:off x="4875411" y="603966"/>
            <a:ext cx="853717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EVALUATION - VISUALIZATIONS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3518166" y="3200168"/>
            <a:ext cx="12069300" cy="6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Visualizations Included:</a:t>
            </a:r>
            <a:endParaRPr/>
          </a:p>
          <a:p>
            <a:pPr indent="-466382" lvl="2" marL="139914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⚬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Residual plots showing minimal errors for L</a:t>
            </a: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466382" lvl="2" marL="139914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⚬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curves indicating effective training.</a:t>
            </a:r>
            <a:endParaRPr/>
          </a:p>
          <a:p>
            <a:pPr indent="-466382" lvl="2" marL="139914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⚬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vs. Predicted values showing </a:t>
            </a: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Models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closer alignment.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Conclusion: </a:t>
            </a: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better suited for time-series data.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58" name="Google Shape;258;p23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23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61" name="Google Shape;261;p23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3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3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5" name="Google Shape;265;p23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266" name="Google Shape;266;p23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4875411" y="603966"/>
            <a:ext cx="912760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Insights and Conclusion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3995052" y="2987428"/>
            <a:ext cx="12069300" cy="6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Insights: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lang="en-US" sz="3240">
                <a:latin typeface="Century Gothic"/>
                <a:ea typeface="Century Gothic"/>
                <a:cs typeface="Century Gothic"/>
                <a:sym typeface="Century Gothic"/>
              </a:rPr>
              <a:t>Our 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captured weather patterns more effectively.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correlation between temperature and humidity aids prediction accuracy.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large datasets.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Addressing missing values in real-world data.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Knowledge Acquired: Importance of feature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engineering and choosing the right model.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75" name="Google Shape;275;p24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78" name="Google Shape;278;p24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4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24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2" name="Google Shape;282;p24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283" name="Google Shape;283;p24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/>
        </p:nvSpPr>
        <p:spPr>
          <a:xfrm>
            <a:off x="4875411" y="603966"/>
            <a:ext cx="912760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WORK AND IMPROVEMENTS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3995052" y="2987428"/>
            <a:ext cx="12069186" cy="5127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Steps: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Incorporate additional features like cloud cover or solar radiation.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more advanced models (e.g., Transformer models).</a:t>
            </a:r>
            <a:endParaRPr/>
          </a:p>
          <a:p>
            <a:pPr indent="-349786" lvl="1" marL="699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Char char="•"/>
            </a:pP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real-time weather prediction with live data feeds.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Real-World Application:</a:t>
            </a:r>
            <a:r>
              <a:rPr b="0" i="0" lang="en-US" sz="32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Deploy the model for agricultural or transportation weather forecasting.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1" name="Google Shape;291;p25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92" name="Google Shape;292;p25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95" name="Google Shape;295;p25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5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25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9" name="Google Shape;299;p25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300" name="Google Shape;300;p25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886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grpSp>
        <p:nvGrpSpPr>
          <p:cNvPr id="307" name="Google Shape;307;p26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308" name="Google Shape;308;p26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6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311" name="Google Shape;311;p26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6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6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5" name="Google Shape;315;p26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316" name="Google Shape;316;p26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49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4779524" y="706133"/>
            <a:ext cx="85371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321013" y="2725870"/>
            <a:ext cx="13454100" cy="7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Goal:</a:t>
            </a:r>
            <a:r>
              <a:rPr b="0" i="0" lang="en-US" sz="3640" u="none" cap="none" strike="noStrike">
                <a:solidFill>
                  <a:srgbClr val="FF66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6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better decisions and be more prepared by forecasting weather conditions using meteorological factors.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 Accelerator Mission:</a:t>
            </a:r>
            <a:r>
              <a:rPr b="0" i="0" lang="en-US" sz="36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50">
                <a:solidFill>
                  <a:srgbClr val="595959"/>
                </a:solidFill>
              </a:rPr>
              <a:t>By making industry-leading tools and education available to individuals from all backgrounds,</a:t>
            </a:r>
            <a:r>
              <a:rPr b="1" lang="en-US" sz="3250">
                <a:solidFill>
                  <a:srgbClr val="595959"/>
                </a:solidFill>
              </a:rPr>
              <a:t> we level the playing field for future PM leaders.</a:t>
            </a:r>
            <a:r>
              <a:rPr lang="en-US" sz="3250">
                <a:solidFill>
                  <a:srgbClr val="595959"/>
                </a:solidFill>
              </a:rPr>
              <a:t> This is the PM Accelerator motto, as we grant aspiring and experienced PMs what they need most – Access. We introduce you to industry leaders, </a:t>
            </a:r>
            <a:r>
              <a:rPr b="1" lang="en-US" sz="3250">
                <a:solidFill>
                  <a:srgbClr val="595959"/>
                </a:solidFill>
              </a:rPr>
              <a:t>surround you with the right PM ecosystem</a:t>
            </a:r>
            <a:r>
              <a:rPr lang="en-US" sz="3250">
                <a:solidFill>
                  <a:srgbClr val="595959"/>
                </a:solidFill>
              </a:rPr>
              <a:t>, and discover the new world of AI product management skills.</a:t>
            </a:r>
            <a:endParaRPr sz="3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p14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4875411" y="853764"/>
            <a:ext cx="853717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 AND OBJECTIVES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767352" y="3335408"/>
            <a:ext cx="12026612" cy="1808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Statement: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Accurately predicting weather conditions to support various sectors like agriculture, transportation, and disaster management.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994441" y="5362406"/>
            <a:ext cx="12026612" cy="3636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Objectives: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a model for weather prediction.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data to uncover meaningful patterns and insights.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the model’s performance using key metrics.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49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5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9" name="Google Shape;129;p15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4693740" y="1210255"/>
            <a:ext cx="8537178" cy="103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OVERVIEW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078904" y="3044840"/>
            <a:ext cx="12130200" cy="6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Description: 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contains features such as temperature, wind speed, pressure,humidity and many factors.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Source: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Collected from the </a:t>
            </a:r>
            <a:r>
              <a:rPr lang="en-US" sz="3440">
                <a:latin typeface="Century Gothic"/>
                <a:ea typeface="Century Gothic"/>
                <a:cs typeface="Century Gothic"/>
                <a:sym typeface="Century Gothic"/>
              </a:rPr>
              <a:t>Kaggle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website, and the data source is referenced as the "Global Weather Repository" in the form of a CSV file.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Timeframe: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Covers [time period], providing diverse weather patterns.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39" name="Google Shape;139;p16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42" name="Google Shape;142;p16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49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6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6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6" name="Google Shape;146;p16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4635281" y="914400"/>
            <a:ext cx="8537178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 PROCESS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3520357" y="3450929"/>
            <a:ext cx="12121592" cy="485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Taken:</a:t>
            </a:r>
            <a:endParaRPr/>
          </a:p>
          <a:p>
            <a:pPr indent="-495169" lvl="2" marL="14855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⚬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Handled missing values by imputing or removing incomplete records.</a:t>
            </a:r>
            <a:endParaRPr/>
          </a:p>
          <a:p>
            <a:pPr indent="-495169" lvl="2" marL="14855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⚬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Encoded categorical variables (e.g., weather conditions).</a:t>
            </a:r>
            <a:endParaRPr/>
          </a:p>
          <a:p>
            <a:pPr indent="-495169" lvl="2" marL="14855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⚬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Checked for outliers and anomalies.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Tools/Libraries Used:</a:t>
            </a: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Pandas, NumPy.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56" name="Google Shape;156;p17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49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7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7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p17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4372216" y="710020"/>
            <a:ext cx="9195734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(EDA) - PART 1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3611192" y="3405512"/>
            <a:ext cx="12030757" cy="5465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Visualizations: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Histograms for temperature and wind speed.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charts for weather conditions.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 plots to identify outliers.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follows a normal distribution.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extreme weather events are evident from outliers.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8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8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0" name="Google Shape;180;p18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81" name="Google Shape;181;p18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/>
        </p:nvSpPr>
        <p:spPr>
          <a:xfrm>
            <a:off x="4659675" y="710025"/>
            <a:ext cx="97611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(EDA) - PART 2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3340533" y="3609135"/>
            <a:ext cx="12823200" cy="4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Matrix Heatmap: Visualized relationships between variables.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Insights: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 correlation between temperature and humidity.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 correlation between wind speed and pressure.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9" name="Google Shape;189;p19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193" name="Google Shape;193;p19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9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9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19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198" name="Google Shape;198;p19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4716449" y="660853"/>
            <a:ext cx="9468241" cy="2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 AND TRANSFORMATION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3354691" y="3450929"/>
            <a:ext cx="12191758" cy="485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Taken: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Developed a function for "feels-like temperature" that is dependent on wind speed and humidity.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that has been normalized for characteristics like temperature and pressure.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time-series modeling, divide time into characteristics such as month, day, and hour.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07" name="Google Shape;207;p20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10" name="Google Shape;210;p20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0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p20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215" name="Google Shape;215;p20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4875411" y="1183157"/>
            <a:ext cx="8537178" cy="103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92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3518166" y="3018498"/>
            <a:ext cx="12069186" cy="485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Used: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Regression: For simple predictive analysis.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LSTM: To handle time-series forecasting with sequential dependencies.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Reasoning: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 for interpretable predictions.</a:t>
            </a:r>
            <a:endParaRPr/>
          </a:p>
          <a:p>
            <a:pPr indent="-371377" lvl="1" marL="74275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"/>
              <a:buFont typeface="Arial"/>
              <a:buChar char="•"/>
            </a:pPr>
            <a:r>
              <a:rPr b="0" i="0" lang="en-US" sz="344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 to capture complex temporal patterns.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4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16718943" y="-1134331"/>
            <a:ext cx="1080715" cy="3101345"/>
            <a:chOff x="0" y="-38100"/>
            <a:chExt cx="284633" cy="816815"/>
          </a:xfrm>
        </p:grpSpPr>
        <p:sp>
          <p:nvSpPr>
            <p:cNvPr id="224" name="Google Shape;224;p21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1"/>
          <p:cNvGrpSpPr/>
          <p:nvPr/>
        </p:nvGrpSpPr>
        <p:grpSpPr>
          <a:xfrm>
            <a:off x="-529352" y="9659182"/>
            <a:ext cx="19346704" cy="966578"/>
            <a:chOff x="0" y="-38100"/>
            <a:chExt cx="5095428" cy="254572"/>
          </a:xfrm>
        </p:grpSpPr>
        <p:sp>
          <p:nvSpPr>
            <p:cNvPr id="227" name="Google Shape;227;p21"/>
            <p:cNvSpPr/>
            <p:nvPr/>
          </p:nvSpPr>
          <p:spPr>
            <a:xfrm>
              <a:off x="0" y="0"/>
              <a:ext cx="5095428" cy="216472"/>
            </a:xfrm>
            <a:custGeom>
              <a:rect b="b" l="l" r="r" t="t"/>
              <a:pathLst>
                <a:path extrusionOk="0"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cmpd="sng" w="85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1"/>
          <p:cNvSpPr/>
          <p:nvPr/>
        </p:nvSpPr>
        <p:spPr>
          <a:xfrm flipH="1">
            <a:off x="17259300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-3486583" y="3085173"/>
            <a:ext cx="4518707" cy="3939865"/>
          </a:xfrm>
          <a:custGeom>
            <a:rect b="b" l="l" r="r" t="t"/>
            <a:pathLst>
              <a:path extrusionOk="0"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1" name="Google Shape;231;p21"/>
          <p:cNvGrpSpPr/>
          <p:nvPr/>
        </p:nvGrpSpPr>
        <p:grpSpPr>
          <a:xfrm>
            <a:off x="488343" y="-1134331"/>
            <a:ext cx="1080715" cy="3101345"/>
            <a:chOff x="0" y="-38100"/>
            <a:chExt cx="284633" cy="816815"/>
          </a:xfrm>
        </p:grpSpPr>
        <p:sp>
          <p:nvSpPr>
            <p:cNvPr id="232" name="Google Shape;232;p21"/>
            <p:cNvSpPr/>
            <p:nvPr/>
          </p:nvSpPr>
          <p:spPr>
            <a:xfrm>
              <a:off x="0" y="0"/>
              <a:ext cx="284633" cy="778715"/>
            </a:xfrm>
            <a:custGeom>
              <a:rect b="b" l="l" r="r" t="t"/>
              <a:pathLst>
                <a:path extrusionOk="0"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