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366" r:id="rId1"/>
  </p:sldMasterIdLst>
  <p:notesMasterIdLst>
    <p:notesMasterId r:id="rId16"/>
  </p:notesMasterIdLst>
  <p:sldIdLst>
    <p:sldId id="256" r:id="rId2"/>
    <p:sldId id="257" r:id="rId3"/>
    <p:sldId id="258" r:id="rId4"/>
    <p:sldId id="259" r:id="rId5"/>
    <p:sldId id="260" r:id="rId6"/>
    <p:sldId id="261" r:id="rId7"/>
    <p:sldId id="270" r:id="rId8"/>
    <p:sldId id="262" r:id="rId9"/>
    <p:sldId id="269" r:id="rId10"/>
    <p:sldId id="271" r:id="rId11"/>
    <p:sldId id="263" r:id="rId12"/>
    <p:sldId id="264" r:id="rId13"/>
    <p:sldId id="265" r:id="rId14"/>
    <p:sldId id="268"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07" autoAdjust="0"/>
    <p:restoredTop sz="94660"/>
  </p:normalViewPr>
  <p:slideViewPr>
    <p:cSldViewPr>
      <p:cViewPr varScale="1">
        <p:scale>
          <a:sx n="64" d="100"/>
          <a:sy n="64" d="100"/>
        </p:scale>
        <p:origin x="94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ivam\Downloads\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(1).csv]Sheet2!PivotTable2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Sheet2!$B$3:$B$4</c:f>
              <c:strCache>
                <c:ptCount val="1"/>
                <c:pt idx="0">
                  <c:v>Exceeds</c:v>
                </c:pt>
              </c:strCache>
            </c:strRef>
          </c:tx>
          <c:spPr>
            <a:solidFill>
              <a:schemeClr val="accent1"/>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91326</c:v>
                </c:pt>
                <c:pt idx="1">
                  <c:v>98987</c:v>
                </c:pt>
                <c:pt idx="2">
                  <c:v>90714</c:v>
                </c:pt>
                <c:pt idx="3">
                  <c:v>89195</c:v>
                </c:pt>
                <c:pt idx="4">
                  <c:v>68999</c:v>
                </c:pt>
                <c:pt idx="5">
                  <c:v>83000</c:v>
                </c:pt>
                <c:pt idx="6">
                  <c:v>84723</c:v>
                </c:pt>
                <c:pt idx="7">
                  <c:v>106792</c:v>
                </c:pt>
                <c:pt idx="8">
                  <c:v>94004</c:v>
                </c:pt>
                <c:pt idx="9">
                  <c:v>75960</c:v>
                </c:pt>
              </c:numCache>
            </c:numRef>
          </c:val>
          <c:extLst>
            <c:ext xmlns:c16="http://schemas.microsoft.com/office/drawing/2014/chart" uri="{C3380CC4-5D6E-409C-BE32-E72D297353CC}">
              <c16:uniqueId val="{00000000-37FD-4B93-B0A8-726F823D2EB9}"/>
            </c:ext>
          </c:extLst>
        </c:ser>
        <c:ser>
          <c:idx val="1"/>
          <c:order val="1"/>
          <c:tx>
            <c:strRef>
              <c:f>Sheet2!$C$3:$C$4</c:f>
              <c:strCache>
                <c:ptCount val="1"/>
                <c:pt idx="0">
                  <c:v>Fully Meets</c:v>
                </c:pt>
              </c:strCache>
            </c:strRef>
          </c:tx>
          <c:spPr>
            <a:solidFill>
              <a:schemeClr val="accent2"/>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594041</c:v>
                </c:pt>
                <c:pt idx="1">
                  <c:v>588758</c:v>
                </c:pt>
                <c:pt idx="2">
                  <c:v>591462</c:v>
                </c:pt>
                <c:pt idx="3">
                  <c:v>565296</c:v>
                </c:pt>
                <c:pt idx="4">
                  <c:v>628652</c:v>
                </c:pt>
                <c:pt idx="5">
                  <c:v>605669</c:v>
                </c:pt>
                <c:pt idx="6">
                  <c:v>566861</c:v>
                </c:pt>
                <c:pt idx="7">
                  <c:v>584503</c:v>
                </c:pt>
                <c:pt idx="8">
                  <c:v>578531</c:v>
                </c:pt>
                <c:pt idx="9">
                  <c:v>604780</c:v>
                </c:pt>
              </c:numCache>
            </c:numRef>
          </c:val>
          <c:extLst>
            <c:ext xmlns:c16="http://schemas.microsoft.com/office/drawing/2014/chart" uri="{C3380CC4-5D6E-409C-BE32-E72D297353CC}">
              <c16:uniqueId val="{00000001-37FD-4B93-B0A8-726F823D2EB9}"/>
            </c:ext>
          </c:extLst>
        </c:ser>
        <c:ser>
          <c:idx val="2"/>
          <c:order val="2"/>
          <c:tx>
            <c:strRef>
              <c:f>Sheet2!$D$3:$D$4</c:f>
              <c:strCache>
                <c:ptCount val="1"/>
                <c:pt idx="0">
                  <c:v>Needs Improvement</c:v>
                </c:pt>
              </c:strCache>
            </c:strRef>
          </c:tx>
          <c:spPr>
            <a:solidFill>
              <a:schemeClr val="accent3"/>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60956</c:v>
                </c:pt>
                <c:pt idx="1">
                  <c:v>42870</c:v>
                </c:pt>
                <c:pt idx="2">
                  <c:v>39591</c:v>
                </c:pt>
                <c:pt idx="3">
                  <c:v>47683</c:v>
                </c:pt>
                <c:pt idx="4">
                  <c:v>25552</c:v>
                </c:pt>
                <c:pt idx="5">
                  <c:v>38235</c:v>
                </c:pt>
                <c:pt idx="6">
                  <c:v>59934</c:v>
                </c:pt>
                <c:pt idx="7">
                  <c:v>51146</c:v>
                </c:pt>
                <c:pt idx="8">
                  <c:v>34168</c:v>
                </c:pt>
                <c:pt idx="9">
                  <c:v>34908</c:v>
                </c:pt>
              </c:numCache>
            </c:numRef>
          </c:val>
          <c:extLst>
            <c:ext xmlns:c16="http://schemas.microsoft.com/office/drawing/2014/chart" uri="{C3380CC4-5D6E-409C-BE32-E72D297353CC}">
              <c16:uniqueId val="{00000002-37FD-4B93-B0A8-726F823D2EB9}"/>
            </c:ext>
          </c:extLst>
        </c:ser>
        <c:ser>
          <c:idx val="3"/>
          <c:order val="3"/>
          <c:tx>
            <c:strRef>
              <c:f>Sheet2!$E$3:$E$4</c:f>
              <c:strCache>
                <c:ptCount val="1"/>
                <c:pt idx="0">
                  <c:v>PIP</c:v>
                </c:pt>
              </c:strCache>
            </c:strRef>
          </c:tx>
          <c:spPr>
            <a:solidFill>
              <a:schemeClr val="accent4"/>
            </a:solidFill>
            <a:ln>
              <a:noFill/>
            </a:ln>
            <a:effectLst/>
            <a:sp3d/>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23670</c:v>
                </c:pt>
                <c:pt idx="1">
                  <c:v>28014</c:v>
                </c:pt>
                <c:pt idx="2">
                  <c:v>19798</c:v>
                </c:pt>
                <c:pt idx="3">
                  <c:v>33182</c:v>
                </c:pt>
                <c:pt idx="4">
                  <c:v>37684</c:v>
                </c:pt>
                <c:pt idx="5">
                  <c:v>32617</c:v>
                </c:pt>
                <c:pt idx="6">
                  <c:v>37153</c:v>
                </c:pt>
                <c:pt idx="7">
                  <c:v>11971</c:v>
                </c:pt>
                <c:pt idx="8">
                  <c:v>24819</c:v>
                </c:pt>
                <c:pt idx="9">
                  <c:v>25296</c:v>
                </c:pt>
              </c:numCache>
            </c:numRef>
          </c:val>
          <c:extLst>
            <c:ext xmlns:c16="http://schemas.microsoft.com/office/drawing/2014/chart" uri="{C3380CC4-5D6E-409C-BE32-E72D297353CC}">
              <c16:uniqueId val="{00000003-37FD-4B93-B0A8-726F823D2EB9}"/>
            </c:ext>
          </c:extLst>
        </c:ser>
        <c:dLbls>
          <c:showLegendKey val="0"/>
          <c:showVal val="0"/>
          <c:showCatName val="0"/>
          <c:showSerName val="0"/>
          <c:showPercent val="0"/>
          <c:showBubbleSize val="0"/>
        </c:dLbls>
        <c:gapWidth val="150"/>
        <c:shape val="box"/>
        <c:axId val="168733647"/>
        <c:axId val="168737007"/>
        <c:axId val="0"/>
      </c:bar3DChart>
      <c:catAx>
        <c:axId val="16873364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737007"/>
        <c:crosses val="autoZero"/>
        <c:auto val="1"/>
        <c:lblAlgn val="ctr"/>
        <c:lblOffset val="100"/>
        <c:noMultiLvlLbl val="0"/>
      </c:catAx>
      <c:valAx>
        <c:axId val="1687370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733647"/>
        <c:crosses val="autoZero"/>
        <c:crossBetween val="between"/>
      </c:valAx>
      <c:spPr>
        <a:noFill/>
        <a:ln>
          <a:noFill/>
        </a:ln>
        <a:effectLst/>
      </c:spPr>
    </c:plotArea>
    <c:legend>
      <c:legendPos val="r"/>
      <c:legendEntry>
        <c:idx val="0"/>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Entry>
      <c:legendEntry>
        <c:idx val="1"/>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Entry>
      <c:legendEntry>
        <c:idx val="2"/>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Entry>
      <c:legendEntry>
        <c:idx val="3"/>
        <c:txPr>
          <a:bodyPr rot="0" spcFirstLastPara="1" vertOverflow="ellipsis" vert="horz" wrap="square" anchor="ctr" anchorCtr="1"/>
          <a:lstStyle/>
          <a:p>
            <a:pPr>
              <a:defRPr sz="1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Entry>
      <c:layout>
        <c:manualLayout>
          <c:xMode val="edge"/>
          <c:yMode val="edge"/>
          <c:x val="0.80466994169976536"/>
          <c:y val="0.44624002770904286"/>
          <c:w val="0.18512600747915359"/>
          <c:h val="0.2511361668391842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6</a:t>
            </a:fld>
            <a:endParaRPr lang="en-IN"/>
          </a:p>
        </p:txBody>
      </p:sp>
    </p:spTree>
    <p:extLst>
      <p:ext uri="{BB962C8B-B14F-4D97-AF65-F5344CB8AC3E}">
        <p14:creationId xmlns:p14="http://schemas.microsoft.com/office/powerpoint/2010/main" val="2120401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993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30898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8205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64937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74450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84849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4203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68283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995375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82257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7727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7180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2617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86235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71641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52253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Tree>
    <p:extLst>
      <p:ext uri="{BB962C8B-B14F-4D97-AF65-F5344CB8AC3E}">
        <p14:creationId xmlns:p14="http://schemas.microsoft.com/office/powerpoint/2010/main" val="3211471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4402700"/>
      </p:ext>
    </p:extLst>
  </p:cSld>
  <p:clrMap bg1="lt1" tx1="dk1" bg2="lt2" tx2="dk2" accent1="accent1" accent2="accent2" accent3="accent3" accent4="accent4" accent5="accent5" accent6="accent6" hlink="hlink" folHlink="folHlink"/>
  <p:sldLayoutIdLst>
    <p:sldLayoutId id="2147484367" r:id="rId1"/>
    <p:sldLayoutId id="2147484368" r:id="rId2"/>
    <p:sldLayoutId id="2147484369" r:id="rId3"/>
    <p:sldLayoutId id="2147484370" r:id="rId4"/>
    <p:sldLayoutId id="2147484371" r:id="rId5"/>
    <p:sldLayoutId id="2147484372" r:id="rId6"/>
    <p:sldLayoutId id="2147484373" r:id="rId7"/>
    <p:sldLayoutId id="2147484374" r:id="rId8"/>
    <p:sldLayoutId id="2147484375" r:id="rId9"/>
    <p:sldLayoutId id="2147484376" r:id="rId10"/>
    <p:sldLayoutId id="2147484377" r:id="rId11"/>
    <p:sldLayoutId id="2147484378" r:id="rId12"/>
    <p:sldLayoutId id="2147484379" r:id="rId13"/>
    <p:sldLayoutId id="2147484380" r:id="rId14"/>
    <p:sldLayoutId id="2147484381" r:id="rId15"/>
    <p:sldLayoutId id="2147484382" r:id="rId16"/>
    <p:sldLayoutId id="21474843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28675" y="19665"/>
            <a:ext cx="9982200" cy="1986441"/>
          </a:xfrm>
          <a:prstGeom prst="rect">
            <a:avLst/>
          </a:prstGeom>
        </p:spPr>
        <p:txBody>
          <a:bodyPr vert="horz" wrap="square" lIns="0" tIns="16510" rIns="0" bIns="0" rtlCol="0">
            <a:spAutoFit/>
          </a:bodyPr>
          <a:lstStyle/>
          <a:p>
            <a:pPr marL="3213735">
              <a:spcBef>
                <a:spcPts val="130"/>
              </a:spcBef>
            </a:pPr>
            <a:br>
              <a:rPr lang="en-US" b="1" dirty="0">
                <a:solidFill>
                  <a:srgbClr val="0F0F0F"/>
                </a:solidFill>
                <a:latin typeface="Times New Roman" panose="02020603050405020304" pitchFamily="18" charset="0"/>
                <a:cs typeface="Times New Roman" panose="02020603050405020304" pitchFamily="18" charset="0"/>
              </a:rPr>
            </a:br>
            <a:br>
              <a:rPr lang="en-US" b="1" dirty="0">
                <a:solidFill>
                  <a:srgbClr val="0F0F0F"/>
                </a:solidFill>
                <a:latin typeface="Times New Roman" panose="02020603050405020304" pitchFamily="18" charset="0"/>
                <a:cs typeface="Times New Roman" panose="02020603050405020304" pitchFamily="18" charset="0"/>
              </a:rPr>
            </a:br>
            <a:r>
              <a:rPr lang="en-US" b="1" dirty="0">
                <a:solidFill>
                  <a:schemeClr val="accent2">
                    <a:lumMod val="50000"/>
                  </a:schemeClr>
                </a:solidFill>
                <a:latin typeface="Times New Roman" panose="02020603050405020304" pitchFamily="18" charset="0"/>
                <a:cs typeface="Times New Roman" panose="02020603050405020304" pitchFamily="18" charset="0"/>
              </a:rPr>
              <a:t>Employee Data Analysis using Excel</a:t>
            </a:r>
            <a:r>
              <a:rPr lang="en-US" b="1" i="0" dirty="0">
                <a:solidFill>
                  <a:schemeClr val="accent2">
                    <a:lumMod val="50000"/>
                  </a:schemeClr>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82942" y="2743200"/>
            <a:ext cx="8799258"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   :</a:t>
            </a:r>
            <a:r>
              <a:rPr lang="en-US" sz="2400" dirty="0">
                <a:latin typeface="Times New Roman" panose="02020603050405020304" pitchFamily="18" charset="0"/>
                <a:cs typeface="Times New Roman" panose="02020603050405020304" pitchFamily="18" charset="0"/>
              </a:rPr>
              <a:t> D. MONISH KUMAR</a:t>
            </a:r>
          </a:p>
          <a:p>
            <a:r>
              <a:rPr lang="en-US" sz="2400" b="1" dirty="0">
                <a:latin typeface="Times New Roman" panose="02020603050405020304" pitchFamily="18" charset="0"/>
                <a:cs typeface="Times New Roman" panose="02020603050405020304" pitchFamily="18" charset="0"/>
              </a:rPr>
              <a:t>REGISTER NO       :</a:t>
            </a:r>
            <a:r>
              <a:rPr lang="en-US" sz="2400" dirty="0">
                <a:latin typeface="Times New Roman" panose="02020603050405020304" pitchFamily="18" charset="0"/>
                <a:cs typeface="Times New Roman" panose="02020603050405020304" pitchFamily="18" charset="0"/>
              </a:rPr>
              <a:t> 312210619</a:t>
            </a:r>
          </a:p>
          <a:p>
            <a:r>
              <a:rPr lang="en-US" sz="2400" b="1" dirty="0">
                <a:latin typeface="Times New Roman" panose="02020603050405020304" pitchFamily="18" charset="0"/>
                <a:cs typeface="Times New Roman" panose="02020603050405020304" pitchFamily="18" charset="0"/>
              </a:rPr>
              <a:t>DEPARTMENT   </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COMMERCE(GENERAL)</a:t>
            </a:r>
          </a:p>
          <a:p>
            <a:r>
              <a:rPr lang="en-US" sz="2400" b="1" dirty="0">
                <a:latin typeface="Times New Roman" panose="02020603050405020304" pitchFamily="18" charset="0"/>
                <a:cs typeface="Times New Roman" panose="02020603050405020304" pitchFamily="18" charset="0"/>
              </a:rPr>
              <a:t>COLLEGE   </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SRM ARTS AND SCIENCE COLLEGE</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43F2-69EF-BFFB-55C7-3AFF4B4186B8}"/>
              </a:ext>
            </a:extLst>
          </p:cNvPr>
          <p:cNvSpPr>
            <a:spLocks noGrp="1"/>
          </p:cNvSpPr>
          <p:nvPr>
            <p:ph type="title"/>
          </p:nvPr>
        </p:nvSpPr>
        <p:spPr>
          <a:xfrm>
            <a:off x="699732" y="609600"/>
            <a:ext cx="8596668" cy="5715000"/>
          </a:xfrm>
        </p:spPr>
        <p:txBody>
          <a:bodyPr>
            <a:normAutofit fontScale="90000"/>
          </a:bodyPr>
          <a:lstStyle/>
          <a:p>
            <a:r>
              <a:rPr lang="en-IN" sz="2700" b="1" dirty="0">
                <a:solidFill>
                  <a:schemeClr val="tx1"/>
                </a:solidFill>
                <a:latin typeface="Times New Roman" panose="02020603050405020304" pitchFamily="18" charset="0"/>
                <a:cs typeface="Times New Roman" panose="02020603050405020304" pitchFamily="18" charset="0"/>
              </a:rPr>
              <a:t>6</a:t>
            </a:r>
            <a:r>
              <a:rPr lang="en-IN" sz="2400" b="1" dirty="0">
                <a:solidFill>
                  <a:schemeClr val="tx1"/>
                </a:solidFill>
                <a:latin typeface="Times New Roman" panose="02020603050405020304" pitchFamily="18" charset="0"/>
                <a:cs typeface="Times New Roman" panose="02020603050405020304" pitchFamily="18" charset="0"/>
              </a:rPr>
              <a:t>. </a:t>
            </a:r>
            <a:r>
              <a:rPr lang="en-IN" sz="2700" dirty="0">
                <a:solidFill>
                  <a:schemeClr val="tx1"/>
                </a:solidFill>
                <a:latin typeface="Times New Roman" panose="02020603050405020304" pitchFamily="18" charset="0"/>
                <a:cs typeface="Times New Roman" panose="02020603050405020304" pitchFamily="18" charset="0"/>
              </a:rPr>
              <a:t>Employee Rating – Number</a:t>
            </a: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r>
              <a:rPr lang="en-IN" sz="2700" b="1" dirty="0">
                <a:solidFill>
                  <a:schemeClr val="tx1"/>
                </a:solidFill>
                <a:latin typeface="Times New Roman" panose="02020603050405020304" pitchFamily="18" charset="0"/>
                <a:cs typeface="Times New Roman" panose="02020603050405020304" pitchFamily="18" charset="0"/>
              </a:rPr>
              <a:t>7</a:t>
            </a:r>
            <a:r>
              <a:rPr lang="en-IN" sz="2400" b="1" dirty="0">
                <a:solidFill>
                  <a:schemeClr val="tx1"/>
                </a:solidFill>
                <a:latin typeface="Times New Roman" panose="02020603050405020304" pitchFamily="18" charset="0"/>
                <a:cs typeface="Times New Roman" panose="02020603050405020304" pitchFamily="18" charset="0"/>
              </a:rPr>
              <a:t>. </a:t>
            </a:r>
            <a:r>
              <a:rPr lang="en-IN" sz="2700" dirty="0">
                <a:solidFill>
                  <a:schemeClr val="tx1"/>
                </a:solidFill>
                <a:latin typeface="Times New Roman" panose="02020603050405020304" pitchFamily="18" charset="0"/>
                <a:cs typeface="Times New Roman" panose="02020603050405020304" pitchFamily="18" charset="0"/>
              </a:rPr>
              <a:t>Employee Classification Type:</a:t>
            </a:r>
            <a:br>
              <a:rPr lang="en-IN" sz="27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a</a:t>
            </a:r>
            <a:r>
              <a:rPr lang="en-IN" sz="2200" b="1" dirty="0">
                <a:solidFill>
                  <a:schemeClr val="tx1"/>
                </a:solidFill>
                <a:latin typeface="Times New Roman" panose="02020603050405020304" pitchFamily="18" charset="0"/>
                <a:cs typeface="Times New Roman" panose="02020603050405020304" pitchFamily="18" charset="0"/>
              </a:rPr>
              <a:t>) </a:t>
            </a:r>
            <a:r>
              <a:rPr lang="en-IN" sz="2200" dirty="0">
                <a:solidFill>
                  <a:schemeClr val="tx1"/>
                </a:solidFill>
                <a:latin typeface="Times New Roman" panose="02020603050405020304" pitchFamily="18" charset="0"/>
                <a:cs typeface="Times New Roman" panose="02020603050405020304" pitchFamily="18" charset="0"/>
              </a:rPr>
              <a:t>Temporary</a:t>
            </a:r>
            <a:br>
              <a:rPr lang="en-IN" sz="2200" dirty="0">
                <a:solidFill>
                  <a:schemeClr val="tx1"/>
                </a:solidFill>
                <a:latin typeface="Times New Roman" panose="02020603050405020304" pitchFamily="18" charset="0"/>
                <a:cs typeface="Times New Roman" panose="02020603050405020304" pitchFamily="18" charset="0"/>
              </a:rPr>
            </a:br>
            <a:r>
              <a:rPr lang="en-IN" sz="2200" dirty="0">
                <a:solidFill>
                  <a:schemeClr val="tx1"/>
                </a:solidFill>
                <a:latin typeface="Times New Roman" panose="02020603050405020304" pitchFamily="18" charset="0"/>
                <a:cs typeface="Times New Roman" panose="02020603050405020304" pitchFamily="18" charset="0"/>
              </a:rPr>
              <a:t>          </a:t>
            </a:r>
            <a:r>
              <a:rPr lang="en-IN" sz="2200" b="1" dirty="0">
                <a:solidFill>
                  <a:schemeClr val="tx1"/>
                </a:solidFill>
                <a:latin typeface="Times New Roman" panose="02020603050405020304" pitchFamily="18" charset="0"/>
                <a:cs typeface="Times New Roman" panose="02020603050405020304" pitchFamily="18" charset="0"/>
              </a:rPr>
              <a:t>b) </a:t>
            </a:r>
            <a:r>
              <a:rPr lang="en-IN" sz="2200" dirty="0">
                <a:solidFill>
                  <a:schemeClr val="tx1"/>
                </a:solidFill>
                <a:latin typeface="Times New Roman" panose="02020603050405020304" pitchFamily="18" charset="0"/>
                <a:cs typeface="Times New Roman" panose="02020603050405020304" pitchFamily="18" charset="0"/>
              </a:rPr>
              <a:t>Full Time</a:t>
            </a:r>
            <a:br>
              <a:rPr lang="en-IN" sz="2200" dirty="0">
                <a:solidFill>
                  <a:schemeClr val="tx1"/>
                </a:solidFill>
                <a:latin typeface="Times New Roman" panose="02020603050405020304" pitchFamily="18" charset="0"/>
                <a:cs typeface="Times New Roman" panose="02020603050405020304" pitchFamily="18" charset="0"/>
              </a:rPr>
            </a:br>
            <a:r>
              <a:rPr lang="en-IN" sz="2200" dirty="0">
                <a:solidFill>
                  <a:schemeClr val="tx1"/>
                </a:solidFill>
                <a:latin typeface="Times New Roman" panose="02020603050405020304" pitchFamily="18" charset="0"/>
                <a:cs typeface="Times New Roman" panose="02020603050405020304" pitchFamily="18" charset="0"/>
              </a:rPr>
              <a:t>          </a:t>
            </a:r>
            <a:r>
              <a:rPr lang="en-IN" sz="2200" b="1" dirty="0">
                <a:solidFill>
                  <a:schemeClr val="tx1"/>
                </a:solidFill>
                <a:latin typeface="Times New Roman" panose="02020603050405020304" pitchFamily="18" charset="0"/>
                <a:cs typeface="Times New Roman" panose="02020603050405020304" pitchFamily="18" charset="0"/>
              </a:rPr>
              <a:t>c) </a:t>
            </a:r>
            <a:r>
              <a:rPr lang="en-IN" sz="2200" dirty="0">
                <a:solidFill>
                  <a:schemeClr val="tx1"/>
                </a:solidFill>
                <a:latin typeface="Times New Roman" panose="02020603050405020304" pitchFamily="18" charset="0"/>
                <a:cs typeface="Times New Roman" panose="02020603050405020304" pitchFamily="18" charset="0"/>
              </a:rPr>
              <a:t>Part Time </a:t>
            </a:r>
            <a:br>
              <a:rPr lang="en-IN" sz="2200" dirty="0">
                <a:solidFill>
                  <a:schemeClr val="tx1"/>
                </a:solidFill>
                <a:latin typeface="Times New Roman" panose="02020603050405020304" pitchFamily="18" charset="0"/>
                <a:cs typeface="Times New Roman" panose="02020603050405020304" pitchFamily="18" charset="0"/>
              </a:rPr>
            </a:br>
            <a:br>
              <a:rPr lang="en-IN" sz="2200"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8. </a:t>
            </a:r>
            <a:r>
              <a:rPr lang="en-IN" sz="2700" dirty="0">
                <a:solidFill>
                  <a:schemeClr val="tx1"/>
                </a:solidFill>
                <a:latin typeface="Times New Roman" panose="02020603050405020304" pitchFamily="18" charset="0"/>
                <a:cs typeface="Times New Roman" panose="02020603050405020304" pitchFamily="18" charset="0"/>
              </a:rPr>
              <a:t>Department Type:</a:t>
            </a:r>
            <a:br>
              <a:rPr lang="en-IN" sz="2700" dirty="0">
                <a:solidFill>
                  <a:schemeClr val="tx1"/>
                </a:solidFill>
                <a:latin typeface="Times New Roman" panose="02020603050405020304" pitchFamily="18" charset="0"/>
                <a:cs typeface="Times New Roman" panose="02020603050405020304" pitchFamily="18" charset="0"/>
              </a:rPr>
            </a:br>
            <a:r>
              <a:rPr lang="en-IN" sz="2700" dirty="0">
                <a:solidFill>
                  <a:schemeClr val="tx1"/>
                </a:solidFill>
                <a:latin typeface="Times New Roman" panose="02020603050405020304" pitchFamily="18" charset="0"/>
                <a:cs typeface="Times New Roman" panose="02020603050405020304" pitchFamily="18" charset="0"/>
              </a:rPr>
              <a:t>        </a:t>
            </a:r>
            <a:r>
              <a:rPr lang="en-IN" sz="2700" b="1" dirty="0">
                <a:solidFill>
                  <a:schemeClr val="tx1"/>
                </a:solidFill>
                <a:latin typeface="Times New Roman" panose="02020603050405020304" pitchFamily="18" charset="0"/>
                <a:cs typeface="Times New Roman" panose="02020603050405020304" pitchFamily="18" charset="0"/>
              </a:rPr>
              <a:t>a) </a:t>
            </a:r>
            <a:r>
              <a:rPr lang="en-IN" sz="2700" dirty="0">
                <a:solidFill>
                  <a:schemeClr val="tx1"/>
                </a:solidFill>
                <a:latin typeface="Times New Roman" panose="02020603050405020304" pitchFamily="18" charset="0"/>
                <a:cs typeface="Times New Roman" panose="02020603050405020304" pitchFamily="18" charset="0"/>
              </a:rPr>
              <a:t>Production</a:t>
            </a:r>
            <a:br>
              <a:rPr lang="en-IN" sz="2700" b="1" dirty="0">
                <a:solidFill>
                  <a:schemeClr val="tx1"/>
                </a:solidFill>
                <a:latin typeface="Times New Roman" panose="02020603050405020304" pitchFamily="18" charset="0"/>
                <a:cs typeface="Times New Roman" panose="02020603050405020304" pitchFamily="18" charset="0"/>
              </a:rPr>
            </a:br>
            <a:r>
              <a:rPr lang="en-IN" sz="2700" b="1" dirty="0">
                <a:solidFill>
                  <a:schemeClr val="tx1"/>
                </a:solidFill>
                <a:latin typeface="Times New Roman" panose="02020603050405020304" pitchFamily="18" charset="0"/>
                <a:cs typeface="Times New Roman" panose="02020603050405020304" pitchFamily="18" charset="0"/>
              </a:rPr>
              <a:t>        b) </a:t>
            </a:r>
            <a:r>
              <a:rPr lang="en-IN" sz="2700" dirty="0">
                <a:solidFill>
                  <a:schemeClr val="tx1"/>
                </a:solidFill>
                <a:latin typeface="Times New Roman" panose="02020603050405020304" pitchFamily="18" charset="0"/>
                <a:cs typeface="Times New Roman" panose="02020603050405020304" pitchFamily="18" charset="0"/>
              </a:rPr>
              <a:t>Sales</a:t>
            </a:r>
            <a:br>
              <a:rPr lang="en-IN" sz="2700" b="1" dirty="0">
                <a:solidFill>
                  <a:schemeClr val="tx1"/>
                </a:solidFill>
                <a:latin typeface="Times New Roman" panose="02020603050405020304" pitchFamily="18" charset="0"/>
                <a:cs typeface="Times New Roman" panose="02020603050405020304" pitchFamily="18" charset="0"/>
              </a:rPr>
            </a:br>
            <a:r>
              <a:rPr lang="en-IN" sz="2700" b="1" dirty="0">
                <a:solidFill>
                  <a:schemeClr val="tx1"/>
                </a:solidFill>
                <a:latin typeface="Times New Roman" panose="02020603050405020304" pitchFamily="18" charset="0"/>
                <a:cs typeface="Times New Roman" panose="02020603050405020304" pitchFamily="18" charset="0"/>
              </a:rPr>
              <a:t>        c)  </a:t>
            </a:r>
            <a:r>
              <a:rPr lang="en-IN" sz="2700" dirty="0">
                <a:solidFill>
                  <a:schemeClr val="tx1"/>
                </a:solidFill>
                <a:latin typeface="Times New Roman" panose="02020603050405020304" pitchFamily="18" charset="0"/>
                <a:cs typeface="Times New Roman" panose="02020603050405020304" pitchFamily="18" charset="0"/>
              </a:rPr>
              <a:t>IT</a:t>
            </a:r>
            <a:br>
              <a:rPr lang="en-IN" sz="2700" dirty="0">
                <a:solidFill>
                  <a:schemeClr val="tx1"/>
                </a:solidFill>
                <a:latin typeface="Times New Roman" panose="02020603050405020304" pitchFamily="18" charset="0"/>
                <a:cs typeface="Times New Roman" panose="02020603050405020304" pitchFamily="18" charset="0"/>
              </a:rPr>
            </a:br>
            <a:br>
              <a:rPr lang="en-IN" sz="2700" dirty="0">
                <a:solidFill>
                  <a:schemeClr val="tx1"/>
                </a:solidFill>
                <a:latin typeface="Times New Roman" panose="02020603050405020304" pitchFamily="18" charset="0"/>
                <a:cs typeface="Times New Roman" panose="02020603050405020304" pitchFamily="18" charset="0"/>
              </a:rPr>
            </a:br>
            <a:r>
              <a:rPr lang="en-IN" sz="2700" b="1" dirty="0">
                <a:solidFill>
                  <a:schemeClr val="tx1"/>
                </a:solidFill>
                <a:latin typeface="Times New Roman" panose="02020603050405020304" pitchFamily="18" charset="0"/>
                <a:cs typeface="Times New Roman" panose="02020603050405020304" pitchFamily="18" charset="0"/>
              </a:rPr>
              <a:t>9. </a:t>
            </a:r>
            <a:r>
              <a:rPr lang="en-IN" sz="2700" dirty="0">
                <a:solidFill>
                  <a:schemeClr val="tx1"/>
                </a:solidFill>
                <a:latin typeface="Times New Roman" panose="02020603050405020304" pitchFamily="18" charset="0"/>
                <a:cs typeface="Times New Roman" panose="02020603050405020304" pitchFamily="18" charset="0"/>
              </a:rPr>
              <a:t>Performance Level:</a:t>
            </a:r>
            <a:br>
              <a:rPr lang="en-IN" sz="2700" dirty="0">
                <a:solidFill>
                  <a:schemeClr val="tx1"/>
                </a:solidFill>
                <a:latin typeface="Times New Roman" panose="02020603050405020304" pitchFamily="18" charset="0"/>
                <a:cs typeface="Times New Roman" panose="02020603050405020304" pitchFamily="18" charset="0"/>
              </a:rPr>
            </a:br>
            <a:r>
              <a:rPr lang="en-IN" sz="2700" dirty="0">
                <a:solidFill>
                  <a:schemeClr val="tx1"/>
                </a:solidFill>
                <a:latin typeface="Times New Roman" panose="02020603050405020304" pitchFamily="18" charset="0"/>
                <a:cs typeface="Times New Roman" panose="02020603050405020304" pitchFamily="18" charset="0"/>
              </a:rPr>
              <a:t>        </a:t>
            </a:r>
            <a:r>
              <a:rPr lang="en-IN" sz="2700" b="1" dirty="0">
                <a:solidFill>
                  <a:schemeClr val="tx1"/>
                </a:solidFill>
                <a:latin typeface="Times New Roman" panose="02020603050405020304" pitchFamily="18" charset="0"/>
                <a:cs typeface="Times New Roman" panose="02020603050405020304" pitchFamily="18" charset="0"/>
              </a:rPr>
              <a:t>a) </a:t>
            </a:r>
            <a:r>
              <a:rPr lang="en-IN" sz="2700" dirty="0">
                <a:solidFill>
                  <a:schemeClr val="tx1"/>
                </a:solidFill>
                <a:latin typeface="Times New Roman" panose="02020603050405020304" pitchFamily="18" charset="0"/>
                <a:cs typeface="Times New Roman" panose="02020603050405020304" pitchFamily="18" charset="0"/>
              </a:rPr>
              <a:t>Very High</a:t>
            </a:r>
            <a:br>
              <a:rPr lang="en-IN" sz="2700" b="1" dirty="0">
                <a:solidFill>
                  <a:schemeClr val="tx1"/>
                </a:solidFill>
                <a:latin typeface="Times New Roman" panose="02020603050405020304" pitchFamily="18" charset="0"/>
                <a:cs typeface="Times New Roman" panose="02020603050405020304" pitchFamily="18" charset="0"/>
              </a:rPr>
            </a:br>
            <a:r>
              <a:rPr lang="en-IN" sz="2700" b="1" dirty="0">
                <a:solidFill>
                  <a:schemeClr val="tx1"/>
                </a:solidFill>
                <a:latin typeface="Times New Roman" panose="02020603050405020304" pitchFamily="18" charset="0"/>
                <a:cs typeface="Times New Roman" panose="02020603050405020304" pitchFamily="18" charset="0"/>
              </a:rPr>
              <a:t>        b) </a:t>
            </a:r>
            <a:r>
              <a:rPr lang="en-IN" sz="2700" dirty="0">
                <a:solidFill>
                  <a:schemeClr val="tx1"/>
                </a:solidFill>
                <a:latin typeface="Times New Roman" panose="02020603050405020304" pitchFamily="18" charset="0"/>
                <a:cs typeface="Times New Roman" panose="02020603050405020304" pitchFamily="18" charset="0"/>
              </a:rPr>
              <a:t>High</a:t>
            </a:r>
            <a:br>
              <a:rPr lang="en-IN" sz="2700" b="1" dirty="0">
                <a:solidFill>
                  <a:schemeClr val="tx1"/>
                </a:solidFill>
                <a:latin typeface="Times New Roman" panose="02020603050405020304" pitchFamily="18" charset="0"/>
                <a:cs typeface="Times New Roman" panose="02020603050405020304" pitchFamily="18" charset="0"/>
              </a:rPr>
            </a:br>
            <a:r>
              <a:rPr lang="en-IN" sz="2700" b="1" dirty="0">
                <a:solidFill>
                  <a:schemeClr val="tx1"/>
                </a:solidFill>
                <a:latin typeface="Times New Roman" panose="02020603050405020304" pitchFamily="18" charset="0"/>
                <a:cs typeface="Times New Roman" panose="02020603050405020304" pitchFamily="18" charset="0"/>
              </a:rPr>
              <a:t>        c) </a:t>
            </a:r>
            <a:r>
              <a:rPr lang="en-IN" sz="2700" dirty="0">
                <a:solidFill>
                  <a:schemeClr val="tx1"/>
                </a:solidFill>
                <a:latin typeface="Times New Roman" panose="02020603050405020304" pitchFamily="18" charset="0"/>
                <a:cs typeface="Times New Roman" panose="02020603050405020304" pitchFamily="18" charset="0"/>
              </a:rPr>
              <a:t>Medium</a:t>
            </a:r>
          </a:p>
        </p:txBody>
      </p:sp>
    </p:spTree>
    <p:extLst>
      <p:ext uri="{BB962C8B-B14F-4D97-AF65-F5344CB8AC3E}">
        <p14:creationId xmlns:p14="http://schemas.microsoft.com/office/powerpoint/2010/main" val="1186249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739775" y="654938"/>
            <a:ext cx="8480425" cy="570669"/>
          </a:xfrm>
          <a:prstGeom prst="rect">
            <a:avLst/>
          </a:prstGeom>
        </p:spPr>
        <p:txBody>
          <a:bodyPr vert="horz" wrap="square" lIns="0" tIns="16510" rIns="0" bIns="0" rtlCol="0">
            <a:spAutoFit/>
          </a:bodyPr>
          <a:lstStyle/>
          <a:p>
            <a:pPr marL="12700">
              <a:lnSpc>
                <a:spcPct val="100000"/>
              </a:lnSpc>
              <a:spcBef>
                <a:spcPts val="130"/>
              </a:spcBef>
            </a:pPr>
            <a:r>
              <a:rPr spc="15" dirty="0">
                <a:solidFill>
                  <a:schemeClr val="accent2">
                    <a:lumMod val="75000"/>
                  </a:schemeClr>
                </a:solidFill>
                <a:latin typeface="Times New Roman" panose="02020603050405020304" pitchFamily="18" charset="0"/>
                <a:cs typeface="Times New Roman" panose="02020603050405020304" pitchFamily="18" charset="0"/>
              </a:rPr>
              <a:t>THE</a:t>
            </a:r>
            <a:r>
              <a:rPr spc="20" dirty="0">
                <a:solidFill>
                  <a:schemeClr val="accent2">
                    <a:lumMod val="75000"/>
                  </a:schemeClr>
                </a:solidFill>
                <a:latin typeface="Times New Roman" panose="02020603050405020304" pitchFamily="18" charset="0"/>
                <a:cs typeface="Times New Roman" panose="02020603050405020304" pitchFamily="18" charset="0"/>
              </a:rPr>
              <a:t> </a:t>
            </a:r>
            <a:r>
              <a:rPr lang="en-US" spc="20" dirty="0">
                <a:solidFill>
                  <a:schemeClr val="accent2">
                    <a:lumMod val="75000"/>
                  </a:schemeClr>
                </a:solidFill>
                <a:latin typeface="Times New Roman" panose="02020603050405020304" pitchFamily="18" charset="0"/>
                <a:cs typeface="Times New Roman" panose="02020603050405020304" pitchFamily="18" charset="0"/>
              </a:rPr>
              <a:t>"</a:t>
            </a:r>
            <a:r>
              <a:rPr spc="10" dirty="0">
                <a:solidFill>
                  <a:schemeClr val="accent2">
                    <a:lumMod val="75000"/>
                  </a:schemeClr>
                </a:solidFill>
                <a:latin typeface="Times New Roman" panose="02020603050405020304" pitchFamily="18" charset="0"/>
                <a:cs typeface="Times New Roman" panose="02020603050405020304" pitchFamily="18" charset="0"/>
              </a:rPr>
              <a:t>WOW</a:t>
            </a:r>
            <a:r>
              <a:rPr lang="en-US" spc="10" dirty="0">
                <a:solidFill>
                  <a:schemeClr val="accent2">
                    <a:lumMod val="75000"/>
                  </a:schemeClr>
                </a:solidFill>
                <a:latin typeface="Times New Roman" panose="02020603050405020304" pitchFamily="18" charset="0"/>
                <a:cs typeface="Times New Roman" panose="02020603050405020304" pitchFamily="18" charset="0"/>
              </a:rPr>
              <a:t>"</a:t>
            </a:r>
            <a:r>
              <a:rPr spc="85" dirty="0">
                <a:solidFill>
                  <a:schemeClr val="accent2">
                    <a:lumMod val="75000"/>
                  </a:schemeClr>
                </a:solidFill>
                <a:latin typeface="Times New Roman" panose="02020603050405020304" pitchFamily="18" charset="0"/>
                <a:cs typeface="Times New Roman" panose="02020603050405020304" pitchFamily="18" charset="0"/>
              </a:rPr>
              <a:t> </a:t>
            </a:r>
            <a:r>
              <a:rPr spc="10" dirty="0">
                <a:solidFill>
                  <a:schemeClr val="accent2">
                    <a:lumMod val="75000"/>
                  </a:schemeClr>
                </a:solidFill>
                <a:latin typeface="Times New Roman" panose="02020603050405020304" pitchFamily="18" charset="0"/>
                <a:cs typeface="Times New Roman" panose="02020603050405020304" pitchFamily="18" charset="0"/>
              </a:rPr>
              <a:t>IN</a:t>
            </a:r>
            <a:r>
              <a:rPr spc="-5" dirty="0">
                <a:solidFill>
                  <a:schemeClr val="accent2">
                    <a:lumMod val="75000"/>
                  </a:schemeClr>
                </a:solidFill>
                <a:latin typeface="Times New Roman" panose="02020603050405020304" pitchFamily="18" charset="0"/>
                <a:cs typeface="Times New Roman" panose="02020603050405020304" pitchFamily="18" charset="0"/>
              </a:rPr>
              <a:t> </a:t>
            </a:r>
            <a:r>
              <a:rPr spc="15" dirty="0">
                <a:solidFill>
                  <a:schemeClr val="accent2">
                    <a:lumMod val="75000"/>
                  </a:schemeClr>
                </a:solidFill>
                <a:latin typeface="Times New Roman" panose="02020603050405020304" pitchFamily="18" charset="0"/>
                <a:cs typeface="Times New Roman" panose="02020603050405020304" pitchFamily="18" charset="0"/>
              </a:rPr>
              <a:t>OUR</a:t>
            </a:r>
            <a:r>
              <a:rPr spc="-10" dirty="0">
                <a:solidFill>
                  <a:schemeClr val="accent2">
                    <a:lumMod val="75000"/>
                  </a:schemeClr>
                </a:solidFill>
                <a:latin typeface="Times New Roman" panose="02020603050405020304" pitchFamily="18" charset="0"/>
                <a:cs typeface="Times New Roman" panose="02020603050405020304" pitchFamily="18" charset="0"/>
              </a:rPr>
              <a:t> </a:t>
            </a:r>
            <a:r>
              <a:rPr spc="20" dirty="0">
                <a:solidFill>
                  <a:schemeClr val="accent2">
                    <a:lumMod val="75000"/>
                  </a:schemeClr>
                </a:solidFill>
                <a:latin typeface="Times New Roman" panose="02020603050405020304" pitchFamily="18" charset="0"/>
                <a:cs typeface="Times New Roman" panose="02020603050405020304" pitchFamily="18" charset="0"/>
              </a:rPr>
              <a:t>SOLUTION</a:t>
            </a:r>
            <a:r>
              <a:rPr lang="en-IN" spc="20" dirty="0">
                <a:solidFill>
                  <a:schemeClr val="accent2">
                    <a:lumMod val="75000"/>
                  </a:schemeClr>
                </a:solidFill>
                <a:latin typeface="Times New Roman" panose="02020603050405020304" pitchFamily="18" charset="0"/>
                <a:cs typeface="Times New Roman" panose="02020603050405020304" pitchFamily="18" charset="0"/>
              </a:rPr>
              <a:t>:</a:t>
            </a:r>
            <a:endParaRPr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0436B4F-1665-2310-A5A8-94A31200C9A5}"/>
              </a:ext>
            </a:extLst>
          </p:cNvPr>
          <p:cNvSpPr txBox="1"/>
          <p:nvPr/>
        </p:nvSpPr>
        <p:spPr>
          <a:xfrm>
            <a:off x="1143000" y="1550314"/>
            <a:ext cx="7772400" cy="1969770"/>
          </a:xfrm>
          <a:prstGeom prst="rect">
            <a:avLst/>
          </a:prstGeom>
          <a:noFill/>
        </p:spPr>
        <p:txBody>
          <a:bodyPr wrap="square">
            <a:spAutoFit/>
          </a:bodyPr>
          <a:lstStyle/>
          <a:p>
            <a:r>
              <a:rPr lang="en-IN" sz="8000" dirty="0">
                <a:solidFill>
                  <a:schemeClr val="tx1"/>
                </a:solidFill>
                <a:latin typeface="Times New Roman" panose="02020603050405020304" pitchFamily="18" charset="0"/>
                <a:cs typeface="Times New Roman" panose="02020603050405020304" pitchFamily="18" charset="0"/>
              </a:rPr>
              <a:t>.</a:t>
            </a:r>
            <a:r>
              <a:rPr lang="en-IN" sz="2400" dirty="0">
                <a:solidFill>
                  <a:schemeClr val="tx1"/>
                </a:solidFill>
                <a:latin typeface="Times New Roman" panose="02020603050405020304" pitchFamily="18" charset="0"/>
                <a:cs typeface="Times New Roman" panose="02020603050405020304" pitchFamily="18" charset="0"/>
              </a:rPr>
              <a:t>Performance level = IFS(Z2&gt;=5, “VERY HIGH” ,Z2&gt;=4, “HIGH” ,Z2&gt;=3, “MEDIUM” , TRUE, “LOW”)</a:t>
            </a:r>
            <a:br>
              <a:rPr lang="en-IN" sz="4000" dirty="0">
                <a:solidFill>
                  <a:schemeClr val="accent2">
                    <a:lumMod val="75000"/>
                  </a:schemeClr>
                </a:solidFill>
                <a:latin typeface="Times New Roman" panose="02020603050405020304" pitchFamily="18" charset="0"/>
                <a:cs typeface="Times New Roman" panose="02020603050405020304" pitchFamily="18" charset="0"/>
              </a:rPr>
            </a:b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990599" y="838200"/>
            <a:ext cx="9534525" cy="5632952"/>
          </a:xfrm>
          <a:prstGeom prst="rect">
            <a:avLst/>
          </a:prstGeom>
        </p:spPr>
        <p:txBody>
          <a:bodyPr vert="horz" wrap="square" lIns="0" tIns="13335" rIns="0" bIns="0" rtlCol="0">
            <a:spAutoFit/>
          </a:bodyPr>
          <a:lstStyle/>
          <a:p>
            <a:pPr marL="12700">
              <a:lnSpc>
                <a:spcPct val="100000"/>
              </a:lnSpc>
              <a:spcBef>
                <a:spcPts val="105"/>
              </a:spcBef>
            </a:pPr>
            <a:r>
              <a:rPr lang="en-IN" sz="3600" spc="15" dirty="0">
                <a:solidFill>
                  <a:schemeClr val="accent2">
                    <a:lumMod val="75000"/>
                  </a:schemeClr>
                </a:solidFill>
                <a:latin typeface="Times New Roman" panose="02020603050405020304" pitchFamily="18" charset="0"/>
                <a:cs typeface="Times New Roman" panose="02020603050405020304" pitchFamily="18" charset="0"/>
              </a:rPr>
              <a:t>M</a:t>
            </a:r>
            <a:r>
              <a:rPr lang="en-IN" sz="3600" dirty="0">
                <a:solidFill>
                  <a:schemeClr val="accent2">
                    <a:lumMod val="75000"/>
                  </a:schemeClr>
                </a:solidFill>
                <a:latin typeface="Times New Roman" panose="02020603050405020304" pitchFamily="18" charset="0"/>
                <a:cs typeface="Times New Roman" panose="02020603050405020304" pitchFamily="18" charset="0"/>
              </a:rPr>
              <a:t>O</a:t>
            </a:r>
            <a:r>
              <a:rPr lang="en-IN" sz="3600" spc="-15" dirty="0">
                <a:solidFill>
                  <a:schemeClr val="accent2">
                    <a:lumMod val="75000"/>
                  </a:schemeClr>
                </a:solidFill>
                <a:latin typeface="Times New Roman" panose="02020603050405020304" pitchFamily="18" charset="0"/>
                <a:cs typeface="Times New Roman" panose="02020603050405020304" pitchFamily="18" charset="0"/>
              </a:rPr>
              <a:t>D</a:t>
            </a:r>
            <a:r>
              <a:rPr lang="en-IN" sz="3600" spc="-35" dirty="0">
                <a:solidFill>
                  <a:schemeClr val="accent2">
                    <a:lumMod val="75000"/>
                  </a:schemeClr>
                </a:solidFill>
                <a:latin typeface="Times New Roman" panose="02020603050405020304" pitchFamily="18" charset="0"/>
                <a:cs typeface="Times New Roman" panose="02020603050405020304" pitchFamily="18" charset="0"/>
              </a:rPr>
              <a:t>E</a:t>
            </a:r>
            <a:r>
              <a:rPr lang="en-IN" sz="3600" spc="-30" dirty="0">
                <a:solidFill>
                  <a:schemeClr val="accent2">
                    <a:lumMod val="75000"/>
                  </a:schemeClr>
                </a:solidFill>
                <a:latin typeface="Times New Roman" panose="02020603050405020304" pitchFamily="18" charset="0"/>
                <a:cs typeface="Times New Roman" panose="02020603050405020304" pitchFamily="18" charset="0"/>
              </a:rPr>
              <a:t>LL</a:t>
            </a:r>
            <a:r>
              <a:rPr lang="en-IN" sz="3600" spc="-5" dirty="0">
                <a:solidFill>
                  <a:schemeClr val="accent2">
                    <a:lumMod val="75000"/>
                  </a:schemeClr>
                </a:solidFill>
                <a:latin typeface="Times New Roman" panose="02020603050405020304" pitchFamily="18" charset="0"/>
                <a:cs typeface="Times New Roman" panose="02020603050405020304" pitchFamily="18" charset="0"/>
              </a:rPr>
              <a:t>I</a:t>
            </a:r>
            <a:r>
              <a:rPr lang="en-IN" sz="3600" spc="30" dirty="0">
                <a:solidFill>
                  <a:schemeClr val="accent2">
                    <a:lumMod val="75000"/>
                  </a:schemeClr>
                </a:solidFill>
                <a:latin typeface="Times New Roman" panose="02020603050405020304" pitchFamily="18" charset="0"/>
                <a:cs typeface="Times New Roman" panose="02020603050405020304" pitchFamily="18" charset="0"/>
              </a:rPr>
              <a:t>N</a:t>
            </a:r>
            <a:r>
              <a:rPr lang="en-IN" sz="3600" spc="5" dirty="0">
                <a:solidFill>
                  <a:schemeClr val="accent2">
                    <a:lumMod val="75000"/>
                  </a:schemeClr>
                </a:solidFill>
                <a:latin typeface="Times New Roman" panose="02020603050405020304" pitchFamily="18" charset="0"/>
                <a:cs typeface="Times New Roman" panose="02020603050405020304" pitchFamily="18" charset="0"/>
              </a:rPr>
              <a:t>G:</a:t>
            </a:r>
          </a:p>
          <a:p>
            <a:pPr marL="12700">
              <a:lnSpc>
                <a:spcPct val="100000"/>
              </a:lnSpc>
              <a:spcBef>
                <a:spcPts val="105"/>
              </a:spcBef>
            </a:pPr>
            <a:r>
              <a:rPr lang="en-US" sz="2400" spc="5" dirty="0">
                <a:solidFill>
                  <a:schemeClr val="accent2">
                    <a:lumMod val="75000"/>
                  </a:schemeClr>
                </a:solidFill>
                <a:latin typeface="Times New Roman" panose="02020603050405020304" pitchFamily="18" charset="0"/>
                <a:cs typeface="Times New Roman" panose="02020603050405020304" pitchFamily="18" charset="0"/>
              </a:rPr>
              <a:t>      </a:t>
            </a:r>
            <a:r>
              <a:rPr lang="en-US" sz="2400" b="1" spc="5" dirty="0">
                <a:latin typeface="Times New Roman" panose="02020603050405020304" pitchFamily="18" charset="0"/>
                <a:cs typeface="Times New Roman" panose="02020603050405020304" pitchFamily="18" charset="0"/>
              </a:rPr>
              <a:t>1. Data Collection: </a:t>
            </a:r>
          </a:p>
          <a:p>
            <a:pPr marL="12700">
              <a:lnSpc>
                <a:spcPct val="100000"/>
              </a:lnSpc>
              <a:spcBef>
                <a:spcPts val="105"/>
              </a:spcBef>
            </a:pPr>
            <a:r>
              <a:rPr lang="en-US" sz="2400" b="1"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Gather data from HR systems, performance reviews, employee surveys, etc</a:t>
            </a:r>
            <a:r>
              <a:rPr lang="en-US" sz="2400" spc="5" dirty="0">
                <a:latin typeface="Times New Roman" panose="02020603050405020304" pitchFamily="18" charset="0"/>
                <a:cs typeface="Times New Roman" panose="02020603050405020304" pitchFamily="18" charset="0"/>
              </a:rPr>
              <a:t>.</a:t>
            </a:r>
          </a:p>
          <a:p>
            <a:pPr marL="12700">
              <a:lnSpc>
                <a:spcPct val="100000"/>
              </a:lnSpc>
              <a:spcBef>
                <a:spcPts val="105"/>
              </a:spcBef>
            </a:pPr>
            <a:r>
              <a:rPr lang="en-US" sz="2400" spc="5" dirty="0">
                <a:latin typeface="Times New Roman" panose="02020603050405020304" pitchFamily="18" charset="0"/>
                <a:cs typeface="Times New Roman" panose="02020603050405020304" pitchFamily="18" charset="0"/>
              </a:rPr>
              <a:t>      </a:t>
            </a:r>
            <a:r>
              <a:rPr lang="en-US" sz="2400" b="1" spc="5" dirty="0">
                <a:latin typeface="Times New Roman" panose="02020603050405020304" pitchFamily="18" charset="0"/>
                <a:cs typeface="Times New Roman" panose="02020603050405020304" pitchFamily="18" charset="0"/>
              </a:rPr>
              <a:t>2. Data Preprocessing: </a:t>
            </a:r>
          </a:p>
          <a:p>
            <a:pPr marL="12700">
              <a:lnSpc>
                <a:spcPct val="100000"/>
              </a:lnSpc>
              <a:spcBef>
                <a:spcPts val="105"/>
              </a:spcBef>
            </a:pPr>
            <a:r>
              <a:rPr lang="en-US" sz="2400" b="1" spc="5" dirty="0">
                <a:solidFill>
                  <a:schemeClr val="accent2">
                    <a:lumMod val="75000"/>
                  </a:schemeClr>
                </a:solidFill>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Clean and normalize the data, handle missing values, and encode categorical variables</a:t>
            </a:r>
            <a:r>
              <a:rPr lang="en-US" sz="2400" spc="5" dirty="0">
                <a:latin typeface="Times New Roman" panose="02020603050405020304" pitchFamily="18" charset="0"/>
                <a:cs typeface="Times New Roman" panose="02020603050405020304" pitchFamily="18" charset="0"/>
              </a:rPr>
              <a:t>.</a:t>
            </a:r>
          </a:p>
          <a:p>
            <a:pPr marL="12700">
              <a:lnSpc>
                <a:spcPct val="100000"/>
              </a:lnSpc>
              <a:spcBef>
                <a:spcPts val="105"/>
              </a:spcBef>
            </a:pPr>
            <a:r>
              <a:rPr lang="en-US" sz="2400" spc="5" dirty="0">
                <a:solidFill>
                  <a:schemeClr val="accent2">
                    <a:lumMod val="75000"/>
                  </a:schemeClr>
                </a:solidFill>
                <a:latin typeface="Times New Roman" panose="02020603050405020304" pitchFamily="18" charset="0"/>
                <a:cs typeface="Times New Roman" panose="02020603050405020304" pitchFamily="18" charset="0"/>
              </a:rPr>
              <a:t>      </a:t>
            </a:r>
            <a:r>
              <a:rPr lang="en-US" sz="2400" b="1" spc="5" dirty="0">
                <a:latin typeface="Times New Roman" panose="02020603050405020304" pitchFamily="18" charset="0"/>
                <a:cs typeface="Times New Roman" panose="02020603050405020304" pitchFamily="18" charset="0"/>
              </a:rPr>
              <a:t>3. </a:t>
            </a:r>
            <a:r>
              <a:rPr lang="en-US" sz="2400" b="1" spc="5" dirty="0">
                <a:solidFill>
                  <a:schemeClr val="tx2">
                    <a:lumMod val="50000"/>
                  </a:schemeClr>
                </a:solidFill>
                <a:latin typeface="Times New Roman" panose="02020603050405020304" pitchFamily="18" charset="0"/>
                <a:cs typeface="Times New Roman" panose="02020603050405020304" pitchFamily="18" charset="0"/>
              </a:rPr>
              <a:t>Model Selection:</a:t>
            </a:r>
            <a:r>
              <a:rPr lang="en-US" sz="2400" spc="5" dirty="0">
                <a:solidFill>
                  <a:schemeClr val="accent2">
                    <a:lumMod val="75000"/>
                  </a:schemeClr>
                </a:solidFill>
                <a:latin typeface="Times New Roman" panose="02020603050405020304" pitchFamily="18" charset="0"/>
                <a:cs typeface="Times New Roman" panose="02020603050405020304" pitchFamily="18" charset="0"/>
              </a:rPr>
              <a:t> </a:t>
            </a:r>
          </a:p>
          <a:p>
            <a:pPr marL="12700">
              <a:lnSpc>
                <a:spcPct val="100000"/>
              </a:lnSpc>
              <a:spcBef>
                <a:spcPts val="105"/>
              </a:spcBef>
            </a:pPr>
            <a:r>
              <a:rPr lang="en-US" sz="2000" spc="5" dirty="0">
                <a:solidFill>
                  <a:schemeClr val="accent2">
                    <a:lumMod val="75000"/>
                  </a:schemeClr>
                </a:solidFill>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Choose the appropriate model based on the problem at hand.</a:t>
            </a:r>
          </a:p>
          <a:p>
            <a:pPr marL="12700">
              <a:lnSpc>
                <a:spcPct val="100000"/>
              </a:lnSpc>
              <a:spcBef>
                <a:spcPts val="105"/>
              </a:spcBef>
            </a:pPr>
            <a:r>
              <a:rPr lang="en-US" sz="2400" spc="5" dirty="0">
                <a:solidFill>
                  <a:schemeClr val="accent2">
                    <a:lumMod val="75000"/>
                  </a:schemeClr>
                </a:solidFill>
                <a:latin typeface="Times New Roman" panose="02020603050405020304" pitchFamily="18" charset="0"/>
                <a:cs typeface="Times New Roman" panose="02020603050405020304" pitchFamily="18" charset="0"/>
              </a:rPr>
              <a:t>      </a:t>
            </a:r>
            <a:r>
              <a:rPr lang="en-US" sz="2400" b="1" spc="5" dirty="0">
                <a:latin typeface="Times New Roman" panose="02020603050405020304" pitchFamily="18" charset="0"/>
                <a:cs typeface="Times New Roman" panose="02020603050405020304" pitchFamily="18" charset="0"/>
              </a:rPr>
              <a:t>4. Training and Validation: </a:t>
            </a:r>
          </a:p>
          <a:p>
            <a:pPr marL="12700">
              <a:lnSpc>
                <a:spcPct val="100000"/>
              </a:lnSpc>
              <a:spcBef>
                <a:spcPts val="105"/>
              </a:spcBef>
            </a:pPr>
            <a:r>
              <a:rPr lang="en-US" sz="2400" b="1"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Train the model on historical data and validate its accuracy using a test dataset.</a:t>
            </a:r>
          </a:p>
          <a:p>
            <a:pPr marL="12700">
              <a:lnSpc>
                <a:spcPct val="100000"/>
              </a:lnSpc>
              <a:spcBef>
                <a:spcPts val="105"/>
              </a:spcBef>
            </a:pPr>
            <a:r>
              <a:rPr lang="en-US" sz="2400" b="1" spc="5" dirty="0">
                <a:latin typeface="Times New Roman" panose="02020603050405020304" pitchFamily="18" charset="0"/>
                <a:cs typeface="Times New Roman" panose="02020603050405020304" pitchFamily="18" charset="0"/>
              </a:rPr>
              <a:t>      5. Interpretation and Reporting: </a:t>
            </a:r>
          </a:p>
          <a:p>
            <a:pPr marL="12700">
              <a:lnSpc>
                <a:spcPct val="100000"/>
              </a:lnSpc>
              <a:spcBef>
                <a:spcPts val="105"/>
              </a:spcBef>
            </a:pPr>
            <a:r>
              <a:rPr lang="en-US" sz="2400" b="1"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Analyze the results, derive insights, and present the findings in an understandable format for decision-making.</a:t>
            </a:r>
            <a:endParaRPr lang="en-IN" sz="2000"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4000" dirty="0">
              <a:solidFill>
                <a:schemeClr val="accent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dirty="0">
                <a:solidFill>
                  <a:schemeClr val="accent2">
                    <a:lumMod val="75000"/>
                  </a:schemeClr>
                </a:solidFill>
                <a:latin typeface="Times New Roman" panose="02020603050405020304" pitchFamily="18" charset="0"/>
                <a:cs typeface="Times New Roman" panose="02020603050405020304" pitchFamily="18" charset="0"/>
              </a:rPr>
              <a:t>R</a:t>
            </a:r>
            <a:r>
              <a:rPr spc="-40" dirty="0">
                <a:solidFill>
                  <a:schemeClr val="accent2">
                    <a:lumMod val="75000"/>
                  </a:schemeClr>
                </a:solidFill>
                <a:latin typeface="Times New Roman" panose="02020603050405020304" pitchFamily="18" charset="0"/>
                <a:cs typeface="Times New Roman" panose="02020603050405020304" pitchFamily="18" charset="0"/>
              </a:rPr>
              <a:t>E</a:t>
            </a:r>
            <a:r>
              <a:rPr spc="15" dirty="0">
                <a:solidFill>
                  <a:schemeClr val="accent2">
                    <a:lumMod val="75000"/>
                  </a:schemeClr>
                </a:solidFill>
                <a:latin typeface="Times New Roman" panose="02020603050405020304" pitchFamily="18" charset="0"/>
                <a:cs typeface="Times New Roman" panose="02020603050405020304" pitchFamily="18" charset="0"/>
              </a:rPr>
              <a:t>S</a:t>
            </a:r>
            <a:r>
              <a:rPr spc="-30" dirty="0">
                <a:solidFill>
                  <a:schemeClr val="accent2">
                    <a:lumMod val="75000"/>
                  </a:schemeClr>
                </a:solidFill>
                <a:latin typeface="Times New Roman" panose="02020603050405020304" pitchFamily="18" charset="0"/>
                <a:cs typeface="Times New Roman" panose="02020603050405020304" pitchFamily="18" charset="0"/>
              </a:rPr>
              <a:t>U</a:t>
            </a:r>
            <a:r>
              <a:rPr spc="-405" dirty="0">
                <a:solidFill>
                  <a:schemeClr val="accent2">
                    <a:lumMod val="75000"/>
                  </a:schemeClr>
                </a:solidFill>
                <a:latin typeface="Times New Roman" panose="02020603050405020304" pitchFamily="18" charset="0"/>
                <a:cs typeface="Times New Roman" panose="02020603050405020304" pitchFamily="18" charset="0"/>
              </a:rPr>
              <a:t>L</a:t>
            </a:r>
            <a:r>
              <a:rPr dirty="0">
                <a:solidFill>
                  <a:schemeClr val="accent2">
                    <a:lumMod val="75000"/>
                  </a:schemeClr>
                </a:solidFill>
                <a:latin typeface="Times New Roman" panose="02020603050405020304" pitchFamily="18" charset="0"/>
                <a:cs typeface="Times New Roman" panose="02020603050405020304" pitchFamily="18" charset="0"/>
              </a:rPr>
              <a:t>TS</a:t>
            </a:r>
            <a:r>
              <a:rPr lang="en-IN" dirty="0">
                <a:solidFill>
                  <a:schemeClr val="accent2">
                    <a:lumMod val="75000"/>
                  </a:schemeClr>
                </a:solidFill>
                <a:latin typeface="Times New Roman" panose="02020603050405020304" pitchFamily="18" charset="0"/>
                <a:cs typeface="Times New Roman" panose="02020603050405020304" pitchFamily="18" charset="0"/>
              </a:rPr>
              <a:t>:</a:t>
            </a:r>
            <a:endParaRPr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7320D555-478F-989F-1F2A-B6FBCAAA84A1}"/>
              </a:ext>
            </a:extLst>
          </p:cNvPr>
          <p:cNvGraphicFramePr>
            <a:graphicFrameLocks/>
          </p:cNvGraphicFramePr>
          <p:nvPr>
            <p:extLst>
              <p:ext uri="{D42A27DB-BD31-4B8C-83A1-F6EECF244321}">
                <p14:modId xmlns:p14="http://schemas.microsoft.com/office/powerpoint/2010/main" val="3282484273"/>
              </p:ext>
            </p:extLst>
          </p:nvPr>
        </p:nvGraphicFramePr>
        <p:xfrm>
          <a:off x="1143000" y="1295400"/>
          <a:ext cx="8305800" cy="42671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normAutofit fontScale="90000"/>
          </a:bodyPr>
          <a:lstStyle/>
          <a:p>
            <a:pPr>
              <a:lnSpc>
                <a:spcPct val="150000"/>
              </a:lnSpc>
            </a:pPr>
            <a:r>
              <a:rPr lang="en-US" dirty="0">
                <a:solidFill>
                  <a:schemeClr val="accent2">
                    <a:lumMod val="75000"/>
                  </a:schemeClr>
                </a:solidFill>
                <a:latin typeface="Times New Roman" panose="02020603050405020304" pitchFamily="18" charset="0"/>
                <a:cs typeface="Times New Roman" panose="02020603050405020304" pitchFamily="18" charset="0"/>
              </a:rPr>
              <a:t>CONCLUSION:</a:t>
            </a:r>
            <a:br>
              <a:rPr lang="en-US" dirty="0">
                <a:solidFill>
                  <a:schemeClr val="accent2">
                    <a:lumMod val="75000"/>
                  </a:schemeClr>
                </a:solidFill>
                <a:latin typeface="Times New Roman" panose="02020603050405020304" pitchFamily="18" charset="0"/>
                <a:cs typeface="Times New Roman" panose="02020603050405020304" pitchFamily="18" charset="0"/>
              </a:rPr>
            </a:br>
            <a:r>
              <a:rPr lang="en-US" sz="2700" dirty="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The Employee Performance Analysis project aimed to comprehensively evaluate and improve employee performance through data-driven insights</a:t>
            </a:r>
            <a:r>
              <a:rPr lang="en-US" sz="2000" dirty="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The Employee Performance Analysis project has provided valuable insights and recommendations to enhance performance management within the organization. By implementing these findings, the organization is poised to improve employee performance, foster a positive work environment, and achieve greater alignment with strategic objectives. The continued focus on data-driven performance management will support long-term organizational success and employee growth</a:t>
            </a:r>
            <a:r>
              <a:rPr lang="en-US" sz="2700" dirty="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39775" y="7491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no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7" name="object 17"/>
          <p:cNvSpPr txBox="1">
            <a:spLocks noGrp="1"/>
          </p:cNvSpPr>
          <p:nvPr>
            <p:ph type="title"/>
          </p:nvPr>
        </p:nvSpPr>
        <p:spPr>
          <a:xfrm>
            <a:off x="739775" y="829627"/>
            <a:ext cx="3909695" cy="570669"/>
          </a:xfrm>
          <a:prstGeom prst="rect">
            <a:avLst/>
          </a:prstGeom>
        </p:spPr>
        <p:txBody>
          <a:bodyPr vert="horz" wrap="square" lIns="0" tIns="16510" rIns="0" bIns="0" rtlCol="0">
            <a:spAutoFit/>
          </a:bodyPr>
          <a:lstStyle/>
          <a:p>
            <a:pPr marL="12700">
              <a:lnSpc>
                <a:spcPct val="100000"/>
              </a:lnSpc>
              <a:spcBef>
                <a:spcPts val="130"/>
              </a:spcBef>
            </a:pPr>
            <a:r>
              <a:rPr spc="5" dirty="0">
                <a:solidFill>
                  <a:schemeClr val="accent2">
                    <a:lumMod val="75000"/>
                  </a:schemeClr>
                </a:solidFill>
                <a:latin typeface="Times New Roman" panose="02020603050405020304" pitchFamily="18" charset="0"/>
                <a:cs typeface="Times New Roman" panose="02020603050405020304" pitchFamily="18" charset="0"/>
              </a:rPr>
              <a:t>PROJECT</a:t>
            </a:r>
            <a:r>
              <a:rPr spc="-85" dirty="0">
                <a:solidFill>
                  <a:schemeClr val="accent2">
                    <a:lumMod val="75000"/>
                  </a:schemeClr>
                </a:solidFill>
                <a:latin typeface="Times New Roman" panose="02020603050405020304" pitchFamily="18" charset="0"/>
                <a:cs typeface="Times New Roman" panose="02020603050405020304" pitchFamily="18" charset="0"/>
              </a:rPr>
              <a:t> </a:t>
            </a:r>
            <a:r>
              <a:rPr spc="25" dirty="0">
                <a:solidFill>
                  <a:schemeClr val="accent2">
                    <a:lumMod val="75000"/>
                  </a:schemeClr>
                </a:solidFill>
                <a:latin typeface="Times New Roman" panose="02020603050405020304" pitchFamily="18" charset="0"/>
                <a:cs typeface="Times New Roman" panose="02020603050405020304" pitchFamily="18" charset="0"/>
              </a:rPr>
              <a:t>TITLE</a:t>
            </a:r>
            <a:r>
              <a:rPr lang="en-IN" spc="25" dirty="0">
                <a:solidFill>
                  <a:schemeClr val="accent2">
                    <a:lumMod val="75000"/>
                  </a:schemeClr>
                </a:solidFill>
                <a:latin typeface="Times New Roman" panose="02020603050405020304" pitchFamily="18" charset="0"/>
                <a:cs typeface="Times New Roman" panose="02020603050405020304" pitchFamily="18" charset="0"/>
              </a:rPr>
              <a:t>:</a:t>
            </a:r>
            <a:endParaRPr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2">
                    <a:lumMod val="75000"/>
                  </a:schemeClr>
                </a:solidFill>
                <a:latin typeface="Times New Roman" panose="02020603050405020304" pitchFamily="18" charset="0"/>
                <a:cs typeface="Times New Roman" panose="02020603050405020304" pitchFamily="18" charset="0"/>
              </a:rPr>
              <a:t>A</a:t>
            </a:r>
            <a:r>
              <a:rPr spc="-5" dirty="0">
                <a:solidFill>
                  <a:schemeClr val="accent2">
                    <a:lumMod val="75000"/>
                  </a:schemeClr>
                </a:solidFill>
                <a:latin typeface="Times New Roman" panose="02020603050405020304" pitchFamily="18" charset="0"/>
                <a:cs typeface="Times New Roman" panose="02020603050405020304" pitchFamily="18" charset="0"/>
              </a:rPr>
              <a:t>G</a:t>
            </a:r>
            <a:r>
              <a:rPr spc="-35" dirty="0">
                <a:solidFill>
                  <a:schemeClr val="accent2">
                    <a:lumMod val="75000"/>
                  </a:schemeClr>
                </a:solidFill>
                <a:latin typeface="Times New Roman" panose="02020603050405020304" pitchFamily="18" charset="0"/>
                <a:cs typeface="Times New Roman" panose="02020603050405020304" pitchFamily="18" charset="0"/>
              </a:rPr>
              <a:t>E</a:t>
            </a:r>
            <a:r>
              <a:rPr spc="15" dirty="0">
                <a:solidFill>
                  <a:schemeClr val="accent2">
                    <a:lumMod val="75000"/>
                  </a:schemeClr>
                </a:solidFill>
                <a:latin typeface="Times New Roman" panose="02020603050405020304" pitchFamily="18" charset="0"/>
                <a:cs typeface="Times New Roman" panose="02020603050405020304" pitchFamily="18" charset="0"/>
              </a:rPr>
              <a:t>N</a:t>
            </a:r>
            <a:r>
              <a:rPr dirty="0">
                <a:solidFill>
                  <a:schemeClr val="accent2">
                    <a:lumMod val="75000"/>
                  </a:schemeClr>
                </a:solidFill>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1313554" y="807127"/>
            <a:ext cx="5198631" cy="390876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Results and </a:t>
            </a:r>
            <a:r>
              <a:rPr lang="en-US" sz="2400" dirty="0">
                <a:solidFill>
                  <a:srgbClr val="0D0D0D"/>
                </a:solidFill>
                <a:latin typeface="Times New Roman" panose="02020603050405020304" pitchFamily="18" charset="0"/>
                <a:cs typeface="Times New Roman" panose="02020603050405020304" pitchFamily="18" charset="0"/>
              </a:rPr>
              <a:t>Discussion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62000" y="575055"/>
            <a:ext cx="8690928" cy="4564070"/>
          </a:xfrm>
          <a:prstGeom prst="rect">
            <a:avLst/>
          </a:prstGeom>
        </p:spPr>
        <p:txBody>
          <a:bodyPr vert="horz" wrap="square" lIns="0" tIns="16510" rIns="0" bIns="0" rtlCol="0">
            <a:spAutoFit/>
          </a:bodyPr>
          <a:lstStyle/>
          <a:p>
            <a:r>
              <a:rPr spc="-20" dirty="0">
                <a:solidFill>
                  <a:schemeClr val="accent2">
                    <a:lumMod val="75000"/>
                  </a:schemeClr>
                </a:solidFill>
                <a:latin typeface="Times New Roman" panose="02020603050405020304" pitchFamily="18" charset="0"/>
                <a:cs typeface="Times New Roman" panose="02020603050405020304" pitchFamily="18" charset="0"/>
              </a:rPr>
              <a:t>P</a:t>
            </a:r>
            <a:r>
              <a:rPr spc="15" dirty="0">
                <a:solidFill>
                  <a:schemeClr val="accent2">
                    <a:lumMod val="75000"/>
                  </a:schemeClr>
                </a:solidFill>
                <a:latin typeface="Times New Roman" panose="02020603050405020304" pitchFamily="18" charset="0"/>
                <a:cs typeface="Times New Roman" panose="02020603050405020304" pitchFamily="18" charset="0"/>
              </a:rPr>
              <a:t>ROB</a:t>
            </a:r>
            <a:r>
              <a:rPr spc="55" dirty="0">
                <a:solidFill>
                  <a:schemeClr val="accent2">
                    <a:lumMod val="75000"/>
                  </a:schemeClr>
                </a:solidFill>
                <a:latin typeface="Times New Roman" panose="02020603050405020304" pitchFamily="18" charset="0"/>
                <a:cs typeface="Times New Roman" panose="02020603050405020304" pitchFamily="18" charset="0"/>
              </a:rPr>
              <a:t>L</a:t>
            </a:r>
            <a:r>
              <a:rPr spc="-20" dirty="0">
                <a:solidFill>
                  <a:schemeClr val="accent2">
                    <a:lumMod val="75000"/>
                  </a:schemeClr>
                </a:solidFill>
                <a:latin typeface="Times New Roman" panose="02020603050405020304" pitchFamily="18" charset="0"/>
                <a:cs typeface="Times New Roman" panose="02020603050405020304" pitchFamily="18" charset="0"/>
              </a:rPr>
              <a:t>E</a:t>
            </a:r>
            <a:r>
              <a:rPr spc="20" dirty="0">
                <a:solidFill>
                  <a:schemeClr val="accent2">
                    <a:lumMod val="75000"/>
                  </a:schemeClr>
                </a:solidFill>
                <a:latin typeface="Times New Roman" panose="02020603050405020304" pitchFamily="18" charset="0"/>
                <a:cs typeface="Times New Roman" panose="02020603050405020304" pitchFamily="18" charset="0"/>
              </a:rPr>
              <a:t>M</a:t>
            </a:r>
            <a:r>
              <a:rPr lang="en-IN" spc="20" dirty="0">
                <a:solidFill>
                  <a:schemeClr val="accent2">
                    <a:lumMod val="75000"/>
                  </a:schemeClr>
                </a:solidFill>
                <a:latin typeface="Times New Roman" panose="02020603050405020304" pitchFamily="18" charset="0"/>
                <a:cs typeface="Times New Roman" panose="02020603050405020304" pitchFamily="18" charset="0"/>
              </a:rPr>
              <a:t> </a:t>
            </a:r>
            <a:r>
              <a:rPr spc="10" dirty="0">
                <a:solidFill>
                  <a:schemeClr val="accent2">
                    <a:lumMod val="75000"/>
                  </a:schemeClr>
                </a:solidFill>
                <a:latin typeface="Times New Roman" panose="02020603050405020304" pitchFamily="18" charset="0"/>
                <a:cs typeface="Times New Roman" panose="02020603050405020304" pitchFamily="18" charset="0"/>
              </a:rPr>
              <a:t>S</a:t>
            </a:r>
            <a:r>
              <a:rPr spc="-370" dirty="0">
                <a:solidFill>
                  <a:schemeClr val="accent2">
                    <a:lumMod val="75000"/>
                  </a:schemeClr>
                </a:solidFill>
                <a:latin typeface="Times New Roman" panose="02020603050405020304" pitchFamily="18" charset="0"/>
                <a:cs typeface="Times New Roman" panose="02020603050405020304" pitchFamily="18" charset="0"/>
              </a:rPr>
              <a:t>T</a:t>
            </a:r>
            <a:r>
              <a:rPr spc="-375" dirty="0">
                <a:solidFill>
                  <a:schemeClr val="accent2">
                    <a:lumMod val="75000"/>
                  </a:schemeClr>
                </a:solidFill>
                <a:latin typeface="Times New Roman" panose="02020603050405020304" pitchFamily="18" charset="0"/>
                <a:cs typeface="Times New Roman" panose="02020603050405020304" pitchFamily="18" charset="0"/>
              </a:rPr>
              <a:t>A</a:t>
            </a:r>
            <a:r>
              <a:rPr spc="15" dirty="0">
                <a:solidFill>
                  <a:schemeClr val="accent2">
                    <a:lumMod val="75000"/>
                  </a:schemeClr>
                </a:solidFill>
                <a:latin typeface="Times New Roman" panose="02020603050405020304" pitchFamily="18" charset="0"/>
                <a:cs typeface="Times New Roman" panose="02020603050405020304" pitchFamily="18" charset="0"/>
              </a:rPr>
              <a:t>T</a:t>
            </a:r>
            <a:r>
              <a:rPr spc="-10" dirty="0">
                <a:solidFill>
                  <a:schemeClr val="accent2">
                    <a:lumMod val="75000"/>
                  </a:schemeClr>
                </a:solidFill>
                <a:latin typeface="Times New Roman" panose="02020603050405020304" pitchFamily="18" charset="0"/>
                <a:cs typeface="Times New Roman" panose="02020603050405020304" pitchFamily="18" charset="0"/>
              </a:rPr>
              <a:t>E</a:t>
            </a:r>
            <a:r>
              <a:rPr spc="-20" dirty="0">
                <a:solidFill>
                  <a:schemeClr val="accent2">
                    <a:lumMod val="75000"/>
                  </a:schemeClr>
                </a:solidFill>
                <a:latin typeface="Times New Roman" panose="02020603050405020304" pitchFamily="18" charset="0"/>
                <a:cs typeface="Times New Roman" panose="02020603050405020304" pitchFamily="18" charset="0"/>
              </a:rPr>
              <a:t>ME</a:t>
            </a:r>
            <a:r>
              <a:rPr spc="10" dirty="0">
                <a:solidFill>
                  <a:schemeClr val="accent2">
                    <a:lumMod val="75000"/>
                  </a:schemeClr>
                </a:solidFill>
                <a:latin typeface="Times New Roman" panose="02020603050405020304" pitchFamily="18" charset="0"/>
                <a:cs typeface="Times New Roman" panose="02020603050405020304" pitchFamily="18" charset="0"/>
              </a:rPr>
              <a:t>NT</a:t>
            </a:r>
            <a:r>
              <a:rPr lang="en-IN" sz="4000" spc="10" dirty="0">
                <a:solidFill>
                  <a:schemeClr val="accent2">
                    <a:lumMod val="75000"/>
                  </a:schemeClr>
                </a:solidFill>
              </a:rPr>
              <a:t>:</a:t>
            </a:r>
            <a:br>
              <a:rPr lang="en-IN" sz="4000" spc="10" dirty="0">
                <a:solidFill>
                  <a:schemeClr val="accent2">
                    <a:lumMod val="75000"/>
                  </a:schemeClr>
                </a:solidFill>
              </a:rPr>
            </a:br>
            <a:r>
              <a:rPr lang="en-IN" sz="4250" spc="10" dirty="0"/>
              <a:t> </a:t>
            </a:r>
            <a:r>
              <a:rPr lang="en-IN" b="1" spc="10" dirty="0">
                <a:latin typeface="Times New Roman" panose="02020603050405020304" pitchFamily="18" charset="0"/>
                <a:cs typeface="Times New Roman" panose="02020603050405020304" pitchFamily="18" charset="0"/>
              </a:rPr>
              <a:t>	</a:t>
            </a:r>
            <a:r>
              <a:rPr lang="en-IN" sz="2400" b="1" spc="10" dirty="0">
                <a:solidFill>
                  <a:schemeClr val="tx1"/>
                </a:solidFill>
                <a:latin typeface="Times New Roman" panose="02020603050405020304" pitchFamily="18" charset="0"/>
                <a:cs typeface="Times New Roman" panose="02020603050405020304" pitchFamily="18" charset="0"/>
              </a:rPr>
              <a:t>1. </a:t>
            </a: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Identify patterns and factors that significantly impact employee performance.</a:t>
            </a:r>
            <a:b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t>2. </a:t>
            </a: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Standardize the performance evaluation process to reduce bias and subjectivity.</a:t>
            </a:r>
            <a:b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t>3. </a:t>
            </a: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Provide actionable insights to improve individual and team performance.</a:t>
            </a:r>
            <a:b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400" b="1" dirty="0">
                <a:solidFill>
                  <a:schemeClr val="tx1">
                    <a:lumMod val="85000"/>
                    <a:lumOff val="15000"/>
                  </a:schemeClr>
                </a:solidFill>
                <a:latin typeface="Times New Roman" panose="02020603050405020304" pitchFamily="18" charset="0"/>
                <a:cs typeface="Times New Roman" panose="02020603050405020304" pitchFamily="18" charset="0"/>
              </a:rPr>
              <a:t>4. </a:t>
            </a: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Develop recommendations for targeted training and development programs.</a:t>
            </a:r>
            <a:b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br>
            <a:endParaRPr sz="425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8328025" cy="344068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pc="5" dirty="0">
                <a:solidFill>
                  <a:schemeClr val="accent2">
                    <a:lumMod val="75000"/>
                  </a:schemeClr>
                </a:solidFill>
                <a:latin typeface="Times New Roman" panose="02020603050405020304" pitchFamily="18" charset="0"/>
                <a:cs typeface="Times New Roman" panose="02020603050405020304" pitchFamily="18" charset="0"/>
              </a:rPr>
              <a:t>PROJECT</a:t>
            </a:r>
            <a:r>
              <a:rPr lang="en-IN" spc="5" dirty="0">
                <a:solidFill>
                  <a:schemeClr val="accent2">
                    <a:lumMod val="75000"/>
                  </a:schemeClr>
                </a:solidFill>
                <a:latin typeface="Times New Roman" panose="02020603050405020304" pitchFamily="18" charset="0"/>
                <a:cs typeface="Times New Roman" panose="02020603050405020304" pitchFamily="18" charset="0"/>
              </a:rPr>
              <a:t> </a:t>
            </a:r>
            <a:r>
              <a:rPr spc="-20" dirty="0">
                <a:solidFill>
                  <a:schemeClr val="accent2">
                    <a:lumMod val="75000"/>
                  </a:schemeClr>
                </a:solidFill>
                <a:latin typeface="Times New Roman" panose="02020603050405020304" pitchFamily="18" charset="0"/>
                <a:cs typeface="Times New Roman" panose="02020603050405020304" pitchFamily="18" charset="0"/>
              </a:rPr>
              <a:t>OVERVIEW</a:t>
            </a:r>
            <a:r>
              <a:rPr lang="en-IN" spc="-20" dirty="0">
                <a:latin typeface="Times New Roman" panose="02020603050405020304" pitchFamily="18" charset="0"/>
                <a:cs typeface="Times New Roman" panose="02020603050405020304" pitchFamily="18" charset="0"/>
              </a:rPr>
              <a:t>:</a:t>
            </a:r>
            <a:br>
              <a:rPr lang="en-IN" sz="4000" spc="-20" dirty="0"/>
            </a:br>
            <a:r>
              <a:rPr lang="en-IN" sz="4250" spc="-20" dirty="0"/>
              <a:t>           </a:t>
            </a:r>
            <a:r>
              <a:rPr lang="en-IN" sz="2400" spc="-20" dirty="0">
                <a:solidFill>
                  <a:schemeClr val="tx1"/>
                </a:solidFill>
                <a:latin typeface="Times New Roman" panose="02020603050405020304" pitchFamily="18" charset="0"/>
                <a:cs typeface="Times New Roman" panose="02020603050405020304" pitchFamily="18" charset="0"/>
              </a:rPr>
              <a:t>*</a:t>
            </a:r>
            <a:r>
              <a:rPr lang="en-IN" sz="4250" spc="-20" dirty="0"/>
              <a:t> </a:t>
            </a: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The primary purpose of this project is to systematically analyze employee performance across the organization</a:t>
            </a:r>
            <a:b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br>
            <a:b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                       *  </a:t>
            </a:r>
            <a:r>
              <a:rPr lang="en-US" sz="2400" b="0" i="0" dirty="0">
                <a:solidFill>
                  <a:srgbClr val="474747"/>
                </a:solidFill>
                <a:effectLst/>
                <a:highlight>
                  <a:srgbClr val="FFFFFF"/>
                </a:highlight>
                <a:latin typeface="Times New Roman" panose="02020603050405020304" pitchFamily="18" charset="0"/>
                <a:cs typeface="Times New Roman" panose="02020603050405020304" pitchFamily="18" charset="0"/>
              </a:rPr>
              <a:t>By setting clear goals, providing regular feedback, recognizing achievements, and offering opportunities for growth, employers can help their employees achieve their full potential.</a:t>
            </a:r>
            <a:endParaRPr sz="425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85864" y="1161821"/>
            <a:ext cx="8673148" cy="5002652"/>
          </a:xfrm>
          <a:prstGeom prst="rect">
            <a:avLst/>
          </a:prstGeom>
        </p:spPr>
        <p:txBody>
          <a:bodyPr vert="horz" wrap="square" lIns="0" tIns="16510" rIns="0" bIns="0" rtlCol="0">
            <a:spAutoFit/>
          </a:bodyPr>
          <a:lstStyle/>
          <a:p>
            <a:pPr marL="12700">
              <a:lnSpc>
                <a:spcPct val="100000"/>
              </a:lnSpc>
              <a:spcBef>
                <a:spcPts val="130"/>
              </a:spcBef>
            </a:pPr>
            <a:r>
              <a:rPr lang="en-US" spc="25" dirty="0">
                <a:solidFill>
                  <a:schemeClr val="accent2">
                    <a:lumMod val="75000"/>
                  </a:schemeClr>
                </a:solidFill>
                <a:latin typeface="Times New Roman" panose="02020603050405020304" pitchFamily="18" charset="0"/>
                <a:cs typeface="Times New Roman" panose="02020603050405020304" pitchFamily="18" charset="0"/>
              </a:rPr>
              <a:t>W</a:t>
            </a:r>
            <a:r>
              <a:rPr lang="en-US" spc="-20" dirty="0">
                <a:solidFill>
                  <a:schemeClr val="accent2">
                    <a:lumMod val="75000"/>
                  </a:schemeClr>
                </a:solidFill>
                <a:latin typeface="Times New Roman" panose="02020603050405020304" pitchFamily="18" charset="0"/>
                <a:cs typeface="Times New Roman" panose="02020603050405020304" pitchFamily="18" charset="0"/>
              </a:rPr>
              <a:t>H</a:t>
            </a:r>
            <a:r>
              <a:rPr lang="en-US" spc="20" dirty="0">
                <a:solidFill>
                  <a:schemeClr val="accent2">
                    <a:lumMod val="75000"/>
                  </a:schemeClr>
                </a:solidFill>
                <a:latin typeface="Times New Roman" panose="02020603050405020304" pitchFamily="18" charset="0"/>
                <a:cs typeface="Times New Roman" panose="02020603050405020304" pitchFamily="18" charset="0"/>
              </a:rPr>
              <a:t>O</a:t>
            </a:r>
            <a:r>
              <a:rPr lang="en-US" spc="-235" dirty="0">
                <a:solidFill>
                  <a:schemeClr val="accent2">
                    <a:lumMod val="75000"/>
                  </a:schemeClr>
                </a:solidFill>
                <a:latin typeface="Times New Roman" panose="02020603050405020304" pitchFamily="18" charset="0"/>
                <a:cs typeface="Times New Roman" panose="02020603050405020304" pitchFamily="18" charset="0"/>
              </a:rPr>
              <a:t> </a:t>
            </a:r>
            <a:r>
              <a:rPr lang="en-US" spc="-10" dirty="0">
                <a:solidFill>
                  <a:schemeClr val="accent2">
                    <a:lumMod val="75000"/>
                  </a:schemeClr>
                </a:solidFill>
                <a:latin typeface="Times New Roman" panose="02020603050405020304" pitchFamily="18" charset="0"/>
                <a:cs typeface="Times New Roman" panose="02020603050405020304" pitchFamily="18" charset="0"/>
              </a:rPr>
              <a:t>AR</a:t>
            </a:r>
            <a:r>
              <a:rPr lang="en-US" spc="15" dirty="0">
                <a:solidFill>
                  <a:schemeClr val="accent2">
                    <a:lumMod val="75000"/>
                  </a:schemeClr>
                </a:solidFill>
                <a:latin typeface="Times New Roman" panose="02020603050405020304" pitchFamily="18" charset="0"/>
                <a:cs typeface="Times New Roman" panose="02020603050405020304" pitchFamily="18" charset="0"/>
              </a:rPr>
              <a:t>E</a:t>
            </a:r>
            <a:r>
              <a:rPr lang="en-US" spc="-35" dirty="0">
                <a:solidFill>
                  <a:schemeClr val="accent2">
                    <a:lumMod val="75000"/>
                  </a:schemeClr>
                </a:solidFill>
                <a:latin typeface="Times New Roman" panose="02020603050405020304" pitchFamily="18" charset="0"/>
                <a:cs typeface="Times New Roman" panose="02020603050405020304" pitchFamily="18" charset="0"/>
              </a:rPr>
              <a:t> </a:t>
            </a:r>
            <a:r>
              <a:rPr lang="en-US" spc="-10" dirty="0">
                <a:solidFill>
                  <a:schemeClr val="accent2">
                    <a:lumMod val="75000"/>
                  </a:schemeClr>
                </a:solidFill>
                <a:latin typeface="Times New Roman" panose="02020603050405020304" pitchFamily="18" charset="0"/>
                <a:cs typeface="Times New Roman" panose="02020603050405020304" pitchFamily="18" charset="0"/>
              </a:rPr>
              <a:t>T</a:t>
            </a:r>
            <a:r>
              <a:rPr lang="en-US" spc="-15" dirty="0">
                <a:solidFill>
                  <a:schemeClr val="accent2">
                    <a:lumMod val="75000"/>
                  </a:schemeClr>
                </a:solidFill>
                <a:latin typeface="Times New Roman" panose="02020603050405020304" pitchFamily="18" charset="0"/>
                <a:cs typeface="Times New Roman" panose="02020603050405020304" pitchFamily="18" charset="0"/>
              </a:rPr>
              <a:t>H</a:t>
            </a:r>
            <a:r>
              <a:rPr lang="en-US" spc="15" dirty="0">
                <a:solidFill>
                  <a:schemeClr val="accent2">
                    <a:lumMod val="75000"/>
                  </a:schemeClr>
                </a:solidFill>
                <a:latin typeface="Times New Roman" panose="02020603050405020304" pitchFamily="18" charset="0"/>
                <a:cs typeface="Times New Roman" panose="02020603050405020304" pitchFamily="18" charset="0"/>
              </a:rPr>
              <a:t>E</a:t>
            </a:r>
            <a:r>
              <a:rPr lang="en-US" spc="-35" dirty="0">
                <a:solidFill>
                  <a:schemeClr val="accent2">
                    <a:lumMod val="75000"/>
                  </a:schemeClr>
                </a:solidFill>
                <a:latin typeface="Times New Roman" panose="02020603050405020304" pitchFamily="18" charset="0"/>
                <a:cs typeface="Times New Roman" panose="02020603050405020304" pitchFamily="18" charset="0"/>
              </a:rPr>
              <a:t> </a:t>
            </a:r>
            <a:r>
              <a:rPr lang="en-US" spc="-20" dirty="0">
                <a:solidFill>
                  <a:schemeClr val="accent2">
                    <a:lumMod val="75000"/>
                  </a:schemeClr>
                </a:solidFill>
                <a:latin typeface="Times New Roman" panose="02020603050405020304" pitchFamily="18" charset="0"/>
                <a:cs typeface="Times New Roman" panose="02020603050405020304" pitchFamily="18" charset="0"/>
              </a:rPr>
              <a:t>E</a:t>
            </a:r>
            <a:r>
              <a:rPr lang="en-US" spc="30" dirty="0">
                <a:solidFill>
                  <a:schemeClr val="accent2">
                    <a:lumMod val="75000"/>
                  </a:schemeClr>
                </a:solidFill>
                <a:latin typeface="Times New Roman" panose="02020603050405020304" pitchFamily="18" charset="0"/>
                <a:cs typeface="Times New Roman" panose="02020603050405020304" pitchFamily="18" charset="0"/>
              </a:rPr>
              <a:t>N</a:t>
            </a:r>
            <a:r>
              <a:rPr lang="en-US" spc="15" dirty="0">
                <a:solidFill>
                  <a:schemeClr val="accent2">
                    <a:lumMod val="75000"/>
                  </a:schemeClr>
                </a:solidFill>
                <a:latin typeface="Times New Roman" panose="02020603050405020304" pitchFamily="18" charset="0"/>
                <a:cs typeface="Times New Roman" panose="02020603050405020304" pitchFamily="18" charset="0"/>
              </a:rPr>
              <a:t>D</a:t>
            </a:r>
            <a:r>
              <a:rPr lang="en-US" spc="-45" dirty="0">
                <a:solidFill>
                  <a:schemeClr val="accent2">
                    <a:lumMod val="75000"/>
                  </a:schemeClr>
                </a:solidFill>
                <a:latin typeface="Times New Roman" panose="02020603050405020304" pitchFamily="18" charset="0"/>
                <a:cs typeface="Times New Roman" panose="02020603050405020304" pitchFamily="18" charset="0"/>
              </a:rPr>
              <a:t> </a:t>
            </a:r>
            <a:r>
              <a:rPr lang="en-US" dirty="0">
                <a:solidFill>
                  <a:schemeClr val="accent2">
                    <a:lumMod val="75000"/>
                  </a:schemeClr>
                </a:solidFill>
                <a:latin typeface="Times New Roman" panose="02020603050405020304" pitchFamily="18" charset="0"/>
                <a:cs typeface="Times New Roman" panose="02020603050405020304" pitchFamily="18" charset="0"/>
              </a:rPr>
              <a:t>U</a:t>
            </a:r>
            <a:r>
              <a:rPr lang="en-US" spc="10" dirty="0">
                <a:solidFill>
                  <a:schemeClr val="accent2">
                    <a:lumMod val="75000"/>
                  </a:schemeClr>
                </a:solidFill>
                <a:latin typeface="Times New Roman" panose="02020603050405020304" pitchFamily="18" charset="0"/>
                <a:cs typeface="Times New Roman" panose="02020603050405020304" pitchFamily="18" charset="0"/>
              </a:rPr>
              <a:t>S</a:t>
            </a:r>
            <a:r>
              <a:rPr lang="en-US" spc="-25" dirty="0">
                <a:solidFill>
                  <a:schemeClr val="accent2">
                    <a:lumMod val="75000"/>
                  </a:schemeClr>
                </a:solidFill>
                <a:latin typeface="Times New Roman" panose="02020603050405020304" pitchFamily="18" charset="0"/>
                <a:cs typeface="Times New Roman" panose="02020603050405020304" pitchFamily="18" charset="0"/>
              </a:rPr>
              <a:t>E</a:t>
            </a:r>
            <a:r>
              <a:rPr lang="en-US" spc="-10" dirty="0">
                <a:solidFill>
                  <a:schemeClr val="accent2">
                    <a:lumMod val="75000"/>
                  </a:schemeClr>
                </a:solidFill>
                <a:latin typeface="Times New Roman" panose="02020603050405020304" pitchFamily="18" charset="0"/>
                <a:cs typeface="Times New Roman" panose="02020603050405020304" pitchFamily="18" charset="0"/>
              </a:rPr>
              <a:t>R</a:t>
            </a:r>
            <a:r>
              <a:rPr lang="en-US" spc="5" dirty="0">
                <a:solidFill>
                  <a:schemeClr val="accent2">
                    <a:lumMod val="75000"/>
                  </a:schemeClr>
                </a:solidFill>
                <a:latin typeface="Times New Roman" panose="02020603050405020304" pitchFamily="18" charset="0"/>
                <a:cs typeface="Times New Roman" panose="02020603050405020304" pitchFamily="18" charset="0"/>
              </a:rPr>
              <a:t>S?</a:t>
            </a:r>
            <a:br>
              <a:rPr lang="en-US" spc="5" dirty="0">
                <a:solidFill>
                  <a:schemeClr val="accent2">
                    <a:lumMod val="75000"/>
                  </a:schemeClr>
                </a:solidFill>
                <a:latin typeface="Times New Roman" panose="02020603050405020304" pitchFamily="18" charset="0"/>
                <a:cs typeface="Times New Roman" panose="02020603050405020304" pitchFamily="18" charset="0"/>
              </a:rPr>
            </a:br>
            <a:br>
              <a:rPr lang="en-US" spc="5" dirty="0">
                <a:solidFill>
                  <a:schemeClr val="accent2">
                    <a:lumMod val="75000"/>
                  </a:schemeClr>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Employees</a:t>
            </a:r>
            <a:r>
              <a:rPr lang="en-US" sz="2000" b="1" dirty="0">
                <a:solidFill>
                  <a:schemeClr val="tx1"/>
                </a:solidFill>
                <a:latin typeface="Times New Roman" panose="02020603050405020304" pitchFamily="18" charset="0"/>
                <a:cs typeface="Times New Roman" panose="02020603050405020304" pitchFamily="18" charset="0"/>
              </a:rPr>
              <a:t>:</a:t>
            </a:r>
            <a:r>
              <a:rPr lang="en-US" sz="1600" dirty="0"/>
              <a:t> </a:t>
            </a:r>
            <a:br>
              <a:rPr lang="en-US" sz="1600" dirty="0"/>
            </a:br>
            <a:r>
              <a:rPr lang="en-US" sz="1600" dirty="0"/>
              <a:t>       </a:t>
            </a:r>
            <a:r>
              <a:rPr lang="en-US" sz="2000" dirty="0">
                <a:solidFill>
                  <a:schemeClr val="tx1"/>
                </a:solidFill>
                <a:latin typeface="Times New Roman" panose="02020603050405020304" pitchFamily="18" charset="0"/>
                <a:cs typeface="Times New Roman" panose="02020603050405020304" pitchFamily="18" charset="0"/>
              </a:rPr>
              <a:t>Employees working in teams who will be affected by changes in team-based performance assessments and collaborative processes.</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Managers and Supervisors:</a:t>
            </a:r>
            <a:br>
              <a:rPr lang="en-US" sz="2400" b="1" dirty="0">
                <a:solidFill>
                  <a:schemeClr val="tx1"/>
                </a:solidFill>
                <a:latin typeface="Times New Roman" panose="02020603050405020304" pitchFamily="18"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Responsible for evaluating employee performance and making decisions about promotions, raises, and development needs. They will use the standardized performance evaluation framework and insights from the analysis to better manage their teams.</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0A589-D34E-3550-ED6E-81771B449832}"/>
              </a:ext>
            </a:extLst>
          </p:cNvPr>
          <p:cNvSpPr>
            <a:spLocks noGrp="1"/>
          </p:cNvSpPr>
          <p:nvPr>
            <p:ph type="title"/>
          </p:nvPr>
        </p:nvSpPr>
        <p:spPr>
          <a:xfrm>
            <a:off x="685800" y="685800"/>
            <a:ext cx="8596668" cy="5105400"/>
          </a:xfrm>
        </p:spPr>
        <p:txBody>
          <a:bodyPr>
            <a:noAutofit/>
          </a:bodyPr>
          <a:lstStyle/>
          <a:p>
            <a:r>
              <a:rPr lang="en-US" altLang="en-US" sz="2400" b="1" dirty="0">
                <a:solidFill>
                  <a:schemeClr val="tx1"/>
                </a:solidFill>
                <a:latin typeface="Times New Roman" panose="02020603050405020304" pitchFamily="18" charset="0"/>
                <a:cs typeface="Times New Roman" panose="02020603050405020304" pitchFamily="18" charset="0"/>
              </a:rPr>
              <a:t>Human Resource:</a:t>
            </a: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Human </a:t>
            </a:r>
            <a:r>
              <a:rPr lang="en-US" altLang="en-US" sz="2000" dirty="0">
                <a:solidFill>
                  <a:schemeClr val="tx1"/>
                </a:solidFill>
                <a:latin typeface="Times New Roman" panose="02020603050405020304" pitchFamily="18" charset="0"/>
                <a:cs typeface="Times New Roman" panose="02020603050405020304" pitchFamily="18" charset="0"/>
              </a:rPr>
              <a:t>Resource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Involved in managing the performance evaluation process, implementing the new framework, and supporting employee development programs. HR will use the analysis results to refine policies and practices.</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Training and Development Teams:</a:t>
            </a:r>
            <a:br>
              <a:rPr lang="en-IN" sz="2400" b="1" dirty="0">
                <a:solidFill>
                  <a:schemeClr val="tx1"/>
                </a:solidFill>
                <a:latin typeface="Times New Roman" panose="02020603050405020304" pitchFamily="18" charset="0"/>
                <a:cs typeface="Times New Roman" panose="02020603050405020304" pitchFamily="18" charset="0"/>
              </a:rPr>
            </a:br>
            <a:r>
              <a:rPr lang="en-IN"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Responsible for designing and delivering training programs. They will use the recommendations from the analysis to create targeted training initiatives to address identified performance gaps and development needs.</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Organizational Development Teams:</a:t>
            </a:r>
            <a:br>
              <a:rPr lang="en-IN" sz="2400" b="1"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Focus on improving organizational effectiveness and culture. They will use insights from the performance analysis to drive strategic initiatives and organizational change.</a:t>
            </a: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6645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 y="857885"/>
            <a:ext cx="9982199" cy="5307222"/>
          </a:xfrm>
          <a:prstGeom prst="rect">
            <a:avLst/>
          </a:prstGeom>
        </p:spPr>
        <p:txBody>
          <a:bodyPr vert="horz" wrap="square" lIns="0" tIns="13335" rIns="0" bIns="0" rtlCol="0">
            <a:spAutoFit/>
          </a:bodyPr>
          <a:lstStyle/>
          <a:p>
            <a:pPr marL="12700">
              <a:lnSpc>
                <a:spcPct val="100000"/>
              </a:lnSpc>
              <a:spcBef>
                <a:spcPts val="105"/>
              </a:spcBef>
            </a:pPr>
            <a:r>
              <a:rPr lang="en-IN" spc="10" dirty="0">
                <a:solidFill>
                  <a:schemeClr val="accent2">
                    <a:lumMod val="75000"/>
                  </a:schemeClr>
                </a:solidFill>
                <a:latin typeface="Times New Roman" panose="02020603050405020304" pitchFamily="18" charset="0"/>
                <a:cs typeface="Times New Roman" panose="02020603050405020304" pitchFamily="18" charset="0"/>
              </a:rPr>
              <a:t>O</a:t>
            </a:r>
            <a:r>
              <a:rPr lang="en-IN" spc="25" dirty="0">
                <a:solidFill>
                  <a:schemeClr val="accent2">
                    <a:lumMod val="75000"/>
                  </a:schemeClr>
                </a:solidFill>
                <a:latin typeface="Times New Roman" panose="02020603050405020304" pitchFamily="18" charset="0"/>
                <a:cs typeface="Times New Roman" panose="02020603050405020304" pitchFamily="18" charset="0"/>
              </a:rPr>
              <a:t>U</a:t>
            </a:r>
            <a:r>
              <a:rPr lang="en-IN" dirty="0">
                <a:solidFill>
                  <a:schemeClr val="accent2">
                    <a:lumMod val="75000"/>
                  </a:schemeClr>
                </a:solidFill>
                <a:latin typeface="Times New Roman" panose="02020603050405020304" pitchFamily="18" charset="0"/>
                <a:cs typeface="Times New Roman" panose="02020603050405020304" pitchFamily="18" charset="0"/>
              </a:rPr>
              <a:t>R</a:t>
            </a:r>
            <a:r>
              <a:rPr spc="5" dirty="0">
                <a:solidFill>
                  <a:schemeClr val="accent2">
                    <a:lumMod val="75000"/>
                  </a:schemeClr>
                </a:solidFill>
                <a:latin typeface="Times New Roman" panose="02020603050405020304" pitchFamily="18" charset="0"/>
                <a:cs typeface="Times New Roman" panose="02020603050405020304" pitchFamily="18" charset="0"/>
              </a:rPr>
              <a:t> </a:t>
            </a:r>
            <a:r>
              <a:rPr spc="25" dirty="0">
                <a:solidFill>
                  <a:schemeClr val="accent2">
                    <a:lumMod val="75000"/>
                  </a:schemeClr>
                </a:solidFill>
                <a:latin typeface="Times New Roman" panose="02020603050405020304" pitchFamily="18" charset="0"/>
                <a:cs typeface="Times New Roman" panose="02020603050405020304" pitchFamily="18" charset="0"/>
              </a:rPr>
              <a:t>S</a:t>
            </a:r>
            <a:r>
              <a:rPr spc="10" dirty="0">
                <a:solidFill>
                  <a:schemeClr val="accent2">
                    <a:lumMod val="75000"/>
                  </a:schemeClr>
                </a:solidFill>
                <a:latin typeface="Times New Roman" panose="02020603050405020304" pitchFamily="18" charset="0"/>
                <a:cs typeface="Times New Roman" panose="02020603050405020304" pitchFamily="18" charset="0"/>
              </a:rPr>
              <a:t>O</a:t>
            </a:r>
            <a:r>
              <a:rPr spc="25" dirty="0">
                <a:solidFill>
                  <a:schemeClr val="accent2">
                    <a:lumMod val="75000"/>
                  </a:schemeClr>
                </a:solidFill>
                <a:latin typeface="Times New Roman" panose="02020603050405020304" pitchFamily="18" charset="0"/>
                <a:cs typeface="Times New Roman" panose="02020603050405020304" pitchFamily="18" charset="0"/>
              </a:rPr>
              <a:t>LU</a:t>
            </a:r>
            <a:r>
              <a:rPr spc="-35" dirty="0">
                <a:solidFill>
                  <a:schemeClr val="accent2">
                    <a:lumMod val="75000"/>
                  </a:schemeClr>
                </a:solidFill>
                <a:latin typeface="Times New Roman" panose="02020603050405020304" pitchFamily="18" charset="0"/>
                <a:cs typeface="Times New Roman" panose="02020603050405020304" pitchFamily="18" charset="0"/>
              </a:rPr>
              <a:t>T</a:t>
            </a:r>
            <a:r>
              <a:rPr spc="-30" dirty="0">
                <a:solidFill>
                  <a:schemeClr val="accent2">
                    <a:lumMod val="75000"/>
                  </a:schemeClr>
                </a:solidFill>
                <a:latin typeface="Times New Roman" panose="02020603050405020304" pitchFamily="18" charset="0"/>
                <a:cs typeface="Times New Roman" panose="02020603050405020304" pitchFamily="18" charset="0"/>
              </a:rPr>
              <a:t>I</a:t>
            </a:r>
            <a:r>
              <a:rPr spc="10" dirty="0">
                <a:solidFill>
                  <a:schemeClr val="accent2">
                    <a:lumMod val="75000"/>
                  </a:schemeClr>
                </a:solidFill>
                <a:latin typeface="Times New Roman" panose="02020603050405020304" pitchFamily="18" charset="0"/>
                <a:cs typeface="Times New Roman" panose="02020603050405020304" pitchFamily="18" charset="0"/>
              </a:rPr>
              <a:t>O</a:t>
            </a:r>
            <a:r>
              <a:rPr dirty="0">
                <a:solidFill>
                  <a:schemeClr val="accent2">
                    <a:lumMod val="75000"/>
                  </a:schemeClr>
                </a:solidFill>
                <a:latin typeface="Times New Roman" panose="02020603050405020304" pitchFamily="18" charset="0"/>
                <a:cs typeface="Times New Roman" panose="02020603050405020304" pitchFamily="18" charset="0"/>
              </a:rPr>
              <a:t>N</a:t>
            </a:r>
            <a:r>
              <a:rPr spc="-345" dirty="0">
                <a:solidFill>
                  <a:schemeClr val="accent2">
                    <a:lumMod val="75000"/>
                  </a:schemeClr>
                </a:solidFill>
                <a:latin typeface="Times New Roman" panose="02020603050405020304" pitchFamily="18" charset="0"/>
                <a:cs typeface="Times New Roman" panose="02020603050405020304" pitchFamily="18" charset="0"/>
              </a:rPr>
              <a:t> </a:t>
            </a:r>
            <a:r>
              <a:rPr spc="-35" dirty="0">
                <a:solidFill>
                  <a:schemeClr val="accent2">
                    <a:lumMod val="75000"/>
                  </a:schemeClr>
                </a:solidFill>
                <a:latin typeface="Times New Roman" panose="02020603050405020304" pitchFamily="18" charset="0"/>
                <a:cs typeface="Times New Roman" panose="02020603050405020304" pitchFamily="18" charset="0"/>
              </a:rPr>
              <a:t>A</a:t>
            </a:r>
            <a:r>
              <a:rPr spc="-5" dirty="0">
                <a:solidFill>
                  <a:schemeClr val="accent2">
                    <a:lumMod val="75000"/>
                  </a:schemeClr>
                </a:solidFill>
                <a:latin typeface="Times New Roman" panose="02020603050405020304" pitchFamily="18" charset="0"/>
                <a:cs typeface="Times New Roman" panose="02020603050405020304" pitchFamily="18" charset="0"/>
              </a:rPr>
              <a:t>N</a:t>
            </a:r>
            <a:r>
              <a:rPr dirty="0">
                <a:solidFill>
                  <a:schemeClr val="accent2">
                    <a:lumMod val="75000"/>
                  </a:schemeClr>
                </a:solidFill>
                <a:latin typeface="Times New Roman" panose="02020603050405020304" pitchFamily="18" charset="0"/>
                <a:cs typeface="Times New Roman" panose="02020603050405020304" pitchFamily="18" charset="0"/>
              </a:rPr>
              <a:t>D</a:t>
            </a:r>
            <a:r>
              <a:rPr spc="35" dirty="0">
                <a:solidFill>
                  <a:schemeClr val="accent2">
                    <a:lumMod val="75000"/>
                  </a:schemeClr>
                </a:solidFill>
                <a:latin typeface="Times New Roman" panose="02020603050405020304" pitchFamily="18" charset="0"/>
                <a:cs typeface="Times New Roman" panose="02020603050405020304" pitchFamily="18" charset="0"/>
              </a:rPr>
              <a:t> </a:t>
            </a:r>
            <a:r>
              <a:rPr spc="-30" dirty="0">
                <a:solidFill>
                  <a:schemeClr val="accent2">
                    <a:lumMod val="75000"/>
                  </a:schemeClr>
                </a:solidFill>
                <a:latin typeface="Times New Roman" panose="02020603050405020304" pitchFamily="18" charset="0"/>
                <a:cs typeface="Times New Roman" panose="02020603050405020304" pitchFamily="18" charset="0"/>
              </a:rPr>
              <a:t>I</a:t>
            </a:r>
            <a:r>
              <a:rPr spc="-35" dirty="0">
                <a:solidFill>
                  <a:schemeClr val="accent2">
                    <a:lumMod val="75000"/>
                  </a:schemeClr>
                </a:solidFill>
                <a:latin typeface="Times New Roman" panose="02020603050405020304" pitchFamily="18" charset="0"/>
                <a:cs typeface="Times New Roman" panose="02020603050405020304" pitchFamily="18" charset="0"/>
              </a:rPr>
              <a:t>T</a:t>
            </a:r>
            <a:r>
              <a:rPr dirty="0">
                <a:solidFill>
                  <a:schemeClr val="accent2">
                    <a:lumMod val="75000"/>
                  </a:schemeClr>
                </a:solidFill>
                <a:latin typeface="Times New Roman" panose="02020603050405020304" pitchFamily="18" charset="0"/>
                <a:cs typeface="Times New Roman" panose="02020603050405020304" pitchFamily="18" charset="0"/>
              </a:rPr>
              <a:t>S</a:t>
            </a:r>
            <a:r>
              <a:rPr spc="60" dirty="0">
                <a:solidFill>
                  <a:schemeClr val="accent2">
                    <a:lumMod val="75000"/>
                  </a:schemeClr>
                </a:solidFill>
                <a:latin typeface="Times New Roman" panose="02020603050405020304" pitchFamily="18" charset="0"/>
                <a:cs typeface="Times New Roman" panose="02020603050405020304" pitchFamily="18" charset="0"/>
              </a:rPr>
              <a:t> </a:t>
            </a:r>
            <a:r>
              <a:rPr spc="-295" dirty="0">
                <a:solidFill>
                  <a:schemeClr val="accent2">
                    <a:lumMod val="75000"/>
                  </a:schemeClr>
                </a:solidFill>
                <a:latin typeface="Times New Roman" panose="02020603050405020304" pitchFamily="18" charset="0"/>
                <a:cs typeface="Times New Roman" panose="02020603050405020304" pitchFamily="18" charset="0"/>
              </a:rPr>
              <a:t>V</a:t>
            </a:r>
            <a:r>
              <a:rPr spc="-35" dirty="0">
                <a:solidFill>
                  <a:schemeClr val="accent2">
                    <a:lumMod val="75000"/>
                  </a:schemeClr>
                </a:solidFill>
                <a:latin typeface="Times New Roman" panose="02020603050405020304" pitchFamily="18" charset="0"/>
                <a:cs typeface="Times New Roman" panose="02020603050405020304" pitchFamily="18" charset="0"/>
              </a:rPr>
              <a:t>A</a:t>
            </a:r>
            <a:r>
              <a:rPr spc="25" dirty="0">
                <a:solidFill>
                  <a:schemeClr val="accent2">
                    <a:lumMod val="75000"/>
                  </a:schemeClr>
                </a:solidFill>
                <a:latin typeface="Times New Roman" panose="02020603050405020304" pitchFamily="18" charset="0"/>
                <a:cs typeface="Times New Roman" panose="02020603050405020304" pitchFamily="18" charset="0"/>
              </a:rPr>
              <a:t>LU</a:t>
            </a:r>
            <a:r>
              <a:rPr lang="en-IN" dirty="0">
                <a:solidFill>
                  <a:schemeClr val="accent2">
                    <a:lumMod val="75000"/>
                  </a:schemeClr>
                </a:solidFill>
                <a:latin typeface="Times New Roman" panose="02020603050405020304" pitchFamily="18" charset="0"/>
                <a:cs typeface="Times New Roman" panose="02020603050405020304" pitchFamily="18" charset="0"/>
              </a:rPr>
              <a:t>E</a:t>
            </a:r>
            <a:r>
              <a:rPr lang="en-IN" spc="-65" dirty="0">
                <a:solidFill>
                  <a:schemeClr val="accent2">
                    <a:lumMod val="75000"/>
                  </a:schemeClr>
                </a:solidFill>
                <a:latin typeface="Times New Roman" panose="02020603050405020304" pitchFamily="18" charset="0"/>
                <a:cs typeface="Times New Roman" panose="02020603050405020304" pitchFamily="18" charset="0"/>
              </a:rPr>
              <a:t> </a:t>
            </a:r>
            <a:r>
              <a:rPr spc="-15" dirty="0">
                <a:solidFill>
                  <a:schemeClr val="accent2">
                    <a:lumMod val="75000"/>
                  </a:schemeClr>
                </a:solidFill>
                <a:latin typeface="Times New Roman" panose="02020603050405020304" pitchFamily="18" charset="0"/>
                <a:cs typeface="Times New Roman" panose="02020603050405020304" pitchFamily="18" charset="0"/>
              </a:rPr>
              <a:t>P</a:t>
            </a:r>
            <a:r>
              <a:rPr spc="-30" dirty="0">
                <a:solidFill>
                  <a:schemeClr val="accent2">
                    <a:lumMod val="75000"/>
                  </a:schemeClr>
                </a:solidFill>
                <a:latin typeface="Times New Roman" panose="02020603050405020304" pitchFamily="18" charset="0"/>
                <a:cs typeface="Times New Roman" panose="02020603050405020304" pitchFamily="18" charset="0"/>
              </a:rPr>
              <a:t>R</a:t>
            </a:r>
            <a:r>
              <a:rPr spc="10" dirty="0">
                <a:solidFill>
                  <a:schemeClr val="accent2">
                    <a:lumMod val="75000"/>
                  </a:schemeClr>
                </a:solidFill>
                <a:latin typeface="Times New Roman" panose="02020603050405020304" pitchFamily="18" charset="0"/>
                <a:cs typeface="Times New Roman" panose="02020603050405020304" pitchFamily="18" charset="0"/>
              </a:rPr>
              <a:t>O</a:t>
            </a:r>
            <a:r>
              <a:rPr spc="-15" dirty="0">
                <a:solidFill>
                  <a:schemeClr val="accent2">
                    <a:lumMod val="75000"/>
                  </a:schemeClr>
                </a:solidFill>
                <a:latin typeface="Times New Roman" panose="02020603050405020304" pitchFamily="18" charset="0"/>
                <a:cs typeface="Times New Roman" panose="02020603050405020304" pitchFamily="18" charset="0"/>
              </a:rPr>
              <a:t>P</a:t>
            </a:r>
            <a:r>
              <a:rPr spc="10" dirty="0">
                <a:solidFill>
                  <a:schemeClr val="accent2">
                    <a:lumMod val="75000"/>
                  </a:schemeClr>
                </a:solidFill>
                <a:latin typeface="Times New Roman" panose="02020603050405020304" pitchFamily="18" charset="0"/>
                <a:cs typeface="Times New Roman" panose="02020603050405020304" pitchFamily="18" charset="0"/>
              </a:rPr>
              <a:t>O</a:t>
            </a:r>
            <a:r>
              <a:rPr spc="25" dirty="0">
                <a:solidFill>
                  <a:schemeClr val="accent2">
                    <a:lumMod val="75000"/>
                  </a:schemeClr>
                </a:solidFill>
                <a:latin typeface="Times New Roman" panose="02020603050405020304" pitchFamily="18" charset="0"/>
                <a:cs typeface="Times New Roman" panose="02020603050405020304" pitchFamily="18" charset="0"/>
              </a:rPr>
              <a:t>S</a:t>
            </a:r>
            <a:r>
              <a:rPr spc="-30" dirty="0">
                <a:solidFill>
                  <a:schemeClr val="accent2">
                    <a:lumMod val="75000"/>
                  </a:schemeClr>
                </a:solidFill>
                <a:latin typeface="Times New Roman" panose="02020603050405020304" pitchFamily="18" charset="0"/>
                <a:cs typeface="Times New Roman" panose="02020603050405020304" pitchFamily="18" charset="0"/>
              </a:rPr>
              <a:t>I</a:t>
            </a:r>
            <a:r>
              <a:rPr spc="-35" dirty="0">
                <a:solidFill>
                  <a:schemeClr val="accent2">
                    <a:lumMod val="75000"/>
                  </a:schemeClr>
                </a:solidFill>
                <a:latin typeface="Times New Roman" panose="02020603050405020304" pitchFamily="18" charset="0"/>
                <a:cs typeface="Times New Roman" panose="02020603050405020304" pitchFamily="18" charset="0"/>
              </a:rPr>
              <a:t>T</a:t>
            </a:r>
            <a:r>
              <a:rPr spc="-30" dirty="0">
                <a:solidFill>
                  <a:schemeClr val="accent2">
                    <a:lumMod val="75000"/>
                  </a:schemeClr>
                </a:solidFill>
                <a:latin typeface="Times New Roman" panose="02020603050405020304" pitchFamily="18" charset="0"/>
                <a:cs typeface="Times New Roman" panose="02020603050405020304" pitchFamily="18" charset="0"/>
              </a:rPr>
              <a:t>I</a:t>
            </a:r>
            <a:r>
              <a:rPr spc="10" dirty="0">
                <a:solidFill>
                  <a:schemeClr val="accent2">
                    <a:lumMod val="75000"/>
                  </a:schemeClr>
                </a:solidFill>
                <a:latin typeface="Times New Roman" panose="02020603050405020304" pitchFamily="18" charset="0"/>
                <a:cs typeface="Times New Roman" panose="02020603050405020304" pitchFamily="18" charset="0"/>
              </a:rPr>
              <a:t>O</a:t>
            </a:r>
            <a:r>
              <a:rPr dirty="0">
                <a:solidFill>
                  <a:schemeClr val="accent2">
                    <a:lumMod val="75000"/>
                  </a:schemeClr>
                </a:solidFill>
                <a:latin typeface="Times New Roman" panose="02020603050405020304" pitchFamily="18" charset="0"/>
                <a:cs typeface="Times New Roman" panose="02020603050405020304" pitchFamily="18" charset="0"/>
              </a:rPr>
              <a:t>N</a:t>
            </a:r>
            <a:r>
              <a:rPr lang="en-IN" dirty="0">
                <a:solidFill>
                  <a:schemeClr val="accent2">
                    <a:lumMod val="75000"/>
                  </a:schemeClr>
                </a:solidFill>
                <a:latin typeface="Times New Roman" panose="02020603050405020304" pitchFamily="18" charset="0"/>
                <a:cs typeface="Times New Roman" panose="02020603050405020304" pitchFamily="18" charset="0"/>
              </a:rPr>
              <a:t>:</a:t>
            </a:r>
            <a:br>
              <a:rPr lang="en-IN" dirty="0">
                <a:solidFill>
                  <a:schemeClr val="accent2">
                    <a:lumMod val="75000"/>
                  </a:schemeClr>
                </a:solidFill>
                <a:latin typeface="Times New Roman" panose="02020603050405020304" pitchFamily="18" charset="0"/>
                <a:cs typeface="Times New Roman" panose="02020603050405020304" pitchFamily="18" charset="0"/>
              </a:rPr>
            </a:br>
            <a:br>
              <a:rPr lang="en-IN" sz="2400" b="1"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Conditional Formatting:</a:t>
            </a:r>
            <a:br>
              <a:rPr lang="en-IN" sz="2400" b="1"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Conditional formatting in Excel is a feature that allows you to apply specific formatting to cells based on the values or criteria you set. This helps to visually analyze data by highlighting cells that meet certain conditions, making patterns and trends easier to spot.</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Filtering:   </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Filters can be combined with sorting to organize data in a meaningful way. For instance, you can filter to show only the top 10% of sales performers and then sort them by highest sales value.</a:t>
            </a: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Graph:</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Using graphs (charts) in Excel is a powerful way to visually represent data, making it easier to analyze trends, compare values, and present information clearly.</a:t>
            </a:r>
            <a:r>
              <a:rPr lang="en-US" sz="1100" dirty="0"/>
              <a:t>. </a:t>
            </a:r>
            <a:br>
              <a:rPr lang="en-IN" sz="2000" b="1" dirty="0">
                <a:solidFill>
                  <a:schemeClr val="tx1"/>
                </a:solidFill>
                <a:latin typeface="Times New Roman" panose="02020603050405020304" pitchFamily="18" charset="0"/>
                <a:cs typeface="Times New Roman" panose="02020603050405020304" pitchFamily="18" charset="0"/>
              </a:rPr>
            </a:br>
            <a:endParaRPr sz="2000" dirty="0">
              <a:solidFill>
                <a:schemeClr val="tx1"/>
              </a:solidFill>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77334" y="609600"/>
            <a:ext cx="8596668" cy="685800"/>
          </a:xfrm>
        </p:spPr>
        <p:txBody>
          <a:bodyPr>
            <a:noAutofit/>
          </a:bodyPr>
          <a:lstStyle/>
          <a:p>
            <a:r>
              <a:rPr lang="en-IN" dirty="0">
                <a:solidFill>
                  <a:schemeClr val="accent2">
                    <a:lumMod val="75000"/>
                  </a:schemeClr>
                </a:solidFill>
                <a:latin typeface="Times New Roman" panose="02020603050405020304" pitchFamily="18" charset="0"/>
                <a:cs typeface="Times New Roman" panose="02020603050405020304" pitchFamily="18" charset="0"/>
              </a:rPr>
              <a:t>DATASET DESCRIPTION:</a:t>
            </a:r>
            <a:br>
              <a:rPr lang="en-IN" dirty="0">
                <a:solidFill>
                  <a:schemeClr val="accent2">
                    <a:lumMod val="75000"/>
                  </a:schemeClr>
                </a:solidFill>
                <a:latin typeface="Times New Roman" panose="02020603050405020304" pitchFamily="18" charset="0"/>
                <a:cs typeface="Times New Roman" panose="02020603050405020304" pitchFamily="18" charset="0"/>
              </a:rPr>
            </a:br>
            <a:br>
              <a:rPr lang="en-IN" sz="2000"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1. </a:t>
            </a:r>
            <a:r>
              <a:rPr lang="en-IN" sz="2400" dirty="0">
                <a:solidFill>
                  <a:schemeClr val="tx1"/>
                </a:solidFill>
                <a:latin typeface="Times New Roman" panose="02020603050405020304" pitchFamily="18" charset="0"/>
                <a:cs typeface="Times New Roman" panose="02020603050405020304" pitchFamily="18" charset="0"/>
              </a:rPr>
              <a:t>Employee Database from </a:t>
            </a:r>
            <a:r>
              <a:rPr lang="en-IN" sz="2400" b="1" dirty="0">
                <a:solidFill>
                  <a:schemeClr val="accent4"/>
                </a:solidFill>
                <a:latin typeface="Times New Roman" panose="02020603050405020304" pitchFamily="18" charset="0"/>
                <a:cs typeface="Times New Roman" panose="02020603050405020304" pitchFamily="18" charset="0"/>
              </a:rPr>
              <a:t>EDUNET</a:t>
            </a:r>
            <a:br>
              <a:rPr lang="en-IN" sz="2400" b="1" dirty="0">
                <a:solidFill>
                  <a:schemeClr val="accent4"/>
                </a:solidFill>
                <a:latin typeface="Times New Roman" panose="02020603050405020304" pitchFamily="18" charset="0"/>
                <a:cs typeface="Times New Roman" panose="02020603050405020304" pitchFamily="18" charset="0"/>
              </a:rPr>
            </a:br>
            <a:br>
              <a:rPr lang="en-IN" sz="2400" b="1" dirty="0">
                <a:solidFill>
                  <a:schemeClr val="accent4"/>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2. </a:t>
            </a:r>
            <a:r>
              <a:rPr lang="en-IN" sz="2400" dirty="0">
                <a:solidFill>
                  <a:schemeClr val="tx1"/>
                </a:solidFill>
                <a:latin typeface="Times New Roman" panose="02020603050405020304" pitchFamily="18" charset="0"/>
                <a:cs typeface="Times New Roman" panose="02020603050405020304" pitchFamily="18" charset="0"/>
              </a:rPr>
              <a:t>Employee Id – Number</a:t>
            </a: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3. </a:t>
            </a:r>
            <a:r>
              <a:rPr lang="en-IN" sz="2400" dirty="0">
                <a:solidFill>
                  <a:schemeClr val="tx1"/>
                </a:solidFill>
                <a:latin typeface="Times New Roman" panose="02020603050405020304" pitchFamily="18" charset="0"/>
                <a:cs typeface="Times New Roman" panose="02020603050405020304" pitchFamily="18" charset="0"/>
              </a:rPr>
              <a:t>Name – Text</a:t>
            </a: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4</a:t>
            </a:r>
            <a:r>
              <a:rPr lang="en-IN" sz="2400" dirty="0">
                <a:solidFill>
                  <a:schemeClr val="tx1"/>
                </a:solidFill>
                <a:latin typeface="Times New Roman" panose="02020603050405020304" pitchFamily="18" charset="0"/>
                <a:cs typeface="Times New Roman" panose="02020603050405020304" pitchFamily="18" charset="0"/>
              </a:rPr>
              <a:t>. Employee Status:</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a) </a:t>
            </a:r>
            <a:r>
              <a:rPr lang="en-IN" sz="2400" dirty="0">
                <a:solidFill>
                  <a:schemeClr val="tx1"/>
                </a:solidFill>
                <a:latin typeface="Times New Roman" panose="02020603050405020304" pitchFamily="18" charset="0"/>
                <a:cs typeface="Times New Roman" panose="02020603050405020304" pitchFamily="18" charset="0"/>
              </a:rPr>
              <a:t>Active</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b) </a:t>
            </a:r>
            <a:r>
              <a:rPr lang="en-IN" sz="2400" dirty="0">
                <a:solidFill>
                  <a:schemeClr val="tx1"/>
                </a:solidFill>
                <a:latin typeface="Times New Roman" panose="02020603050405020304" pitchFamily="18" charset="0"/>
                <a:cs typeface="Times New Roman" panose="02020603050405020304" pitchFamily="18" charset="0"/>
              </a:rPr>
              <a:t>Future start</a:t>
            </a:r>
            <a:br>
              <a:rPr lang="en-IN" sz="2400" dirty="0">
                <a:solidFill>
                  <a:schemeClr val="tx1"/>
                </a:solidFill>
                <a:latin typeface="Times New Roman" panose="02020603050405020304" pitchFamily="18" charset="0"/>
                <a:cs typeface="Times New Roman" panose="02020603050405020304" pitchFamily="18" charset="0"/>
              </a:rPr>
            </a:br>
            <a:br>
              <a:rPr lang="en-IN" sz="2400"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5. </a:t>
            </a:r>
            <a:r>
              <a:rPr lang="en-IN" sz="2400" dirty="0">
                <a:solidFill>
                  <a:schemeClr val="tx1"/>
                </a:solidFill>
                <a:latin typeface="Times New Roman" panose="02020603050405020304" pitchFamily="18" charset="0"/>
                <a:cs typeface="Times New Roman" panose="02020603050405020304" pitchFamily="18" charset="0"/>
              </a:rPr>
              <a:t>Gender:</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a) </a:t>
            </a:r>
            <a:r>
              <a:rPr lang="en-IN" sz="2400" dirty="0">
                <a:solidFill>
                  <a:schemeClr val="tx1"/>
                </a:solidFill>
                <a:latin typeface="Times New Roman" panose="02020603050405020304" pitchFamily="18" charset="0"/>
                <a:cs typeface="Times New Roman" panose="02020603050405020304" pitchFamily="18" charset="0"/>
              </a:rPr>
              <a:t>Male</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b) </a:t>
            </a:r>
            <a:r>
              <a:rPr lang="en-IN" sz="2400" dirty="0">
                <a:solidFill>
                  <a:schemeClr val="tx1"/>
                </a:solidFill>
                <a:latin typeface="Times New Roman" panose="02020603050405020304" pitchFamily="18" charset="0"/>
                <a:cs typeface="Times New Roman" panose="02020603050405020304" pitchFamily="18" charset="0"/>
              </a:rPr>
              <a:t>Female</a:t>
            </a:r>
            <a:br>
              <a:rPr lang="en-IN" sz="2400" dirty="0">
                <a:solidFill>
                  <a:schemeClr val="tx1"/>
                </a:solidFill>
                <a:latin typeface="Times New Roman" panose="02020603050405020304" pitchFamily="18" charset="0"/>
                <a:cs typeface="Times New Roman" panose="02020603050405020304" pitchFamily="18" charset="0"/>
              </a:rPr>
            </a:br>
            <a:br>
              <a:rPr lang="en-IN" dirty="0">
                <a:solidFill>
                  <a:schemeClr val="accent2">
                    <a:lumMod val="75000"/>
                  </a:schemeClr>
                </a:solidFill>
                <a:latin typeface="Times New Roman" panose="02020603050405020304" pitchFamily="18" charset="0"/>
                <a:cs typeface="Times New Roman" panose="02020603050405020304" pitchFamily="18" charset="0"/>
              </a:rPr>
            </a:br>
            <a:br>
              <a:rPr lang="en-IN" dirty="0">
                <a:solidFill>
                  <a:schemeClr val="accent2">
                    <a:lumMod val="75000"/>
                  </a:schemeClr>
                </a:solidFill>
                <a:latin typeface="Times New Roman" panose="02020603050405020304" pitchFamily="18" charset="0"/>
                <a:cs typeface="Times New Roman" panose="02020603050405020304" pitchFamily="18" charset="0"/>
              </a:rPr>
            </a:br>
            <a:br>
              <a:rPr lang="en-IN" dirty="0">
                <a:solidFill>
                  <a:schemeClr val="accent2">
                    <a:lumMod val="75000"/>
                  </a:schemeClr>
                </a:solidFill>
                <a:latin typeface="Times New Roman" panose="02020603050405020304" pitchFamily="18" charset="0"/>
                <a:cs typeface="Times New Roman" panose="02020603050405020304" pitchFamily="18" charset="0"/>
              </a:rPr>
            </a:b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562</TotalTime>
  <Words>909</Words>
  <Application>Microsoft Office PowerPoint</Application>
  <PresentationFormat>Widescreen</PresentationFormat>
  <Paragraphs>55</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 3</vt:lpstr>
      <vt:lpstr>Facet</vt:lpstr>
      <vt:lpstr>  Employee Data Analysis using Excel  </vt:lpstr>
      <vt:lpstr>PROJECT TITLE:</vt:lpstr>
      <vt:lpstr>AGENDA</vt:lpstr>
      <vt:lpstr>PROBLEM STATEMENT:   1. Identify patterns and factors that significantly impact employee performance.       2. Standardize the performance evaluation process to reduce bias and subjectivity.       3. Provide actionable insights to improve individual and team performance.       4. Develop recommendations for targeted training and development programs. </vt:lpstr>
      <vt:lpstr>PROJECT OVERVIEW:            * The primary purpose of this project is to systematically analyze employee performance across the organization                         *  By setting clear goals, providing regular feedback, recognizing achievements, and offering opportunities for growth, employers can help their employees achieve their full potential.</vt:lpstr>
      <vt:lpstr>WHO ARE THE END USERS?  Employees:         Employees working in teams who will be affected by changes in team-based performance assessments and collaborative processes.  Managers and Supervisors:        Responsible for evaluating employee performance and making decisions about promotions, raises, and development needs. They will use the standardized performance evaluation framework and insights from the analysis to better manage their teams.  </vt:lpstr>
      <vt:lpstr>Human Resource:       Human Resource Involved in managing the performance evaluation process, implementing the new framework, and supporting employee development programs. HR will use the analysis results to refine policies and practices.  Training and Development Teams:        Responsible for designing and delivering training programs. They will use the recommendations from the analysis to create targeted training initiatives to address identified performance gaps and development needs.  Organizational Development Teams:       Focus on improving organizational effectiveness and culture. They will use insights from the performance analysis to drive strategic initiatives and organizational change. </vt:lpstr>
      <vt:lpstr>OUR SOLUTION AND ITS VALUE PROPOSITION:  Conditional Formatting:      Conditional formatting in Excel is a feature that allows you to apply specific formatting to cells based on the values or criteria you set. This helps to visually analyze data by highlighting cells that meet certain conditions, making patterns and trends easier to spot.  Filtering:          Filters can be combined with sorting to organize data in a meaningful way. For instance, you can filter to show only the top 10% of sales performers and then sort them by highest sales value.  Graph:       Using graphs (charts) in Excel is a powerful way to visually represent data, making it easier to analyze trends, compare values, and present information clearly..  </vt:lpstr>
      <vt:lpstr>DATASET DESCRIPTION:  1. Employee Database from EDUNET  2. Employee Id – Number  3. Name – Text  4. Employee Status:           a) Active           b) Future start  5. Gender:           a) Male           b) Female    </vt:lpstr>
      <vt:lpstr>6. Employee Rating – Number  7. Employee Classification Type:          a) Temporary           b) Full Time           c) Part Time   8. Department Type:         a) Production         b) Sales         c)  IT  9. Performance Level:         a) Very High         b) High         c) Medium</vt:lpstr>
      <vt:lpstr>THE "WOW" IN OUR SOLUTION:</vt:lpstr>
      <vt:lpstr>PowerPoint Presentation</vt:lpstr>
      <vt:lpstr>RESULTS:</vt:lpstr>
      <vt:lpstr>CONCLUSION:     The Employee Performance Analysis project aimed to comprehensively evaluate and improve employee performance through data-driven insights. The Employee Performance Analysis project has provided valuable insights and recommendations to enhance performance management within the organization. By implementing these findings, the organization is poised to improve employee performance, foster a positive work environment, and achieve greater alignment with strategic objectives. The continued focus on data-driven performance management will support long-term organizational success and employee growth.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sivamurugakannan n</cp:lastModifiedBy>
  <cp:revision>27</cp:revision>
  <dcterms:created xsi:type="dcterms:W3CDTF">2024-03-29T15:07:22Z</dcterms:created>
  <dcterms:modified xsi:type="dcterms:W3CDTF">2024-08-30T06:10:09Z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