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6" r:id="rId10"/>
    <p:sldId id="264" r:id="rId11"/>
    <p:sldId id="265"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8/30/2024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8/30/2024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8/30/2024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8/30/2024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8/30/2024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8/30/2024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8/30/2024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8/30/2024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8/30/2024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8/30/2024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8/30/2024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8/30/2024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8/30/2024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8/30/2024</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8/30/2024</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8/30/2024</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8/30/2024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21" Type="http://schemas.openxmlformats.org/officeDocument/2006/relationships/image" Target="../media/image4.png"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20" Type="http://schemas.openxmlformats.org/officeDocument/2006/relationships/image" Target="../media/image3.png"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image" Target="../media/image2.png"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 Id="rId22" Type="http://schemas.openxmlformats.org/officeDocument/2006/relationships/image" Target="../media/image5.png"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8/30/2024</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7.jpeg" /><Relationship Id="rId1" Type="http://schemas.openxmlformats.org/officeDocument/2006/relationships/slideLayout" Target="../slideLayouts/slideLayout6.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13.xml.rels><?xml version="1.0" encoding="UTF-8" standalone="yes"?>
<Relationships xmlns="http://schemas.openxmlformats.org/package/2006/relationships"><Relationship Id="rId2" Type="http://schemas.openxmlformats.org/officeDocument/2006/relationships/image" Target="../media/image8.jpeg" /><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8.xml.rels><?xml version="1.0" encoding="UTF-8" standalone="yes"?>
<Relationships xmlns="http://schemas.openxmlformats.org/package/2006/relationships"><Relationship Id="rId2" Type="http://schemas.openxmlformats.org/officeDocument/2006/relationships/image" Target="../media/image6.jpeg" /><Relationship Id="rId1" Type="http://schemas.openxmlformats.org/officeDocument/2006/relationships/slideLayout" Target="../slideLayouts/slideLayout6.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68FB033-B4AE-BA26-DCD9-542F0D1C1C1B}"/>
              </a:ext>
            </a:extLst>
          </p:cNvPr>
          <p:cNvSpPr txBox="1"/>
          <p:nvPr/>
        </p:nvSpPr>
        <p:spPr>
          <a:xfrm>
            <a:off x="0" y="1907236"/>
            <a:ext cx="12192000" cy="2554545"/>
          </a:xfrm>
          <a:prstGeom prst="rect">
            <a:avLst/>
          </a:prstGeom>
          <a:noFill/>
        </p:spPr>
        <p:txBody>
          <a:bodyPr wrap="square" rtlCol="0">
            <a:spAutoFit/>
          </a:bodyPr>
          <a:lstStyle/>
          <a:p>
            <a:r>
              <a:rPr lang="en-IN" sz="4000" b="1" i="1"/>
              <a:t>NAME           : MONISH RAJ S</a:t>
            </a:r>
          </a:p>
          <a:p>
            <a:r>
              <a:rPr lang="en-IN" sz="4000" b="1" i="1"/>
              <a:t>REG.NO        : 312211645</a:t>
            </a:r>
          </a:p>
          <a:p>
            <a:r>
              <a:rPr lang="en-IN" sz="4000" b="1" i="1"/>
              <a:t>DEPARTMENT: 3 BCOM GENERAL A SECTION</a:t>
            </a:r>
          </a:p>
          <a:p>
            <a:r>
              <a:rPr lang="en-IN" sz="4000" b="1" i="1"/>
              <a:t>COLLEGE      : THIRUTHANGAL NADAR COLLEGE</a:t>
            </a:r>
            <a:endParaRPr lang="en-US" sz="4000" b="1" i="1"/>
          </a:p>
        </p:txBody>
      </p:sp>
    </p:spTree>
    <p:extLst>
      <p:ext uri="{BB962C8B-B14F-4D97-AF65-F5344CB8AC3E}">
        <p14:creationId xmlns:p14="http://schemas.microsoft.com/office/powerpoint/2010/main" val="20548460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2D8FD75-ACBB-802E-2174-9BD96F557F0A}"/>
              </a:ext>
            </a:extLst>
          </p:cNvPr>
          <p:cNvPicPr>
            <a:picLocks noChangeAspect="1"/>
          </p:cNvPicPr>
          <p:nvPr/>
        </p:nvPicPr>
        <p:blipFill>
          <a:blip r:embed="rId2"/>
          <a:stretch>
            <a:fillRect/>
          </a:stretch>
        </p:blipFill>
        <p:spPr>
          <a:xfrm>
            <a:off x="1039090" y="696802"/>
            <a:ext cx="9437391" cy="4853166"/>
          </a:xfrm>
          <a:prstGeom prst="rect">
            <a:avLst/>
          </a:prstGeom>
        </p:spPr>
      </p:pic>
    </p:spTree>
    <p:extLst>
      <p:ext uri="{BB962C8B-B14F-4D97-AF65-F5344CB8AC3E}">
        <p14:creationId xmlns:p14="http://schemas.microsoft.com/office/powerpoint/2010/main" val="10608568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D0D50B-5FEC-D46E-635C-CD72F8DC6763}"/>
              </a:ext>
            </a:extLst>
          </p:cNvPr>
          <p:cNvSpPr>
            <a:spLocks noGrp="1"/>
          </p:cNvSpPr>
          <p:nvPr>
            <p:ph type="title"/>
          </p:nvPr>
        </p:nvSpPr>
        <p:spPr>
          <a:xfrm>
            <a:off x="2467578" y="0"/>
            <a:ext cx="10294905" cy="1760342"/>
          </a:xfrm>
        </p:spPr>
        <p:txBody>
          <a:bodyPr/>
          <a:lstStyle/>
          <a:p>
            <a:r>
              <a:rPr lang="en-IN" dirty="0"/>
              <a:t>       Pie chart analysis</a:t>
            </a:r>
            <a:endParaRPr lang="en-US" dirty="0"/>
          </a:p>
        </p:txBody>
      </p:sp>
      <p:sp>
        <p:nvSpPr>
          <p:cNvPr id="3" name="TextBox 2">
            <a:extLst>
              <a:ext uri="{FF2B5EF4-FFF2-40B4-BE49-F238E27FC236}">
                <a16:creationId xmlns:a16="http://schemas.microsoft.com/office/drawing/2014/main" id="{E4E738EB-9691-64C8-B7B5-8EC8DC58F298}"/>
              </a:ext>
            </a:extLst>
          </p:cNvPr>
          <p:cNvSpPr txBox="1"/>
          <p:nvPr/>
        </p:nvSpPr>
        <p:spPr>
          <a:xfrm>
            <a:off x="5466840" y="2453477"/>
            <a:ext cx="1828800" cy="1828800"/>
          </a:xfrm>
          <a:prstGeom prst="rect">
            <a:avLst/>
          </a:prstGeom>
          <a:noFill/>
        </p:spPr>
        <p:txBody>
          <a:bodyPr wrap="square" rtlCol="0">
            <a:spAutoFit/>
          </a:bodyPr>
          <a:lstStyle/>
          <a:p>
            <a:pPr algn="l"/>
            <a:endParaRPr lang="en-US" dirty="0"/>
          </a:p>
        </p:txBody>
      </p:sp>
      <p:sp>
        <p:nvSpPr>
          <p:cNvPr id="4" name="TextBox 3">
            <a:extLst>
              <a:ext uri="{FF2B5EF4-FFF2-40B4-BE49-F238E27FC236}">
                <a16:creationId xmlns:a16="http://schemas.microsoft.com/office/drawing/2014/main" id="{6C9640CE-6DB3-6E1F-1E3D-0CE9588C78C5}"/>
              </a:ext>
            </a:extLst>
          </p:cNvPr>
          <p:cNvSpPr txBox="1"/>
          <p:nvPr/>
        </p:nvSpPr>
        <p:spPr>
          <a:xfrm>
            <a:off x="948547" y="990192"/>
            <a:ext cx="10294905" cy="5632311"/>
          </a:xfrm>
          <a:prstGeom prst="rect">
            <a:avLst/>
          </a:prstGeom>
          <a:noFill/>
        </p:spPr>
        <p:txBody>
          <a:bodyPr wrap="square" rtlCol="0">
            <a:spAutoFit/>
          </a:bodyPr>
          <a:lstStyle/>
          <a:p>
            <a:pPr marL="742950" indent="-742950" algn="l">
              <a:buFont typeface="+mj-lt"/>
              <a:buAutoNum type="arabicPeriod"/>
            </a:pPr>
            <a:r>
              <a:rPr lang="en-IN" sz="4000" dirty="0"/>
              <a:t>Consistency: If slices are similar in size, measurements have remained stable over time. </a:t>
            </a:r>
          </a:p>
          <a:p>
            <a:pPr marL="742950" indent="-742950" algn="l">
              <a:buFont typeface="+mj-lt"/>
              <a:buAutoNum type="arabicPeriod"/>
            </a:pPr>
            <a:r>
              <a:rPr lang="en-IN" sz="4000" dirty="0"/>
              <a:t>Significant Changes: Larger or smaller slices suggest notable changes in measurements on those dates.</a:t>
            </a:r>
          </a:p>
          <a:p>
            <a:pPr marL="742950" indent="-742950" algn="l">
              <a:buFont typeface="+mj-lt"/>
              <a:buAutoNum type="arabicPeriod"/>
            </a:pPr>
            <a:r>
              <a:rPr lang="en-IN" sz="4000" dirty="0"/>
              <a:t>Visualization: A line or bar chart might offer clearer insights into trends over time.</a:t>
            </a:r>
          </a:p>
        </p:txBody>
      </p:sp>
    </p:spTree>
    <p:extLst>
      <p:ext uri="{BB962C8B-B14F-4D97-AF65-F5344CB8AC3E}">
        <p14:creationId xmlns:p14="http://schemas.microsoft.com/office/powerpoint/2010/main" val="31306058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572A4-419A-FF26-913C-A01201E6AB2F}"/>
              </a:ext>
            </a:extLst>
          </p:cNvPr>
          <p:cNvSpPr>
            <a:spLocks noGrp="1"/>
          </p:cNvSpPr>
          <p:nvPr>
            <p:ph type="title"/>
          </p:nvPr>
        </p:nvSpPr>
        <p:spPr>
          <a:xfrm>
            <a:off x="560539" y="171552"/>
            <a:ext cx="9404723" cy="1400530"/>
          </a:xfrm>
        </p:spPr>
        <p:txBody>
          <a:bodyPr/>
          <a:lstStyle/>
          <a:p>
            <a:r>
              <a:rPr lang="en-IN" dirty="0"/>
              <a:t>                          Conclusion</a:t>
            </a:r>
            <a:endParaRPr lang="en-US" dirty="0"/>
          </a:p>
        </p:txBody>
      </p:sp>
      <p:sp>
        <p:nvSpPr>
          <p:cNvPr id="3" name="TextBox 2">
            <a:extLst>
              <a:ext uri="{FF2B5EF4-FFF2-40B4-BE49-F238E27FC236}">
                <a16:creationId xmlns:a16="http://schemas.microsoft.com/office/drawing/2014/main" id="{C69B8486-8972-651D-D5C1-D8E5C4E57F94}"/>
              </a:ext>
            </a:extLst>
          </p:cNvPr>
          <p:cNvSpPr txBox="1"/>
          <p:nvPr/>
        </p:nvSpPr>
        <p:spPr>
          <a:xfrm>
            <a:off x="450517" y="1054137"/>
            <a:ext cx="10818769" cy="5632311"/>
          </a:xfrm>
          <a:prstGeom prst="rect">
            <a:avLst/>
          </a:prstGeom>
          <a:noFill/>
        </p:spPr>
        <p:txBody>
          <a:bodyPr wrap="square" rtlCol="0">
            <a:spAutoFit/>
          </a:bodyPr>
          <a:lstStyle/>
          <a:p>
            <a:pPr algn="l"/>
            <a:r>
              <a:rPr lang="en-IN" sz="4000" dirty="0"/>
              <a:t>The pie chart gives a quick snapshot of how measurements compare across different dates but may not be the best tool for detailed analysis. A more precise method (like a time series line graph) could provide better insights into how these measurements have evolved, making it easier to identify trends, outliers, and areas for improvement.</a:t>
            </a:r>
            <a:endParaRPr lang="en-US" sz="4000" dirty="0"/>
          </a:p>
        </p:txBody>
      </p:sp>
    </p:spTree>
    <p:extLst>
      <p:ext uri="{BB962C8B-B14F-4D97-AF65-F5344CB8AC3E}">
        <p14:creationId xmlns:p14="http://schemas.microsoft.com/office/powerpoint/2010/main" val="31102244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FEC4B1E-FE39-AE30-FEE2-D1DDEDB9BA00}"/>
              </a:ext>
            </a:extLst>
          </p:cNvPr>
          <p:cNvSpPr txBox="1"/>
          <p:nvPr/>
        </p:nvSpPr>
        <p:spPr>
          <a:xfrm>
            <a:off x="5179562" y="2502375"/>
            <a:ext cx="1828800" cy="1828800"/>
          </a:xfrm>
          <a:prstGeom prst="rect">
            <a:avLst/>
          </a:prstGeom>
          <a:noFill/>
        </p:spPr>
        <p:txBody>
          <a:bodyPr wrap="square" rtlCol="0">
            <a:spAutoFit/>
          </a:bodyPr>
          <a:lstStyle/>
          <a:p>
            <a:pPr algn="l"/>
            <a:endParaRPr lang="en-US" dirty="0"/>
          </a:p>
        </p:txBody>
      </p:sp>
      <p:sp>
        <p:nvSpPr>
          <p:cNvPr id="4" name="TextBox 3">
            <a:extLst>
              <a:ext uri="{FF2B5EF4-FFF2-40B4-BE49-F238E27FC236}">
                <a16:creationId xmlns:a16="http://schemas.microsoft.com/office/drawing/2014/main" id="{F2487DD0-BB87-63FB-57F3-3ABD561B3B45}"/>
              </a:ext>
            </a:extLst>
          </p:cNvPr>
          <p:cNvSpPr txBox="1"/>
          <p:nvPr/>
        </p:nvSpPr>
        <p:spPr>
          <a:xfrm>
            <a:off x="2102631" y="770150"/>
            <a:ext cx="8202705" cy="707886"/>
          </a:xfrm>
          <a:prstGeom prst="rect">
            <a:avLst/>
          </a:prstGeom>
          <a:noFill/>
        </p:spPr>
        <p:txBody>
          <a:bodyPr wrap="square" rtlCol="0">
            <a:spAutoFit/>
          </a:bodyPr>
          <a:lstStyle/>
          <a:p>
            <a:pPr algn="l"/>
            <a:endParaRPr lang="en-US" sz="4000" dirty="0"/>
          </a:p>
        </p:txBody>
      </p:sp>
      <p:sp>
        <p:nvSpPr>
          <p:cNvPr id="5" name="TextBox 4">
            <a:extLst>
              <a:ext uri="{FF2B5EF4-FFF2-40B4-BE49-F238E27FC236}">
                <a16:creationId xmlns:a16="http://schemas.microsoft.com/office/drawing/2014/main" id="{E807A4DE-6EC2-395D-1322-9D81FBECF66C}"/>
              </a:ext>
            </a:extLst>
          </p:cNvPr>
          <p:cNvSpPr txBox="1"/>
          <p:nvPr/>
        </p:nvSpPr>
        <p:spPr>
          <a:xfrm>
            <a:off x="5179562" y="2502375"/>
            <a:ext cx="1828800" cy="1828800"/>
          </a:xfrm>
          <a:prstGeom prst="rect">
            <a:avLst/>
          </a:prstGeom>
          <a:noFill/>
        </p:spPr>
        <p:txBody>
          <a:bodyPr wrap="square" rtlCol="0">
            <a:spAutoFit/>
          </a:bodyPr>
          <a:lstStyle/>
          <a:p>
            <a:pPr algn="l"/>
            <a:endParaRPr lang="en-US" dirty="0"/>
          </a:p>
        </p:txBody>
      </p:sp>
      <p:pic>
        <p:nvPicPr>
          <p:cNvPr id="6" name="Picture 5">
            <a:extLst>
              <a:ext uri="{FF2B5EF4-FFF2-40B4-BE49-F238E27FC236}">
                <a16:creationId xmlns:a16="http://schemas.microsoft.com/office/drawing/2014/main" id="{2BDA98F4-BEBD-41A9-AE60-73B12AF08EC4}"/>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37919342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C0D9D9A-1130-A8DB-2341-1D4792C4FD63}"/>
              </a:ext>
            </a:extLst>
          </p:cNvPr>
          <p:cNvSpPr>
            <a:spLocks noGrp="1"/>
          </p:cNvSpPr>
          <p:nvPr>
            <p:ph type="title"/>
          </p:nvPr>
        </p:nvSpPr>
        <p:spPr/>
        <p:txBody>
          <a:bodyPr/>
          <a:lstStyle/>
          <a:p>
            <a:r>
              <a:rPr lang="en-IN"/>
              <a:t> </a:t>
            </a:r>
            <a:r>
              <a:rPr lang="en-IN">
                <a:solidFill>
                  <a:schemeClr val="accent1"/>
                </a:solidFill>
              </a:rPr>
              <a:t>                          </a:t>
            </a:r>
            <a:r>
              <a:rPr lang="en-IN" sz="6000">
                <a:solidFill>
                  <a:schemeClr val="accent1"/>
                </a:solidFill>
              </a:rPr>
              <a:t>Topic</a:t>
            </a:r>
            <a:endParaRPr lang="en-US"/>
          </a:p>
        </p:txBody>
      </p:sp>
      <p:sp>
        <p:nvSpPr>
          <p:cNvPr id="5" name="TextBox 4">
            <a:extLst>
              <a:ext uri="{FF2B5EF4-FFF2-40B4-BE49-F238E27FC236}">
                <a16:creationId xmlns:a16="http://schemas.microsoft.com/office/drawing/2014/main" id="{947FD4B7-B93F-3880-8D4F-209A60506965}"/>
              </a:ext>
            </a:extLst>
          </p:cNvPr>
          <p:cNvSpPr txBox="1"/>
          <p:nvPr/>
        </p:nvSpPr>
        <p:spPr>
          <a:xfrm>
            <a:off x="745701" y="1943711"/>
            <a:ext cx="10342010" cy="2554545"/>
          </a:xfrm>
          <a:prstGeom prst="rect">
            <a:avLst/>
          </a:prstGeom>
          <a:noFill/>
        </p:spPr>
        <p:txBody>
          <a:bodyPr wrap="square" rtlCol="0">
            <a:spAutoFit/>
          </a:bodyPr>
          <a:lstStyle/>
          <a:p>
            <a:pPr algn="l"/>
            <a:r>
              <a:rPr lang="en-IN" sz="4000" b="1" i="1" u="sng"/>
              <a:t>Data Manipulation Techniques, Conditional Formatting, Pivot Table, Functions and Formulas, Power Query, Charts and Graphs</a:t>
            </a:r>
            <a:endParaRPr lang="en-US" sz="4000" b="1" i="1" u="sng"/>
          </a:p>
        </p:txBody>
      </p:sp>
    </p:spTree>
    <p:extLst>
      <p:ext uri="{BB962C8B-B14F-4D97-AF65-F5344CB8AC3E}">
        <p14:creationId xmlns:p14="http://schemas.microsoft.com/office/powerpoint/2010/main" val="41614976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4EF64B-C28E-49D0-F0F3-FEDB3D7192E2}"/>
              </a:ext>
            </a:extLst>
          </p:cNvPr>
          <p:cNvSpPr>
            <a:spLocks noGrp="1"/>
          </p:cNvSpPr>
          <p:nvPr>
            <p:ph type="title"/>
          </p:nvPr>
        </p:nvSpPr>
        <p:spPr/>
        <p:txBody>
          <a:bodyPr/>
          <a:lstStyle/>
          <a:p>
            <a:r>
              <a:rPr lang="en-IN"/>
              <a:t>                           AGENDA</a:t>
            </a:r>
            <a:endParaRPr lang="en-US"/>
          </a:p>
        </p:txBody>
      </p:sp>
      <p:sp>
        <p:nvSpPr>
          <p:cNvPr id="4" name="TextBox 3">
            <a:extLst>
              <a:ext uri="{FF2B5EF4-FFF2-40B4-BE49-F238E27FC236}">
                <a16:creationId xmlns:a16="http://schemas.microsoft.com/office/drawing/2014/main" id="{A8470693-8142-EA5B-C416-CC377CF69E84}"/>
              </a:ext>
            </a:extLst>
          </p:cNvPr>
          <p:cNvSpPr txBox="1"/>
          <p:nvPr/>
        </p:nvSpPr>
        <p:spPr>
          <a:xfrm rot="10800000">
            <a:off x="909682" y="1531373"/>
            <a:ext cx="9853026" cy="4352981"/>
          </a:xfrm>
          <a:prstGeom prst="rect">
            <a:avLst/>
          </a:prstGeom>
        </p:spPr>
        <p:txBody>
          <a:bodyPr wrap="square" rtlCol="0">
            <a:spAutoFit/>
          </a:bodyPr>
          <a:lstStyle/>
          <a:p>
            <a:pPr algn="l"/>
            <a:endParaRPr lang="en-US"/>
          </a:p>
        </p:txBody>
      </p:sp>
      <p:sp>
        <p:nvSpPr>
          <p:cNvPr id="5" name="TextBox 4">
            <a:extLst>
              <a:ext uri="{FF2B5EF4-FFF2-40B4-BE49-F238E27FC236}">
                <a16:creationId xmlns:a16="http://schemas.microsoft.com/office/drawing/2014/main" id="{F4DAE6D5-16C8-9EAC-6A7B-EB86DB3EBA03}"/>
              </a:ext>
            </a:extLst>
          </p:cNvPr>
          <p:cNvSpPr txBox="1"/>
          <p:nvPr/>
        </p:nvSpPr>
        <p:spPr>
          <a:xfrm>
            <a:off x="5179562" y="2502375"/>
            <a:ext cx="1828800" cy="1828800"/>
          </a:xfrm>
          <a:prstGeom prst="rect">
            <a:avLst/>
          </a:prstGeom>
          <a:noFill/>
        </p:spPr>
        <p:txBody>
          <a:bodyPr wrap="square" rtlCol="0">
            <a:spAutoFit/>
          </a:bodyPr>
          <a:lstStyle/>
          <a:p>
            <a:pPr algn="l"/>
            <a:endParaRPr lang="en-US"/>
          </a:p>
        </p:txBody>
      </p:sp>
      <p:sp>
        <p:nvSpPr>
          <p:cNvPr id="6" name="TextBox 5">
            <a:extLst>
              <a:ext uri="{FF2B5EF4-FFF2-40B4-BE49-F238E27FC236}">
                <a16:creationId xmlns:a16="http://schemas.microsoft.com/office/drawing/2014/main" id="{5DD6D9D0-6A35-332F-9EBA-A2C6705A8392}"/>
              </a:ext>
            </a:extLst>
          </p:cNvPr>
          <p:cNvSpPr txBox="1"/>
          <p:nvPr/>
        </p:nvSpPr>
        <p:spPr>
          <a:xfrm>
            <a:off x="1100215" y="1423721"/>
            <a:ext cx="10182103" cy="6740307"/>
          </a:xfrm>
          <a:prstGeom prst="rect">
            <a:avLst/>
          </a:prstGeom>
          <a:noFill/>
        </p:spPr>
        <p:txBody>
          <a:bodyPr wrap="square" rtlCol="0" anchor="b">
            <a:spAutoFit/>
          </a:bodyPr>
          <a:lstStyle/>
          <a:p>
            <a:pPr marL="742950" indent="-742950">
              <a:buFont typeface="+mj-lt"/>
              <a:buAutoNum type="arabicPeriod"/>
            </a:pPr>
            <a:endParaRPr lang="en-IN" sz="3600" b="1" dirty="0"/>
          </a:p>
          <a:p>
            <a:pPr marL="742950" indent="-742950">
              <a:buFont typeface="+mj-lt"/>
              <a:buAutoNum type="arabicPeriod"/>
            </a:pPr>
            <a:r>
              <a:rPr lang="en-IN" sz="3600" b="1" dirty="0"/>
              <a:t>Identifying False Statement </a:t>
            </a:r>
          </a:p>
          <a:p>
            <a:pPr marL="742950" indent="-742950">
              <a:buFont typeface="+mj-lt"/>
              <a:buAutoNum type="arabicPeriod"/>
            </a:pPr>
            <a:r>
              <a:rPr lang="en-IN" sz="3600" b="1" dirty="0"/>
              <a:t>Setting an Agenda </a:t>
            </a:r>
          </a:p>
          <a:p>
            <a:pPr marL="742950" indent="-742950">
              <a:buFont typeface="+mj-lt"/>
              <a:buAutoNum type="arabicPeriod"/>
            </a:pPr>
            <a:r>
              <a:rPr lang="en-IN" sz="3600" b="1" dirty="0"/>
              <a:t>Data </a:t>
            </a:r>
            <a:r>
              <a:rPr lang="en-IN" sz="3600" b="1" dirty="0" err="1"/>
              <a:t>Modeling</a:t>
            </a:r>
            <a:r>
              <a:rPr lang="en-IN" sz="3600" b="1" dirty="0"/>
              <a:t> </a:t>
            </a:r>
          </a:p>
          <a:p>
            <a:pPr marL="742950" indent="-742950">
              <a:buFont typeface="+mj-lt"/>
              <a:buAutoNum type="arabicPeriod"/>
            </a:pPr>
            <a:r>
              <a:rPr lang="en-IN" sz="3600" b="1" dirty="0"/>
              <a:t>Describing the Data</a:t>
            </a:r>
          </a:p>
          <a:p>
            <a:pPr marL="742950" indent="-742950">
              <a:buFont typeface="+mj-lt"/>
              <a:buAutoNum type="arabicPeriod"/>
            </a:pPr>
            <a:r>
              <a:rPr lang="en-IN" sz="3600" b="1" dirty="0"/>
              <a:t>Result Analysis </a:t>
            </a:r>
          </a:p>
          <a:p>
            <a:pPr marL="742950" indent="-742950">
              <a:buFont typeface="+mj-lt"/>
              <a:buAutoNum type="arabicPeriod"/>
            </a:pPr>
            <a:r>
              <a:rPr lang="en-IN" sz="3600" b="1" dirty="0"/>
              <a:t>Conclusions </a:t>
            </a:r>
          </a:p>
          <a:p>
            <a:pPr marL="742950" indent="-742950">
              <a:buFont typeface="+mj-lt"/>
              <a:buAutoNum type="arabicPeriod"/>
            </a:pPr>
            <a:r>
              <a:rPr lang="en-IN" sz="3600" b="1" dirty="0"/>
              <a:t>Thank you</a:t>
            </a:r>
          </a:p>
          <a:p>
            <a:pPr marL="742950" indent="-742950">
              <a:buFont typeface="+mj-lt"/>
              <a:buAutoNum type="arabicPeriod"/>
            </a:pPr>
            <a:endParaRPr lang="en-IN" sz="3600" b="1" dirty="0"/>
          </a:p>
          <a:p>
            <a:pPr marL="742950" indent="-742950">
              <a:buFont typeface="+mj-lt"/>
              <a:buAutoNum type="arabicPeriod"/>
            </a:pPr>
            <a:endParaRPr lang="en-IN" sz="3600" b="1" dirty="0"/>
          </a:p>
          <a:p>
            <a:pPr marL="742950" indent="-742950">
              <a:buFont typeface="+mj-lt"/>
              <a:buAutoNum type="arabicPeriod"/>
            </a:pPr>
            <a:endParaRPr lang="en-IN" sz="3600" b="1" dirty="0"/>
          </a:p>
          <a:p>
            <a:pPr marL="742950" indent="-742950">
              <a:buFont typeface="+mj-lt"/>
              <a:buAutoNum type="arabicPeriod"/>
            </a:pPr>
            <a:endParaRPr lang="en-US" sz="3600" b="1" dirty="0"/>
          </a:p>
        </p:txBody>
      </p:sp>
    </p:spTree>
    <p:extLst>
      <p:ext uri="{BB962C8B-B14F-4D97-AF65-F5344CB8AC3E}">
        <p14:creationId xmlns:p14="http://schemas.microsoft.com/office/powerpoint/2010/main" val="41681519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3EC758D-83E2-5E55-71A4-84E544B871C1}"/>
              </a:ext>
            </a:extLst>
          </p:cNvPr>
          <p:cNvSpPr>
            <a:spLocks noGrp="1"/>
          </p:cNvSpPr>
          <p:nvPr>
            <p:ph type="title"/>
          </p:nvPr>
        </p:nvSpPr>
        <p:spPr>
          <a:xfrm>
            <a:off x="1002417" y="171551"/>
            <a:ext cx="11283304" cy="1723261"/>
          </a:xfrm>
        </p:spPr>
        <p:txBody>
          <a:bodyPr/>
          <a:lstStyle/>
          <a:p>
            <a:r>
              <a:rPr lang="en-IN"/>
              <a:t>          Identifying False Statements</a:t>
            </a:r>
            <a:endParaRPr lang="en-US"/>
          </a:p>
        </p:txBody>
      </p:sp>
      <p:sp>
        <p:nvSpPr>
          <p:cNvPr id="5" name="TextBox 4">
            <a:extLst>
              <a:ext uri="{FF2B5EF4-FFF2-40B4-BE49-F238E27FC236}">
                <a16:creationId xmlns:a16="http://schemas.microsoft.com/office/drawing/2014/main" id="{679579FD-5522-5D12-6C6A-A58A4C72BA88}"/>
              </a:ext>
            </a:extLst>
          </p:cNvPr>
          <p:cNvSpPr txBox="1"/>
          <p:nvPr/>
        </p:nvSpPr>
        <p:spPr>
          <a:xfrm>
            <a:off x="332102" y="931516"/>
            <a:ext cx="11527796" cy="4401205"/>
          </a:xfrm>
          <a:prstGeom prst="rect">
            <a:avLst/>
          </a:prstGeom>
          <a:noFill/>
        </p:spPr>
        <p:txBody>
          <a:bodyPr wrap="square" rtlCol="0">
            <a:spAutoFit/>
          </a:bodyPr>
          <a:lstStyle/>
          <a:p>
            <a:pPr marL="742950" indent="-742950" algn="l">
              <a:buFont typeface="+mj-lt"/>
              <a:buAutoNum type="arabicPeriod"/>
            </a:pPr>
            <a:r>
              <a:rPr lang="en-IN" sz="4000" b="1"/>
              <a:t>Importance of detecting false or misleading statements in data.</a:t>
            </a:r>
          </a:p>
          <a:p>
            <a:pPr marL="742950" indent="-742950" algn="l">
              <a:buFont typeface="+mj-lt"/>
              <a:buAutoNum type="arabicPeriod"/>
            </a:pPr>
            <a:r>
              <a:rPr lang="en-IN" sz="4000" b="1"/>
              <a:t>Common signs of false data: inconsistencies, lack of source transparency, too good to be true results.</a:t>
            </a:r>
          </a:p>
          <a:p>
            <a:pPr marL="742950" indent="-742950" algn="l">
              <a:buFont typeface="+mj-lt"/>
              <a:buAutoNum type="arabicPeriod"/>
            </a:pPr>
            <a:r>
              <a:rPr lang="en-IN" sz="4000" b="1"/>
              <a:t>Techniques: Cross-referencing data, using statistical tests to check validity.</a:t>
            </a:r>
            <a:endParaRPr lang="en-US" sz="4000" b="1"/>
          </a:p>
        </p:txBody>
      </p:sp>
    </p:spTree>
    <p:extLst>
      <p:ext uri="{BB962C8B-B14F-4D97-AF65-F5344CB8AC3E}">
        <p14:creationId xmlns:p14="http://schemas.microsoft.com/office/powerpoint/2010/main" val="33967842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D20648-3335-89BB-728E-FAC12DD95C80}"/>
              </a:ext>
            </a:extLst>
          </p:cNvPr>
          <p:cNvSpPr>
            <a:spLocks noGrp="1"/>
          </p:cNvSpPr>
          <p:nvPr>
            <p:ph type="title"/>
          </p:nvPr>
        </p:nvSpPr>
        <p:spPr/>
        <p:txBody>
          <a:bodyPr/>
          <a:lstStyle/>
          <a:p>
            <a:r>
              <a:rPr lang="en-IN"/>
              <a:t>                           </a:t>
            </a:r>
            <a:endParaRPr lang="en-US"/>
          </a:p>
        </p:txBody>
      </p:sp>
      <p:sp>
        <p:nvSpPr>
          <p:cNvPr id="3" name="TextBox 2">
            <a:extLst>
              <a:ext uri="{FF2B5EF4-FFF2-40B4-BE49-F238E27FC236}">
                <a16:creationId xmlns:a16="http://schemas.microsoft.com/office/drawing/2014/main" id="{E2C96B40-C2F7-D3E0-2161-E96121AFAD54}"/>
              </a:ext>
            </a:extLst>
          </p:cNvPr>
          <p:cNvSpPr txBox="1"/>
          <p:nvPr/>
        </p:nvSpPr>
        <p:spPr>
          <a:xfrm>
            <a:off x="1686994" y="-24448"/>
            <a:ext cx="8557220" cy="926625"/>
          </a:xfrm>
          <a:prstGeom prst="rect">
            <a:avLst/>
          </a:prstGeom>
          <a:noFill/>
        </p:spPr>
        <p:txBody>
          <a:bodyPr wrap="square" rtlCol="0">
            <a:spAutoFit/>
          </a:bodyPr>
          <a:lstStyle/>
          <a:p>
            <a:pPr algn="l"/>
            <a:endParaRPr lang="en-US"/>
          </a:p>
        </p:txBody>
      </p:sp>
      <p:sp>
        <p:nvSpPr>
          <p:cNvPr id="5" name="TextBox 4">
            <a:extLst>
              <a:ext uri="{FF2B5EF4-FFF2-40B4-BE49-F238E27FC236}">
                <a16:creationId xmlns:a16="http://schemas.microsoft.com/office/drawing/2014/main" id="{4C33247E-BE3F-BDBD-C492-C47FC3166309}"/>
              </a:ext>
            </a:extLst>
          </p:cNvPr>
          <p:cNvSpPr txBox="1"/>
          <p:nvPr/>
        </p:nvSpPr>
        <p:spPr>
          <a:xfrm flipV="1">
            <a:off x="5348472" y="-6955390"/>
            <a:ext cx="3763913" cy="5952564"/>
          </a:xfrm>
          <a:prstGeom prst="rect">
            <a:avLst/>
          </a:prstGeom>
          <a:noFill/>
        </p:spPr>
        <p:txBody>
          <a:bodyPr wrap="square" rtlCol="0">
            <a:spAutoFit/>
          </a:bodyPr>
          <a:lstStyle/>
          <a:p>
            <a:pPr algn="l"/>
            <a:endParaRPr lang="en-US"/>
          </a:p>
        </p:txBody>
      </p:sp>
      <p:sp>
        <p:nvSpPr>
          <p:cNvPr id="6" name="TextBox 5">
            <a:extLst>
              <a:ext uri="{FF2B5EF4-FFF2-40B4-BE49-F238E27FC236}">
                <a16:creationId xmlns:a16="http://schemas.microsoft.com/office/drawing/2014/main" id="{994311EA-C5AA-8A86-9C89-DFF9F853A6E2}"/>
              </a:ext>
            </a:extLst>
          </p:cNvPr>
          <p:cNvSpPr txBox="1"/>
          <p:nvPr/>
        </p:nvSpPr>
        <p:spPr>
          <a:xfrm>
            <a:off x="-953519" y="218739"/>
            <a:ext cx="11613326" cy="707886"/>
          </a:xfrm>
          <a:prstGeom prst="rect">
            <a:avLst/>
          </a:prstGeom>
          <a:noFill/>
        </p:spPr>
        <p:txBody>
          <a:bodyPr wrap="square" rtlCol="0">
            <a:spAutoFit/>
          </a:bodyPr>
          <a:lstStyle/>
          <a:p>
            <a:pPr algn="l"/>
            <a:r>
              <a:rPr lang="en-IN" sz="4000"/>
              <a:t>                           Setting an Agenda</a:t>
            </a:r>
            <a:endParaRPr lang="en-US" sz="4000"/>
          </a:p>
        </p:txBody>
      </p:sp>
      <p:sp>
        <p:nvSpPr>
          <p:cNvPr id="7" name="TextBox 6">
            <a:extLst>
              <a:ext uri="{FF2B5EF4-FFF2-40B4-BE49-F238E27FC236}">
                <a16:creationId xmlns:a16="http://schemas.microsoft.com/office/drawing/2014/main" id="{6386C4EA-A196-7AE2-250C-7E0C6D948ABE}"/>
              </a:ext>
            </a:extLst>
          </p:cNvPr>
          <p:cNvSpPr txBox="1"/>
          <p:nvPr/>
        </p:nvSpPr>
        <p:spPr>
          <a:xfrm>
            <a:off x="5179562" y="0"/>
            <a:ext cx="1828800" cy="1828800"/>
          </a:xfrm>
          <a:prstGeom prst="rect">
            <a:avLst/>
          </a:prstGeom>
          <a:noFill/>
        </p:spPr>
        <p:txBody>
          <a:bodyPr wrap="square" rtlCol="0">
            <a:spAutoFit/>
          </a:bodyPr>
          <a:lstStyle/>
          <a:p>
            <a:pPr algn="l"/>
            <a:endParaRPr lang="en-US"/>
          </a:p>
        </p:txBody>
      </p:sp>
      <p:sp>
        <p:nvSpPr>
          <p:cNvPr id="8" name="TextBox 7">
            <a:extLst>
              <a:ext uri="{FF2B5EF4-FFF2-40B4-BE49-F238E27FC236}">
                <a16:creationId xmlns:a16="http://schemas.microsoft.com/office/drawing/2014/main" id="{39E789FD-1D2B-4A96-8A6B-647EB4264FB8}"/>
              </a:ext>
            </a:extLst>
          </p:cNvPr>
          <p:cNvSpPr txBox="1"/>
          <p:nvPr/>
        </p:nvSpPr>
        <p:spPr>
          <a:xfrm>
            <a:off x="881362" y="1120916"/>
            <a:ext cx="9961814" cy="5016758"/>
          </a:xfrm>
          <a:prstGeom prst="rect">
            <a:avLst/>
          </a:prstGeom>
          <a:noFill/>
        </p:spPr>
        <p:txBody>
          <a:bodyPr wrap="square" rtlCol="0">
            <a:spAutoFit/>
          </a:bodyPr>
          <a:lstStyle/>
          <a:p>
            <a:pPr marL="742950" indent="-742950" algn="l">
              <a:buFont typeface="+mj-lt"/>
              <a:buAutoNum type="arabicPeriod"/>
            </a:pPr>
            <a:r>
              <a:rPr lang="en-IN" sz="4000" b="1"/>
              <a:t>Defining the purpose and goals of the analysis.</a:t>
            </a:r>
          </a:p>
          <a:p>
            <a:pPr marL="742950" indent="-742950" algn="l">
              <a:buFont typeface="+mj-lt"/>
              <a:buAutoNum type="arabicPeriod"/>
            </a:pPr>
            <a:r>
              <a:rPr lang="en-IN" sz="4000" b="1"/>
              <a:t>Prioritizing key questions and determining the scope of the project.</a:t>
            </a:r>
          </a:p>
          <a:p>
            <a:pPr marL="742950" indent="-742950" algn="l">
              <a:buFont typeface="+mj-lt"/>
              <a:buAutoNum type="arabicPeriod"/>
            </a:pPr>
            <a:r>
              <a:rPr lang="en-IN" sz="4000" b="1"/>
              <a:t>Example: Setting an agenda for analyzing sales trends to inform marketing s</a:t>
            </a:r>
            <a:endParaRPr lang="en-US" sz="4000" b="1"/>
          </a:p>
        </p:txBody>
      </p:sp>
    </p:spTree>
    <p:extLst>
      <p:ext uri="{BB962C8B-B14F-4D97-AF65-F5344CB8AC3E}">
        <p14:creationId xmlns:p14="http://schemas.microsoft.com/office/powerpoint/2010/main" val="27614133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30E07F-AD40-2EF0-813B-4BB920E3785D}"/>
              </a:ext>
            </a:extLst>
          </p:cNvPr>
          <p:cNvSpPr>
            <a:spLocks noGrp="1"/>
          </p:cNvSpPr>
          <p:nvPr>
            <p:ph type="title"/>
          </p:nvPr>
        </p:nvSpPr>
        <p:spPr/>
        <p:txBody>
          <a:bodyPr/>
          <a:lstStyle/>
          <a:p>
            <a:r>
              <a:rPr lang="en-IN" dirty="0"/>
              <a:t>                      </a:t>
            </a:r>
            <a:r>
              <a:rPr lang="en-IN" b="1" dirty="0"/>
              <a:t>Data </a:t>
            </a:r>
            <a:r>
              <a:rPr lang="en-IN" b="1" dirty="0" err="1"/>
              <a:t>modeling</a:t>
            </a:r>
            <a:endParaRPr lang="en-US" dirty="0"/>
          </a:p>
        </p:txBody>
      </p:sp>
      <p:sp>
        <p:nvSpPr>
          <p:cNvPr id="3" name="TextBox 2">
            <a:extLst>
              <a:ext uri="{FF2B5EF4-FFF2-40B4-BE49-F238E27FC236}">
                <a16:creationId xmlns:a16="http://schemas.microsoft.com/office/drawing/2014/main" id="{BEFE98AF-3DE0-1BF7-A34D-A948EA4DB5ED}"/>
              </a:ext>
            </a:extLst>
          </p:cNvPr>
          <p:cNvSpPr txBox="1"/>
          <p:nvPr/>
        </p:nvSpPr>
        <p:spPr>
          <a:xfrm>
            <a:off x="0" y="1320257"/>
            <a:ext cx="12077903" cy="4401205"/>
          </a:xfrm>
          <a:prstGeom prst="rect">
            <a:avLst/>
          </a:prstGeom>
          <a:noFill/>
        </p:spPr>
        <p:txBody>
          <a:bodyPr wrap="square" rtlCol="0">
            <a:spAutoFit/>
          </a:bodyPr>
          <a:lstStyle/>
          <a:p>
            <a:pPr marL="742950" indent="-742950" algn="l">
              <a:buFont typeface="+mj-lt"/>
              <a:buAutoNum type="arabicPeriod"/>
            </a:pPr>
            <a:r>
              <a:rPr lang="en-IN" sz="4000" dirty="0"/>
              <a:t>The role of models in data analysis: simplifying reality to understand complex systems.</a:t>
            </a:r>
          </a:p>
          <a:p>
            <a:pPr marL="742950" indent="-742950" algn="l">
              <a:buFont typeface="+mj-lt"/>
              <a:buAutoNum type="arabicPeriod"/>
            </a:pPr>
            <a:r>
              <a:rPr lang="en-IN" sz="4000" dirty="0"/>
              <a:t>Types of models: Descriptive, predictive, prescriptive. </a:t>
            </a:r>
          </a:p>
          <a:p>
            <a:pPr marL="742950" indent="-742950" algn="l">
              <a:buFont typeface="+mj-lt"/>
              <a:buAutoNum type="arabicPeriod"/>
            </a:pPr>
            <a:r>
              <a:rPr lang="en-IN" sz="4000" dirty="0"/>
              <a:t>Example: Using regression analysis to predict future sales based on historical data.</a:t>
            </a:r>
            <a:endParaRPr lang="en-US" sz="4000" dirty="0"/>
          </a:p>
        </p:txBody>
      </p:sp>
    </p:spTree>
    <p:extLst>
      <p:ext uri="{BB962C8B-B14F-4D97-AF65-F5344CB8AC3E}">
        <p14:creationId xmlns:p14="http://schemas.microsoft.com/office/powerpoint/2010/main" val="33969564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C1A4CC-C8E5-716F-0A12-AC0372D6F045}"/>
              </a:ext>
            </a:extLst>
          </p:cNvPr>
          <p:cNvSpPr>
            <a:spLocks noGrp="1"/>
          </p:cNvSpPr>
          <p:nvPr>
            <p:ph type="title"/>
          </p:nvPr>
        </p:nvSpPr>
        <p:spPr>
          <a:xfrm>
            <a:off x="-857514" y="281573"/>
            <a:ext cx="11908552" cy="953111"/>
          </a:xfrm>
        </p:spPr>
        <p:txBody>
          <a:bodyPr/>
          <a:lstStyle/>
          <a:p>
            <a:r>
              <a:rPr lang="en-IN" dirty="0"/>
              <a:t>                              Describing the Data</a:t>
            </a:r>
            <a:endParaRPr lang="en-US" dirty="0"/>
          </a:p>
        </p:txBody>
      </p:sp>
      <p:sp>
        <p:nvSpPr>
          <p:cNvPr id="3" name="TextBox 2">
            <a:extLst>
              <a:ext uri="{FF2B5EF4-FFF2-40B4-BE49-F238E27FC236}">
                <a16:creationId xmlns:a16="http://schemas.microsoft.com/office/drawing/2014/main" id="{2A3AB48A-360F-31BF-B8C3-770215089617}"/>
              </a:ext>
            </a:extLst>
          </p:cNvPr>
          <p:cNvSpPr txBox="1"/>
          <p:nvPr/>
        </p:nvSpPr>
        <p:spPr>
          <a:xfrm>
            <a:off x="0" y="1650320"/>
            <a:ext cx="12224599" cy="3785652"/>
          </a:xfrm>
          <a:prstGeom prst="rect">
            <a:avLst/>
          </a:prstGeom>
          <a:noFill/>
        </p:spPr>
        <p:txBody>
          <a:bodyPr wrap="square" rtlCol="0">
            <a:spAutoFit/>
          </a:bodyPr>
          <a:lstStyle/>
          <a:p>
            <a:pPr marL="342900" indent="-342900" algn="l">
              <a:buFont typeface="+mj-lt"/>
              <a:buAutoNum type="arabicPeriod"/>
            </a:pPr>
            <a:r>
              <a:rPr lang="en-IN" sz="4000" b="1" dirty="0"/>
              <a:t>Descriptive statistics: mean, median, mode, standard deviation. </a:t>
            </a:r>
          </a:p>
          <a:p>
            <a:pPr marL="342900" indent="-342900" algn="l">
              <a:buFont typeface="+mj-lt"/>
              <a:buAutoNum type="arabicPeriod"/>
            </a:pPr>
            <a:r>
              <a:rPr lang="en-IN" sz="4000" b="1" dirty="0"/>
              <a:t>Visualizing data: histograms, box plots, scatter plots. </a:t>
            </a:r>
          </a:p>
          <a:p>
            <a:pPr marL="342900" indent="-342900" algn="l">
              <a:buFont typeface="+mj-lt"/>
              <a:buAutoNum type="arabicPeriod"/>
            </a:pPr>
            <a:r>
              <a:rPr lang="en-IN" sz="4000" b="1" dirty="0"/>
              <a:t>Example: Describing customer demographics before running a marketing campaign.</a:t>
            </a:r>
            <a:endParaRPr lang="en-US" sz="4000" b="1" dirty="0"/>
          </a:p>
        </p:txBody>
      </p:sp>
    </p:spTree>
    <p:extLst>
      <p:ext uri="{BB962C8B-B14F-4D97-AF65-F5344CB8AC3E}">
        <p14:creationId xmlns:p14="http://schemas.microsoft.com/office/powerpoint/2010/main" val="24042992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9E1328-7EDF-9553-21E9-39788078A86A}"/>
              </a:ext>
            </a:extLst>
          </p:cNvPr>
          <p:cNvSpPr>
            <a:spLocks noGrp="1"/>
          </p:cNvSpPr>
          <p:nvPr>
            <p:ph type="title"/>
          </p:nvPr>
        </p:nvSpPr>
        <p:spPr>
          <a:xfrm>
            <a:off x="-344081" y="232675"/>
            <a:ext cx="9404723" cy="1400530"/>
          </a:xfrm>
        </p:spPr>
        <p:txBody>
          <a:bodyPr/>
          <a:lstStyle/>
          <a:p>
            <a:r>
              <a:rPr lang="en-IN" dirty="0"/>
              <a:t>                             RESULT ANALYSIS</a:t>
            </a:r>
            <a:endParaRPr lang="en-US" dirty="0"/>
          </a:p>
        </p:txBody>
      </p:sp>
      <p:sp>
        <p:nvSpPr>
          <p:cNvPr id="3" name="TextBox 2">
            <a:extLst>
              <a:ext uri="{FF2B5EF4-FFF2-40B4-BE49-F238E27FC236}">
                <a16:creationId xmlns:a16="http://schemas.microsoft.com/office/drawing/2014/main" id="{E87058FB-A72B-25A6-0198-6A0428B16705}"/>
              </a:ext>
            </a:extLst>
          </p:cNvPr>
          <p:cNvSpPr txBox="1"/>
          <p:nvPr/>
        </p:nvSpPr>
        <p:spPr>
          <a:xfrm>
            <a:off x="244492" y="855722"/>
            <a:ext cx="11947508" cy="215444"/>
          </a:xfrm>
          <a:prstGeom prst="rect">
            <a:avLst/>
          </a:prstGeom>
          <a:noFill/>
        </p:spPr>
        <p:txBody>
          <a:bodyPr wrap="square" rtlCol="0">
            <a:spAutoFit/>
          </a:bodyPr>
          <a:lstStyle/>
          <a:p>
            <a:pPr algn="l"/>
            <a:endParaRPr lang="en-US" sz="800" dirty="0"/>
          </a:p>
        </p:txBody>
      </p:sp>
      <p:sp>
        <p:nvSpPr>
          <p:cNvPr id="4" name="TextBox 3">
            <a:extLst>
              <a:ext uri="{FF2B5EF4-FFF2-40B4-BE49-F238E27FC236}">
                <a16:creationId xmlns:a16="http://schemas.microsoft.com/office/drawing/2014/main" id="{983A3EF8-F03D-5390-3F6B-95EC072CB7B6}"/>
              </a:ext>
            </a:extLst>
          </p:cNvPr>
          <p:cNvSpPr txBox="1"/>
          <p:nvPr/>
        </p:nvSpPr>
        <p:spPr>
          <a:xfrm>
            <a:off x="0" y="2502375"/>
            <a:ext cx="12505765" cy="369332"/>
          </a:xfrm>
          <a:prstGeom prst="rect">
            <a:avLst/>
          </a:prstGeom>
          <a:noFill/>
        </p:spPr>
        <p:txBody>
          <a:bodyPr wrap="square" rtlCol="0">
            <a:spAutoFit/>
          </a:bodyPr>
          <a:lstStyle/>
          <a:p>
            <a:pPr algn="l"/>
            <a:endParaRPr lang="en-US" dirty="0"/>
          </a:p>
        </p:txBody>
      </p:sp>
      <p:pic>
        <p:nvPicPr>
          <p:cNvPr id="5" name="Picture 4">
            <a:extLst>
              <a:ext uri="{FF2B5EF4-FFF2-40B4-BE49-F238E27FC236}">
                <a16:creationId xmlns:a16="http://schemas.microsoft.com/office/drawing/2014/main" id="{F13316DA-3BA7-8038-1828-7858C8C8D970}"/>
              </a:ext>
            </a:extLst>
          </p:cNvPr>
          <p:cNvPicPr>
            <a:picLocks noChangeAspect="1"/>
          </p:cNvPicPr>
          <p:nvPr/>
        </p:nvPicPr>
        <p:blipFill>
          <a:blip r:embed="rId2"/>
          <a:stretch>
            <a:fillRect/>
          </a:stretch>
        </p:blipFill>
        <p:spPr>
          <a:xfrm>
            <a:off x="0" y="1295808"/>
            <a:ext cx="12334620" cy="5097657"/>
          </a:xfrm>
          <a:prstGeom prst="rect">
            <a:avLst/>
          </a:prstGeom>
        </p:spPr>
      </p:pic>
    </p:spTree>
    <p:extLst>
      <p:ext uri="{BB962C8B-B14F-4D97-AF65-F5344CB8AC3E}">
        <p14:creationId xmlns:p14="http://schemas.microsoft.com/office/powerpoint/2010/main" val="11940255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76805F-0120-3F51-D2CF-C28DD5ADF5A0}"/>
              </a:ext>
            </a:extLst>
          </p:cNvPr>
          <p:cNvSpPr>
            <a:spLocks noGrp="1"/>
          </p:cNvSpPr>
          <p:nvPr>
            <p:ph type="title"/>
          </p:nvPr>
        </p:nvSpPr>
        <p:spPr>
          <a:xfrm>
            <a:off x="1452934" y="122246"/>
            <a:ext cx="9830370" cy="1584307"/>
          </a:xfrm>
        </p:spPr>
        <p:txBody>
          <a:bodyPr/>
          <a:lstStyle/>
          <a:p>
            <a:r>
              <a:rPr lang="en-IN" dirty="0"/>
              <a:t>               Graph analysis         </a:t>
            </a:r>
            <a:endParaRPr lang="en-US" dirty="0"/>
          </a:p>
        </p:txBody>
      </p:sp>
      <p:sp>
        <p:nvSpPr>
          <p:cNvPr id="3" name="TextBox 2">
            <a:extLst>
              <a:ext uri="{FF2B5EF4-FFF2-40B4-BE49-F238E27FC236}">
                <a16:creationId xmlns:a16="http://schemas.microsoft.com/office/drawing/2014/main" id="{262AF9AA-1803-ADC7-E240-B8241FC2BB3A}"/>
              </a:ext>
            </a:extLst>
          </p:cNvPr>
          <p:cNvSpPr txBox="1"/>
          <p:nvPr/>
        </p:nvSpPr>
        <p:spPr>
          <a:xfrm rot="6987657" flipH="1">
            <a:off x="6322128" y="1191557"/>
            <a:ext cx="5949358" cy="2323356"/>
          </a:xfrm>
          <a:prstGeom prst="rect">
            <a:avLst/>
          </a:prstGeom>
          <a:noFill/>
        </p:spPr>
        <p:txBody>
          <a:bodyPr wrap="square" rtlCol="0">
            <a:spAutoFit/>
          </a:bodyPr>
          <a:lstStyle/>
          <a:p>
            <a:pPr algn="l"/>
            <a:endParaRPr lang="en-US" dirty="0"/>
          </a:p>
        </p:txBody>
      </p:sp>
      <p:sp>
        <p:nvSpPr>
          <p:cNvPr id="4" name="TextBox 3">
            <a:extLst>
              <a:ext uri="{FF2B5EF4-FFF2-40B4-BE49-F238E27FC236}">
                <a16:creationId xmlns:a16="http://schemas.microsoft.com/office/drawing/2014/main" id="{1699FC9F-570D-8B03-1A15-1F61114EEACE}"/>
              </a:ext>
            </a:extLst>
          </p:cNvPr>
          <p:cNvSpPr txBox="1"/>
          <p:nvPr/>
        </p:nvSpPr>
        <p:spPr>
          <a:xfrm>
            <a:off x="615305" y="1228397"/>
            <a:ext cx="10753571" cy="4401205"/>
          </a:xfrm>
          <a:prstGeom prst="rect">
            <a:avLst/>
          </a:prstGeom>
          <a:noFill/>
        </p:spPr>
        <p:txBody>
          <a:bodyPr wrap="square" rtlCol="0">
            <a:spAutoFit/>
          </a:bodyPr>
          <a:lstStyle/>
          <a:p>
            <a:pPr algn="l"/>
            <a:r>
              <a:rPr lang="en-IN" sz="4000" dirty="0"/>
              <a:t>The stacked bar chart shows the distribution of various body measurements over time. It reveals that overall measurements remain stable, with body fat being the largest component in each period. This chart effectively tracks changes in body composition.</a:t>
            </a:r>
            <a:endParaRPr lang="en-US" sz="4000" dirty="0"/>
          </a:p>
        </p:txBody>
      </p:sp>
    </p:spTree>
    <p:extLst>
      <p:ext uri="{BB962C8B-B14F-4D97-AF65-F5344CB8AC3E}">
        <p14:creationId xmlns:p14="http://schemas.microsoft.com/office/powerpoint/2010/main" val="184859128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13</Slides>
  <Notes>0</Notes>
  <HiddenSlides>0</HiddenSlide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Ion</vt:lpstr>
      <vt:lpstr>PowerPoint Presentation</vt:lpstr>
      <vt:lpstr>                           Topic</vt:lpstr>
      <vt:lpstr>                           AGENDA</vt:lpstr>
      <vt:lpstr>          Identifying False Statements</vt:lpstr>
      <vt:lpstr>                           </vt:lpstr>
      <vt:lpstr>                      Data modeling</vt:lpstr>
      <vt:lpstr>                              Describing the Data</vt:lpstr>
      <vt:lpstr>                             RESULT ANALYSIS</vt:lpstr>
      <vt:lpstr>               Graph analysis         </vt:lpstr>
      <vt:lpstr>PowerPoint Presentation</vt:lpstr>
      <vt:lpstr>       Pie chart analysis</vt:lpstr>
      <vt:lpstr>                          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Monish Raj</dc:creator>
  <cp:lastModifiedBy>Monish Raj</cp:lastModifiedBy>
  <cp:revision>5</cp:revision>
  <dcterms:created xsi:type="dcterms:W3CDTF">2024-08-29T17:43:03Z</dcterms:created>
  <dcterms:modified xsi:type="dcterms:W3CDTF">2024-08-30T05:52:54Z</dcterms:modified>
</cp:coreProperties>
</file>