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
      <p:font typeface="Raleway Thin"/>
      <p:bold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24" Type="http://schemas.openxmlformats.org/officeDocument/2006/relationships/font" Target="fonts/RalewayThin-boldItalic.fntdata"/><Relationship Id="rId12" Type="http://schemas.openxmlformats.org/officeDocument/2006/relationships/slide" Target="slides/slide7.xml"/><Relationship Id="rId23" Type="http://schemas.openxmlformats.org/officeDocument/2006/relationships/font" Target="fonts/RalewayThin-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0b06fe48b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0b06fe48b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0b06fe48b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0b06fe48b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0b06fe48b_0_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0b06fe48b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0b5e05e7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0b5e05e7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0b5e05e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0b5e05e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0b06fe48b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0b06fe48b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0b06fe48b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0b06fe48b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19.png"/><Relationship Id="rId6" Type="http://schemas.openxmlformats.org/officeDocument/2006/relationships/image" Target="../media/image5.png"/><Relationship Id="rId7"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26.png"/><Relationship Id="rId5" Type="http://schemas.openxmlformats.org/officeDocument/2006/relationships/image" Target="../media/image7.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 Id="rId10" Type="http://schemas.openxmlformats.org/officeDocument/2006/relationships/image" Target="../media/image1.png"/><Relationship Id="rId9" Type="http://schemas.openxmlformats.org/officeDocument/2006/relationships/image" Target="../media/image14.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21.png"/><Relationship Id="rId10" Type="http://schemas.openxmlformats.org/officeDocument/2006/relationships/image" Target="../media/image1.png"/><Relationship Id="rId9"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18.png"/><Relationship Id="rId7" Type="http://schemas.openxmlformats.org/officeDocument/2006/relationships/image" Target="../media/image23.png"/><Relationship Id="rId8"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27.png"/><Relationship Id="rId6"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90275" y="1215650"/>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 ML_Newbies</a:t>
            </a:r>
            <a:endParaRPr/>
          </a:p>
          <a:p>
            <a:pPr indent="0" lvl="0" marL="0" rtl="0" algn="l">
              <a:spcBef>
                <a:spcPts val="0"/>
              </a:spcBef>
              <a:spcAft>
                <a:spcPts val="0"/>
              </a:spcAft>
              <a:buNone/>
            </a:pPr>
            <a:r>
              <a:rPr lang="en" sz="2600"/>
              <a:t>Problem Statement - 05</a:t>
            </a:r>
            <a:endParaRPr sz="26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Dhanesh Kumar A C</a:t>
            </a:r>
            <a:endParaRPr sz="2400"/>
          </a:p>
          <a:p>
            <a:pPr indent="0" lvl="0" marL="0" rtl="0" algn="l">
              <a:spcBef>
                <a:spcPts val="0"/>
              </a:spcBef>
              <a:spcAft>
                <a:spcPts val="0"/>
              </a:spcAft>
              <a:buNone/>
            </a:pPr>
            <a:r>
              <a:rPr lang="en" sz="2400"/>
              <a:t>Nidharshan A</a:t>
            </a:r>
            <a:endParaRPr sz="2400"/>
          </a:p>
          <a:p>
            <a:pPr indent="0" lvl="0" marL="0" rtl="0" algn="l">
              <a:spcBef>
                <a:spcPts val="0"/>
              </a:spcBef>
              <a:spcAft>
                <a:spcPts val="0"/>
              </a:spcAft>
              <a:buNone/>
            </a:pPr>
            <a:r>
              <a:rPr lang="en" sz="2400"/>
              <a:t>Monishver C</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1378800"/>
          </a:xfrm>
          <a:prstGeom prst="rect">
            <a:avLst/>
          </a:prstGeom>
        </p:spPr>
        <p:txBody>
          <a:bodyPr anchorCtr="0" anchor="t" bIns="91425" lIns="91425" spcFirstLastPara="1" rIns="91425" wrap="square" tIns="91425">
            <a:noAutofit/>
          </a:bodyPr>
          <a:lstStyle/>
          <a:p>
            <a:pPr indent="0" lvl="0" marL="0" rtl="0" algn="l">
              <a:lnSpc>
                <a:spcPct val="110000"/>
              </a:lnSpc>
              <a:spcBef>
                <a:spcPts val="800"/>
              </a:spcBef>
              <a:spcAft>
                <a:spcPts val="0"/>
              </a:spcAft>
              <a:buClr>
                <a:schemeClr val="dk2"/>
              </a:buClr>
              <a:buSzPts val="1100"/>
              <a:buFont typeface="Arial"/>
              <a:buNone/>
            </a:pPr>
            <a:r>
              <a:rPr b="0" lang="en" sz="2700">
                <a:highlight>
                  <a:srgbClr val="FFFFFF"/>
                </a:highlight>
                <a:latin typeface="Raleway Thin"/>
                <a:ea typeface="Raleway Thin"/>
                <a:cs typeface="Raleway Thin"/>
                <a:sym typeface="Raleway Thin"/>
              </a:rPr>
              <a:t>POWER QUALITY CLASSIFICATION USING ML</a:t>
            </a:r>
            <a:endParaRPr b="0" sz="2700">
              <a:highlight>
                <a:srgbClr val="FFFFFF"/>
              </a:highlight>
              <a:latin typeface="Raleway Thin"/>
              <a:ea typeface="Raleway Thin"/>
              <a:cs typeface="Raleway Thin"/>
              <a:sym typeface="Raleway Thin"/>
            </a:endParaRPr>
          </a:p>
          <a:p>
            <a:pPr indent="0" lvl="0" marL="0" rtl="0" algn="l">
              <a:spcBef>
                <a:spcPts val="800"/>
              </a:spcBef>
              <a:spcAft>
                <a:spcPts val="1600"/>
              </a:spcAft>
              <a:buNone/>
            </a:pPr>
            <a:r>
              <a:t/>
            </a:r>
            <a:endParaRPr b="0" sz="2400">
              <a:latin typeface="Raleway Thin"/>
              <a:ea typeface="Raleway Thin"/>
              <a:cs typeface="Raleway Thin"/>
              <a:sym typeface="Raleway Thin"/>
            </a:endParaRPr>
          </a:p>
        </p:txBody>
      </p:sp>
      <p:sp>
        <p:nvSpPr>
          <p:cNvPr id="79" name="Google Shape;79;p14"/>
          <p:cNvSpPr txBox="1"/>
          <p:nvPr>
            <p:ph idx="4294967295" type="title"/>
          </p:nvPr>
        </p:nvSpPr>
        <p:spPr>
          <a:xfrm>
            <a:off x="535775" y="1895700"/>
            <a:ext cx="5197200" cy="265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03030"/>
                </a:solidFill>
                <a:highlight>
                  <a:srgbClr val="FFFFFF"/>
                </a:highlight>
              </a:rPr>
              <a:t>A time series data corresponding to different power quality conditions are given. The objective is to determine a deep learning model that can classify them effectively.</a:t>
            </a:r>
            <a:endParaRPr sz="1200">
              <a:solidFill>
                <a:srgbClr val="303030"/>
              </a:solidFill>
              <a:highlight>
                <a:srgbClr val="FFFFFF"/>
              </a:highlight>
            </a:endParaRPr>
          </a:p>
          <a:p>
            <a:pPr indent="0" lvl="0" marL="0" rtl="0" algn="l">
              <a:lnSpc>
                <a:spcPct val="115000"/>
              </a:lnSpc>
              <a:spcBef>
                <a:spcPts val="1600"/>
              </a:spcBef>
              <a:spcAft>
                <a:spcPts val="0"/>
              </a:spcAft>
              <a:buNone/>
            </a:pPr>
            <a:r>
              <a:rPr lang="en" sz="1200">
                <a:solidFill>
                  <a:srgbClr val="303030"/>
                </a:solidFill>
                <a:highlight>
                  <a:srgbClr val="FFFFFF"/>
                </a:highlight>
              </a:rPr>
              <a:t>Criteria for evaluation is</a:t>
            </a:r>
            <a:endParaRPr sz="1200">
              <a:solidFill>
                <a:srgbClr val="303030"/>
              </a:solidFill>
              <a:highlight>
                <a:srgbClr val="FFFFFF"/>
              </a:highlight>
            </a:endParaRPr>
          </a:p>
          <a:p>
            <a:pPr indent="0" lvl="0" marL="0" rtl="0" algn="l">
              <a:lnSpc>
                <a:spcPct val="115000"/>
              </a:lnSpc>
              <a:spcBef>
                <a:spcPts val="2600"/>
              </a:spcBef>
              <a:spcAft>
                <a:spcPts val="0"/>
              </a:spcAft>
              <a:buClr>
                <a:schemeClr val="dk2"/>
              </a:buClr>
              <a:buSzPts val="1100"/>
              <a:buFont typeface="Arial"/>
              <a:buNone/>
            </a:pPr>
            <a:r>
              <a:rPr lang="en" sz="1200">
                <a:solidFill>
                  <a:srgbClr val="303030"/>
                </a:solidFill>
                <a:highlight>
                  <a:srgbClr val="FFFFFF"/>
                </a:highlight>
              </a:rPr>
              <a:t>1) Accuracy</a:t>
            </a:r>
            <a:endParaRPr sz="1200">
              <a:solidFill>
                <a:srgbClr val="303030"/>
              </a:solidFill>
              <a:highlight>
                <a:srgbClr val="FFFFFF"/>
              </a:highlight>
            </a:endParaRPr>
          </a:p>
          <a:p>
            <a:pPr indent="0" lvl="0" marL="0" rtl="0" algn="l">
              <a:lnSpc>
                <a:spcPct val="115000"/>
              </a:lnSpc>
              <a:spcBef>
                <a:spcPts val="2600"/>
              </a:spcBef>
              <a:spcAft>
                <a:spcPts val="0"/>
              </a:spcAft>
              <a:buClr>
                <a:schemeClr val="dk2"/>
              </a:buClr>
              <a:buSzPts val="1100"/>
              <a:buFont typeface="Arial"/>
              <a:buNone/>
            </a:pPr>
            <a:r>
              <a:rPr lang="en" sz="1200">
                <a:solidFill>
                  <a:srgbClr val="303030"/>
                </a:solidFill>
                <a:highlight>
                  <a:srgbClr val="FFFFFF"/>
                </a:highlight>
              </a:rPr>
              <a:t>2) Model size (smaller the better)</a:t>
            </a:r>
            <a:endParaRPr sz="1200">
              <a:solidFill>
                <a:srgbClr val="303030"/>
              </a:solidFill>
              <a:highlight>
                <a:srgbClr val="FFFFFF"/>
              </a:highlight>
            </a:endParaRPr>
          </a:p>
          <a:p>
            <a:pPr indent="0" lvl="0" marL="0" rtl="0" algn="l">
              <a:lnSpc>
                <a:spcPct val="115000"/>
              </a:lnSpc>
              <a:spcBef>
                <a:spcPts val="2600"/>
              </a:spcBef>
              <a:spcAft>
                <a:spcPts val="0"/>
              </a:spcAft>
              <a:buClr>
                <a:schemeClr val="dk2"/>
              </a:buClr>
              <a:buSzPts val="1100"/>
              <a:buFont typeface="Arial"/>
              <a:buNone/>
            </a:pPr>
            <a:r>
              <a:rPr lang="en" sz="1200">
                <a:solidFill>
                  <a:srgbClr val="303030"/>
                </a:solidFill>
                <a:highlight>
                  <a:srgbClr val="FFFFFF"/>
                </a:highlight>
              </a:rPr>
              <a:t>3) CPU time to run 1 round of classification</a:t>
            </a:r>
            <a:endParaRPr sz="1200">
              <a:solidFill>
                <a:srgbClr val="303030"/>
              </a:solidFill>
              <a:highlight>
                <a:srgbClr val="FFFFFF"/>
              </a:highlight>
            </a:endParaRPr>
          </a:p>
          <a:p>
            <a:pPr indent="0" lvl="0" marL="0" rtl="0" algn="l">
              <a:lnSpc>
                <a:spcPct val="115000"/>
              </a:lnSpc>
              <a:spcBef>
                <a:spcPts val="2600"/>
              </a:spcBef>
              <a:spcAft>
                <a:spcPts val="1600"/>
              </a:spcAft>
              <a:buNone/>
            </a:pPr>
            <a:r>
              <a:t/>
            </a:r>
            <a:endParaRPr sz="1200">
              <a:solidFill>
                <a:srgbClr val="303030"/>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4294967295" type="title"/>
          </p:nvPr>
        </p:nvSpPr>
        <p:spPr>
          <a:xfrm>
            <a:off x="535775" y="712150"/>
            <a:ext cx="5197200" cy="137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000">
                <a:highlight>
                  <a:srgbClr val="FFFFFF"/>
                </a:highlight>
                <a:latin typeface="Raleway Thin"/>
                <a:ea typeface="Raleway Thin"/>
                <a:cs typeface="Raleway Thin"/>
                <a:sym typeface="Raleway Thin"/>
              </a:rPr>
              <a:t>General analysis and insights obtained :</a:t>
            </a:r>
            <a:endParaRPr b="0" sz="2000">
              <a:highlight>
                <a:srgbClr val="FFFFFF"/>
              </a:highlight>
              <a:latin typeface="Raleway Thin"/>
              <a:ea typeface="Raleway Thin"/>
              <a:cs typeface="Raleway Thin"/>
              <a:sym typeface="Raleway Thin"/>
            </a:endParaRPr>
          </a:p>
          <a:p>
            <a:pPr indent="-311150" lvl="0" marL="457200" rtl="0" algn="l">
              <a:spcBef>
                <a:spcPts val="1600"/>
              </a:spcBef>
              <a:spcAft>
                <a:spcPts val="0"/>
              </a:spcAft>
              <a:buSzPts val="1300"/>
              <a:buChar char="●"/>
            </a:pPr>
            <a:r>
              <a:rPr b="0" lang="en" sz="1300">
                <a:highlight>
                  <a:srgbClr val="FFFFFF"/>
                </a:highlight>
              </a:rPr>
              <a:t>The Given dataset is well-balanced, and the classes are well differentiable.</a:t>
            </a:r>
            <a:endParaRPr b="0" sz="1300">
              <a:highlight>
                <a:srgbClr val="FFFFFF"/>
              </a:highlight>
            </a:endParaRPr>
          </a:p>
          <a:p>
            <a:pPr indent="0" lvl="0" marL="0" rtl="0" algn="l">
              <a:spcBef>
                <a:spcPts val="1600"/>
              </a:spcBef>
              <a:spcAft>
                <a:spcPts val="1600"/>
              </a:spcAft>
              <a:buNone/>
            </a:pPr>
            <a:r>
              <a:t/>
            </a:r>
            <a:endParaRPr b="0" sz="2700">
              <a:highlight>
                <a:srgbClr val="FFFFFF"/>
              </a:highlight>
              <a:latin typeface="Raleway Thin"/>
              <a:ea typeface="Raleway Thin"/>
              <a:cs typeface="Raleway Thin"/>
              <a:sym typeface="Raleway Thin"/>
            </a:endParaRPr>
          </a:p>
        </p:txBody>
      </p:sp>
      <p:sp>
        <p:nvSpPr>
          <p:cNvPr id="85" name="Google Shape;85;p15"/>
          <p:cNvSpPr txBox="1"/>
          <p:nvPr>
            <p:ph idx="4294967295" type="title"/>
          </p:nvPr>
        </p:nvSpPr>
        <p:spPr>
          <a:xfrm>
            <a:off x="535775" y="1895700"/>
            <a:ext cx="5197200" cy="265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303030"/>
              </a:solidFill>
              <a:highlight>
                <a:srgbClr val="FFFFFF"/>
              </a:highlight>
            </a:endParaRPr>
          </a:p>
          <a:p>
            <a:pPr indent="0" lvl="0" marL="0" rtl="0" algn="l">
              <a:lnSpc>
                <a:spcPct val="115000"/>
              </a:lnSpc>
              <a:spcBef>
                <a:spcPts val="2600"/>
              </a:spcBef>
              <a:spcAft>
                <a:spcPts val="1600"/>
              </a:spcAft>
              <a:buNone/>
            </a:pPr>
            <a:r>
              <a:t/>
            </a:r>
            <a:endParaRPr sz="1200">
              <a:solidFill>
                <a:srgbClr val="303030"/>
              </a:solidFill>
              <a:highlight>
                <a:srgbClr val="FFFFFF"/>
              </a:highlight>
            </a:endParaRPr>
          </a:p>
        </p:txBody>
      </p:sp>
      <p:pic>
        <p:nvPicPr>
          <p:cNvPr id="86" name="Google Shape;86;p15"/>
          <p:cNvPicPr preferRelativeResize="0"/>
          <p:nvPr/>
        </p:nvPicPr>
        <p:blipFill>
          <a:blip r:embed="rId3">
            <a:alphaModFix/>
          </a:blip>
          <a:stretch>
            <a:fillRect/>
          </a:stretch>
        </p:blipFill>
        <p:spPr>
          <a:xfrm>
            <a:off x="535775" y="1895700"/>
            <a:ext cx="2201760" cy="1378800"/>
          </a:xfrm>
          <a:prstGeom prst="rect">
            <a:avLst/>
          </a:prstGeom>
          <a:noFill/>
          <a:ln>
            <a:noFill/>
          </a:ln>
        </p:spPr>
      </p:pic>
      <p:pic>
        <p:nvPicPr>
          <p:cNvPr id="87" name="Google Shape;87;p15"/>
          <p:cNvPicPr preferRelativeResize="0"/>
          <p:nvPr/>
        </p:nvPicPr>
        <p:blipFill>
          <a:blip r:embed="rId4">
            <a:alphaModFix/>
          </a:blip>
          <a:stretch>
            <a:fillRect/>
          </a:stretch>
        </p:blipFill>
        <p:spPr>
          <a:xfrm>
            <a:off x="3471125" y="1885299"/>
            <a:ext cx="2201750" cy="1372894"/>
          </a:xfrm>
          <a:prstGeom prst="rect">
            <a:avLst/>
          </a:prstGeom>
          <a:noFill/>
          <a:ln>
            <a:noFill/>
          </a:ln>
        </p:spPr>
      </p:pic>
      <p:pic>
        <p:nvPicPr>
          <p:cNvPr id="88" name="Google Shape;88;p15"/>
          <p:cNvPicPr preferRelativeResize="0"/>
          <p:nvPr/>
        </p:nvPicPr>
        <p:blipFill>
          <a:blip r:embed="rId5">
            <a:alphaModFix/>
          </a:blip>
          <a:stretch>
            <a:fillRect/>
          </a:stretch>
        </p:blipFill>
        <p:spPr>
          <a:xfrm>
            <a:off x="6277775" y="1903625"/>
            <a:ext cx="2129374" cy="1292325"/>
          </a:xfrm>
          <a:prstGeom prst="rect">
            <a:avLst/>
          </a:prstGeom>
          <a:noFill/>
          <a:ln>
            <a:noFill/>
          </a:ln>
        </p:spPr>
      </p:pic>
      <p:pic>
        <p:nvPicPr>
          <p:cNvPr id="89" name="Google Shape;89;p15"/>
          <p:cNvPicPr preferRelativeResize="0"/>
          <p:nvPr/>
        </p:nvPicPr>
        <p:blipFill>
          <a:blip r:embed="rId6">
            <a:alphaModFix/>
          </a:blip>
          <a:stretch>
            <a:fillRect/>
          </a:stretch>
        </p:blipFill>
        <p:spPr>
          <a:xfrm>
            <a:off x="2128937" y="3474625"/>
            <a:ext cx="2012150" cy="1292325"/>
          </a:xfrm>
          <a:prstGeom prst="rect">
            <a:avLst/>
          </a:prstGeom>
          <a:noFill/>
          <a:ln>
            <a:noFill/>
          </a:ln>
        </p:spPr>
      </p:pic>
      <p:pic>
        <p:nvPicPr>
          <p:cNvPr id="90" name="Google Shape;90;p15"/>
          <p:cNvPicPr preferRelativeResize="0"/>
          <p:nvPr/>
        </p:nvPicPr>
        <p:blipFill>
          <a:blip r:embed="rId7">
            <a:alphaModFix/>
          </a:blip>
          <a:stretch>
            <a:fillRect/>
          </a:stretch>
        </p:blipFill>
        <p:spPr>
          <a:xfrm>
            <a:off x="4870550" y="3506450"/>
            <a:ext cx="2012150" cy="1262127"/>
          </a:xfrm>
          <a:prstGeom prst="rect">
            <a:avLst/>
          </a:prstGeom>
          <a:noFill/>
          <a:ln>
            <a:noFill/>
          </a:ln>
        </p:spPr>
      </p:pic>
      <p:sp>
        <p:nvSpPr>
          <p:cNvPr id="91" name="Google Shape;91;p15"/>
          <p:cNvSpPr txBox="1"/>
          <p:nvPr/>
        </p:nvSpPr>
        <p:spPr>
          <a:xfrm>
            <a:off x="1234975" y="3352100"/>
            <a:ext cx="719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Raleway"/>
                <a:ea typeface="Raleway"/>
                <a:cs typeface="Raleway"/>
                <a:sym typeface="Raleway"/>
              </a:rPr>
              <a:t>Class - 01</a:t>
            </a:r>
            <a:endParaRPr b="1" sz="600">
              <a:latin typeface="Raleway"/>
              <a:ea typeface="Raleway"/>
              <a:cs typeface="Raleway"/>
              <a:sym typeface="Raleway"/>
            </a:endParaRPr>
          </a:p>
        </p:txBody>
      </p:sp>
      <p:sp>
        <p:nvSpPr>
          <p:cNvPr id="92" name="Google Shape;92;p15"/>
          <p:cNvSpPr txBox="1"/>
          <p:nvPr/>
        </p:nvSpPr>
        <p:spPr>
          <a:xfrm>
            <a:off x="4247775" y="3291613"/>
            <a:ext cx="814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Raleway"/>
                <a:ea typeface="Raleway"/>
                <a:cs typeface="Raleway"/>
                <a:sym typeface="Raleway"/>
              </a:rPr>
              <a:t>Class - 02</a:t>
            </a:r>
            <a:endParaRPr b="1" sz="800">
              <a:latin typeface="Raleway"/>
              <a:ea typeface="Raleway"/>
              <a:cs typeface="Raleway"/>
              <a:sym typeface="Raleway"/>
            </a:endParaRPr>
          </a:p>
        </p:txBody>
      </p:sp>
      <p:sp>
        <p:nvSpPr>
          <p:cNvPr id="93" name="Google Shape;93;p15"/>
          <p:cNvSpPr txBox="1"/>
          <p:nvPr/>
        </p:nvSpPr>
        <p:spPr>
          <a:xfrm>
            <a:off x="7152050" y="3291625"/>
            <a:ext cx="719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Raleway"/>
                <a:ea typeface="Raleway"/>
                <a:cs typeface="Raleway"/>
                <a:sym typeface="Raleway"/>
              </a:rPr>
              <a:t>Class - 03</a:t>
            </a:r>
            <a:endParaRPr b="1" sz="800">
              <a:latin typeface="Raleway"/>
              <a:ea typeface="Raleway"/>
              <a:cs typeface="Raleway"/>
              <a:sym typeface="Raleway"/>
            </a:endParaRPr>
          </a:p>
        </p:txBody>
      </p:sp>
      <p:sp>
        <p:nvSpPr>
          <p:cNvPr id="94" name="Google Shape;94;p15"/>
          <p:cNvSpPr txBox="1"/>
          <p:nvPr/>
        </p:nvSpPr>
        <p:spPr>
          <a:xfrm>
            <a:off x="2836375" y="4709025"/>
            <a:ext cx="719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Raleway"/>
                <a:ea typeface="Raleway"/>
                <a:cs typeface="Raleway"/>
                <a:sym typeface="Raleway"/>
              </a:rPr>
              <a:t>Class- 04</a:t>
            </a:r>
            <a:endParaRPr b="1" sz="800">
              <a:latin typeface="Raleway"/>
              <a:ea typeface="Raleway"/>
              <a:cs typeface="Raleway"/>
              <a:sym typeface="Raleway"/>
            </a:endParaRPr>
          </a:p>
        </p:txBody>
      </p:sp>
      <p:sp>
        <p:nvSpPr>
          <p:cNvPr id="95" name="Google Shape;95;p15"/>
          <p:cNvSpPr txBox="1"/>
          <p:nvPr/>
        </p:nvSpPr>
        <p:spPr>
          <a:xfrm>
            <a:off x="5672875" y="4768575"/>
            <a:ext cx="71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latin typeface="Raleway"/>
                <a:ea typeface="Raleway"/>
                <a:cs typeface="Raleway"/>
                <a:sym typeface="Raleway"/>
              </a:rPr>
              <a:t>Class - 05</a:t>
            </a:r>
            <a:endParaRPr b="1" sz="800">
              <a:latin typeface="Raleway"/>
              <a:ea typeface="Raleway"/>
              <a:cs typeface="Raleway"/>
              <a:sym typeface="Raleway"/>
            </a:endParaRPr>
          </a:p>
          <a:p>
            <a:pPr indent="0" lvl="0" marL="0" rtl="0" algn="l">
              <a:spcBef>
                <a:spcPts val="0"/>
              </a:spcBef>
              <a:spcAft>
                <a:spcPts val="0"/>
              </a:spcAft>
              <a:buNone/>
            </a:pPr>
            <a:r>
              <a:t/>
            </a:r>
            <a:endParaRPr b="1" sz="8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nvSpPr>
        <p:spPr>
          <a:xfrm>
            <a:off x="407125" y="597125"/>
            <a:ext cx="5075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aleway"/>
                <a:ea typeface="Raleway"/>
                <a:cs typeface="Raleway"/>
                <a:sym typeface="Raleway"/>
              </a:rPr>
              <a:t>Machine Learning Models Used :</a:t>
            </a:r>
            <a:endParaRPr b="1" sz="1600">
              <a:latin typeface="Raleway"/>
              <a:ea typeface="Raleway"/>
              <a:cs typeface="Raleway"/>
              <a:sym typeface="Raleway"/>
            </a:endParaRPr>
          </a:p>
        </p:txBody>
      </p:sp>
      <p:sp>
        <p:nvSpPr>
          <p:cNvPr id="101" name="Google Shape;101;p16"/>
          <p:cNvSpPr txBox="1"/>
          <p:nvPr/>
        </p:nvSpPr>
        <p:spPr>
          <a:xfrm>
            <a:off x="542850" y="1031425"/>
            <a:ext cx="3216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K- Nearest Neighbors</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pic>
        <p:nvPicPr>
          <p:cNvPr id="102" name="Google Shape;102;p16"/>
          <p:cNvPicPr preferRelativeResize="0"/>
          <p:nvPr/>
        </p:nvPicPr>
        <p:blipFill>
          <a:blip r:embed="rId3">
            <a:alphaModFix/>
          </a:blip>
          <a:stretch>
            <a:fillRect/>
          </a:stretch>
        </p:blipFill>
        <p:spPr>
          <a:xfrm>
            <a:off x="1061675" y="1405875"/>
            <a:ext cx="3110375" cy="1660450"/>
          </a:xfrm>
          <a:prstGeom prst="rect">
            <a:avLst/>
          </a:prstGeom>
          <a:noFill/>
          <a:ln>
            <a:noFill/>
          </a:ln>
        </p:spPr>
      </p:pic>
      <p:sp>
        <p:nvSpPr>
          <p:cNvPr id="103" name="Google Shape;103;p16"/>
          <p:cNvSpPr txBox="1"/>
          <p:nvPr/>
        </p:nvSpPr>
        <p:spPr>
          <a:xfrm>
            <a:off x="1149875" y="4018350"/>
            <a:ext cx="388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04" name="Google Shape;104;p16"/>
          <p:cNvSpPr txBox="1"/>
          <p:nvPr/>
        </p:nvSpPr>
        <p:spPr>
          <a:xfrm>
            <a:off x="4493700" y="923575"/>
            <a:ext cx="2101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Random-Forest</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dk2"/>
              </a:solidFill>
              <a:latin typeface="Lato"/>
              <a:ea typeface="Lato"/>
              <a:cs typeface="Lato"/>
              <a:sym typeface="Lato"/>
            </a:endParaRPr>
          </a:p>
        </p:txBody>
      </p:sp>
      <p:pic>
        <p:nvPicPr>
          <p:cNvPr id="105" name="Google Shape;105;p16"/>
          <p:cNvPicPr preferRelativeResize="0"/>
          <p:nvPr/>
        </p:nvPicPr>
        <p:blipFill>
          <a:blip r:embed="rId4">
            <a:alphaModFix/>
          </a:blip>
          <a:stretch>
            <a:fillRect/>
          </a:stretch>
        </p:blipFill>
        <p:spPr>
          <a:xfrm>
            <a:off x="4764250" y="1405875"/>
            <a:ext cx="3187176" cy="1538800"/>
          </a:xfrm>
          <a:prstGeom prst="rect">
            <a:avLst/>
          </a:prstGeom>
          <a:noFill/>
          <a:ln>
            <a:noFill/>
          </a:ln>
        </p:spPr>
      </p:pic>
      <p:sp>
        <p:nvSpPr>
          <p:cNvPr id="106" name="Google Shape;106;p16"/>
          <p:cNvSpPr txBox="1"/>
          <p:nvPr/>
        </p:nvSpPr>
        <p:spPr>
          <a:xfrm>
            <a:off x="641775" y="3264150"/>
            <a:ext cx="2101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XGBoost</a:t>
            </a:r>
            <a:endParaRPr>
              <a:solidFill>
                <a:schemeClr val="dk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dk2"/>
              </a:solidFill>
              <a:latin typeface="Lato"/>
              <a:ea typeface="Lato"/>
              <a:cs typeface="Lato"/>
              <a:sym typeface="Lato"/>
            </a:endParaRPr>
          </a:p>
        </p:txBody>
      </p:sp>
      <p:sp>
        <p:nvSpPr>
          <p:cNvPr id="107" name="Google Shape;107;p16"/>
          <p:cNvSpPr txBox="1"/>
          <p:nvPr/>
        </p:nvSpPr>
        <p:spPr>
          <a:xfrm>
            <a:off x="4859125" y="3227050"/>
            <a:ext cx="2882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Maximum - Vote Classifier</a:t>
            </a:r>
            <a:endParaRPr>
              <a:solidFill>
                <a:schemeClr val="dk2"/>
              </a:solidFill>
              <a:latin typeface="Lato"/>
              <a:ea typeface="Lato"/>
              <a:cs typeface="Lato"/>
              <a:sym typeface="Lato"/>
            </a:endParaRPr>
          </a:p>
          <a:p>
            <a:pPr indent="0" lvl="0" marL="457200" rtl="0" algn="l">
              <a:spcBef>
                <a:spcPts val="0"/>
              </a:spcBef>
              <a:spcAft>
                <a:spcPts val="0"/>
              </a:spcAft>
              <a:buClr>
                <a:schemeClr val="dk2"/>
              </a:buClr>
              <a:buSzPts val="1100"/>
              <a:buFont typeface="Arial"/>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08" name="Google Shape;108;p16"/>
          <p:cNvPicPr preferRelativeResize="0"/>
          <p:nvPr/>
        </p:nvPicPr>
        <p:blipFill>
          <a:blip r:embed="rId5">
            <a:alphaModFix/>
          </a:blip>
          <a:stretch>
            <a:fillRect/>
          </a:stretch>
        </p:blipFill>
        <p:spPr>
          <a:xfrm>
            <a:off x="4707963" y="3543925"/>
            <a:ext cx="3299751" cy="1599572"/>
          </a:xfrm>
          <a:prstGeom prst="rect">
            <a:avLst/>
          </a:prstGeom>
          <a:noFill/>
          <a:ln>
            <a:noFill/>
          </a:ln>
        </p:spPr>
      </p:pic>
      <p:pic>
        <p:nvPicPr>
          <p:cNvPr id="109" name="Google Shape;109;p16"/>
          <p:cNvPicPr preferRelativeResize="0"/>
          <p:nvPr/>
        </p:nvPicPr>
        <p:blipFill>
          <a:blip r:embed="rId6">
            <a:alphaModFix/>
          </a:blip>
          <a:stretch>
            <a:fillRect/>
          </a:stretch>
        </p:blipFill>
        <p:spPr>
          <a:xfrm>
            <a:off x="1061675" y="3543925"/>
            <a:ext cx="3161968" cy="153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nvSpPr>
        <p:spPr>
          <a:xfrm>
            <a:off x="544025" y="408025"/>
            <a:ext cx="379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Deep Learning Models Used :</a:t>
            </a:r>
            <a:endParaRPr b="1">
              <a:latin typeface="Raleway"/>
              <a:ea typeface="Raleway"/>
              <a:cs typeface="Raleway"/>
              <a:sym typeface="Raleway"/>
            </a:endParaRPr>
          </a:p>
        </p:txBody>
      </p:sp>
      <p:sp>
        <p:nvSpPr>
          <p:cNvPr id="115" name="Google Shape;115;p17"/>
          <p:cNvSpPr txBox="1"/>
          <p:nvPr/>
        </p:nvSpPr>
        <p:spPr>
          <a:xfrm>
            <a:off x="657325" y="754200"/>
            <a:ext cx="30417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Deep Neural Network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Accuracy - 99% (both Training and testing)</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Used Callbacks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Epochs - 400</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Model Size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After Compression without Loss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Time Taken for 1 Prediction:</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
        <p:nvSpPr>
          <p:cNvPr id="116" name="Google Shape;116;p17"/>
          <p:cNvSpPr txBox="1"/>
          <p:nvPr/>
        </p:nvSpPr>
        <p:spPr>
          <a:xfrm>
            <a:off x="4945675" y="754200"/>
            <a:ext cx="31035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en">
                <a:solidFill>
                  <a:schemeClr val="dk2"/>
                </a:solidFill>
                <a:latin typeface="Lato"/>
                <a:ea typeface="Lato"/>
                <a:cs typeface="Lato"/>
                <a:sym typeface="Lato"/>
              </a:rPr>
              <a:t>DNN + LSTM + CNN </a:t>
            </a:r>
            <a:r>
              <a:rPr lang="en">
                <a:solidFill>
                  <a:schemeClr val="dk2"/>
                </a:solidFill>
                <a:latin typeface="Lato"/>
                <a:ea typeface="Lato"/>
                <a:cs typeface="Lato"/>
                <a:sym typeface="Lato"/>
              </a:rPr>
              <a:t>:</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Accuracy - 99% (both Training and testing)</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Used Callbacks</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Epochs - 50</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Model Size :</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After Compression without Loss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Time Taken for 1 Prediction:</a:t>
            </a:r>
            <a:endParaRPr>
              <a:solidFill>
                <a:schemeClr val="dk2"/>
              </a:solidFill>
              <a:latin typeface="Lato"/>
              <a:ea typeface="Lato"/>
              <a:cs typeface="Lato"/>
              <a:sym typeface="Lato"/>
            </a:endParaRPr>
          </a:p>
          <a:p>
            <a:pPr indent="0" lvl="0" marL="914400" rtl="0" algn="l">
              <a:spcBef>
                <a:spcPts val="0"/>
              </a:spcBef>
              <a:spcAft>
                <a:spcPts val="0"/>
              </a:spcAft>
              <a:buNone/>
            </a:pPr>
            <a:r>
              <a:t/>
            </a:r>
            <a:endParaRPr>
              <a:solidFill>
                <a:schemeClr val="dk2"/>
              </a:solidFill>
              <a:latin typeface="Lato"/>
              <a:ea typeface="Lato"/>
              <a:cs typeface="Lato"/>
              <a:sym typeface="Lato"/>
            </a:endParaRPr>
          </a:p>
        </p:txBody>
      </p:sp>
      <p:pic>
        <p:nvPicPr>
          <p:cNvPr id="117" name="Google Shape;117;p17"/>
          <p:cNvPicPr preferRelativeResize="0"/>
          <p:nvPr/>
        </p:nvPicPr>
        <p:blipFill>
          <a:blip r:embed="rId3">
            <a:alphaModFix/>
          </a:blip>
          <a:stretch>
            <a:fillRect/>
          </a:stretch>
        </p:blipFill>
        <p:spPr>
          <a:xfrm>
            <a:off x="1184938" y="2178413"/>
            <a:ext cx="2406975" cy="600475"/>
          </a:xfrm>
          <a:prstGeom prst="rect">
            <a:avLst/>
          </a:prstGeom>
          <a:noFill/>
          <a:ln>
            <a:noFill/>
          </a:ln>
        </p:spPr>
      </p:pic>
      <p:pic>
        <p:nvPicPr>
          <p:cNvPr id="118" name="Google Shape;118;p17"/>
          <p:cNvPicPr preferRelativeResize="0"/>
          <p:nvPr/>
        </p:nvPicPr>
        <p:blipFill>
          <a:blip r:embed="rId4">
            <a:alphaModFix/>
          </a:blip>
          <a:stretch>
            <a:fillRect/>
          </a:stretch>
        </p:blipFill>
        <p:spPr>
          <a:xfrm>
            <a:off x="1184938" y="3205788"/>
            <a:ext cx="2514075" cy="675032"/>
          </a:xfrm>
          <a:prstGeom prst="rect">
            <a:avLst/>
          </a:prstGeom>
          <a:noFill/>
          <a:ln>
            <a:noFill/>
          </a:ln>
        </p:spPr>
      </p:pic>
      <p:pic>
        <p:nvPicPr>
          <p:cNvPr id="119" name="Google Shape;119;p17"/>
          <p:cNvPicPr preferRelativeResize="0"/>
          <p:nvPr/>
        </p:nvPicPr>
        <p:blipFill>
          <a:blip r:embed="rId5">
            <a:alphaModFix/>
          </a:blip>
          <a:stretch>
            <a:fillRect/>
          </a:stretch>
        </p:blipFill>
        <p:spPr>
          <a:xfrm>
            <a:off x="1184950" y="3880825"/>
            <a:ext cx="2514075" cy="663363"/>
          </a:xfrm>
          <a:prstGeom prst="rect">
            <a:avLst/>
          </a:prstGeom>
          <a:noFill/>
          <a:ln>
            <a:noFill/>
          </a:ln>
        </p:spPr>
      </p:pic>
      <p:pic>
        <p:nvPicPr>
          <p:cNvPr id="120" name="Google Shape;120;p17"/>
          <p:cNvPicPr preferRelativeResize="0"/>
          <p:nvPr/>
        </p:nvPicPr>
        <p:blipFill>
          <a:blip r:embed="rId6">
            <a:alphaModFix/>
          </a:blip>
          <a:stretch>
            <a:fillRect/>
          </a:stretch>
        </p:blipFill>
        <p:spPr>
          <a:xfrm>
            <a:off x="5495862" y="2178425"/>
            <a:ext cx="2448406" cy="600450"/>
          </a:xfrm>
          <a:prstGeom prst="rect">
            <a:avLst/>
          </a:prstGeom>
          <a:noFill/>
          <a:ln>
            <a:noFill/>
          </a:ln>
        </p:spPr>
      </p:pic>
      <p:pic>
        <p:nvPicPr>
          <p:cNvPr id="121" name="Google Shape;121;p17"/>
          <p:cNvPicPr preferRelativeResize="0"/>
          <p:nvPr/>
        </p:nvPicPr>
        <p:blipFill>
          <a:blip r:embed="rId7">
            <a:alphaModFix/>
          </a:blip>
          <a:stretch>
            <a:fillRect/>
          </a:stretch>
        </p:blipFill>
        <p:spPr>
          <a:xfrm>
            <a:off x="5516575" y="3281788"/>
            <a:ext cx="2406976" cy="609362"/>
          </a:xfrm>
          <a:prstGeom prst="rect">
            <a:avLst/>
          </a:prstGeom>
          <a:noFill/>
          <a:ln>
            <a:noFill/>
          </a:ln>
        </p:spPr>
      </p:pic>
      <p:pic>
        <p:nvPicPr>
          <p:cNvPr id="122" name="Google Shape;122;p17"/>
          <p:cNvPicPr preferRelativeResize="0"/>
          <p:nvPr/>
        </p:nvPicPr>
        <p:blipFill>
          <a:blip r:embed="rId8">
            <a:alphaModFix/>
          </a:blip>
          <a:stretch>
            <a:fillRect/>
          </a:stretch>
        </p:blipFill>
        <p:spPr>
          <a:xfrm>
            <a:off x="5516574" y="3967149"/>
            <a:ext cx="2406975" cy="577049"/>
          </a:xfrm>
          <a:prstGeom prst="rect">
            <a:avLst/>
          </a:prstGeom>
          <a:noFill/>
          <a:ln>
            <a:noFill/>
          </a:ln>
        </p:spPr>
      </p:pic>
      <p:pic>
        <p:nvPicPr>
          <p:cNvPr id="123" name="Google Shape;123;p17"/>
          <p:cNvPicPr preferRelativeResize="0"/>
          <p:nvPr/>
        </p:nvPicPr>
        <p:blipFill>
          <a:blip r:embed="rId9">
            <a:alphaModFix/>
          </a:blip>
          <a:stretch>
            <a:fillRect/>
          </a:stretch>
        </p:blipFill>
        <p:spPr>
          <a:xfrm>
            <a:off x="1184950" y="4887875"/>
            <a:ext cx="3176050" cy="255625"/>
          </a:xfrm>
          <a:prstGeom prst="rect">
            <a:avLst/>
          </a:prstGeom>
          <a:noFill/>
          <a:ln>
            <a:noFill/>
          </a:ln>
        </p:spPr>
      </p:pic>
      <p:pic>
        <p:nvPicPr>
          <p:cNvPr id="124" name="Google Shape;124;p17"/>
          <p:cNvPicPr preferRelativeResize="0"/>
          <p:nvPr/>
        </p:nvPicPr>
        <p:blipFill>
          <a:blip r:embed="rId10">
            <a:alphaModFix/>
          </a:blip>
          <a:stretch>
            <a:fillRect/>
          </a:stretch>
        </p:blipFill>
        <p:spPr>
          <a:xfrm>
            <a:off x="5495850" y="4919898"/>
            <a:ext cx="2961250" cy="163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nvSpPr>
        <p:spPr>
          <a:xfrm>
            <a:off x="544025" y="408025"/>
            <a:ext cx="476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For Dataset 2 with 256 feature values and 6 classes</a:t>
            </a:r>
            <a:r>
              <a:rPr b="1" lang="en">
                <a:latin typeface="Raleway"/>
                <a:ea typeface="Raleway"/>
                <a:cs typeface="Raleway"/>
                <a:sym typeface="Raleway"/>
              </a:rPr>
              <a:t>:</a:t>
            </a:r>
            <a:endParaRPr b="1">
              <a:latin typeface="Raleway"/>
              <a:ea typeface="Raleway"/>
              <a:cs typeface="Raleway"/>
              <a:sym typeface="Raleway"/>
            </a:endParaRPr>
          </a:p>
        </p:txBody>
      </p:sp>
      <p:sp>
        <p:nvSpPr>
          <p:cNvPr id="130" name="Google Shape;130;p18"/>
          <p:cNvSpPr txBox="1"/>
          <p:nvPr/>
        </p:nvSpPr>
        <p:spPr>
          <a:xfrm>
            <a:off x="657325" y="754200"/>
            <a:ext cx="30417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Deep Neural Network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Accuracy - 98% (Training) and 95% (testing)</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Reduced 1 hidden layer.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Epochs - 650</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Model Size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After Compression without Loss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Parameters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t/>
            </a:r>
            <a:endParaRPr>
              <a:latin typeface="Lato"/>
              <a:ea typeface="Lato"/>
              <a:cs typeface="Lato"/>
              <a:sym typeface="Lato"/>
            </a:endParaRPr>
          </a:p>
        </p:txBody>
      </p:sp>
      <p:sp>
        <p:nvSpPr>
          <p:cNvPr id="131" name="Google Shape;131;p18"/>
          <p:cNvSpPr txBox="1"/>
          <p:nvPr/>
        </p:nvSpPr>
        <p:spPr>
          <a:xfrm>
            <a:off x="4945675" y="754200"/>
            <a:ext cx="31035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en">
                <a:solidFill>
                  <a:schemeClr val="dk2"/>
                </a:solidFill>
                <a:latin typeface="Lato"/>
                <a:ea typeface="Lato"/>
                <a:cs typeface="Lato"/>
                <a:sym typeface="Lato"/>
              </a:rPr>
              <a:t>DNN + LSTM + CNN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Accuracy - 99% (both Training and testing)</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Used Callbacks and dropouts</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Epochs - 25</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Model Size :</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After Compression without Loss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Parameters :</a:t>
            </a:r>
            <a:endParaRPr>
              <a:solidFill>
                <a:schemeClr val="dk2"/>
              </a:solidFill>
              <a:latin typeface="Lato"/>
              <a:ea typeface="Lato"/>
              <a:cs typeface="Lato"/>
              <a:sym typeface="Lato"/>
            </a:endParaRPr>
          </a:p>
          <a:p>
            <a:pPr indent="0" lvl="0" marL="914400" rtl="0" algn="l">
              <a:spcBef>
                <a:spcPts val="0"/>
              </a:spcBef>
              <a:spcAft>
                <a:spcPts val="0"/>
              </a:spcAft>
              <a:buNone/>
            </a:pPr>
            <a:r>
              <a:t/>
            </a:r>
            <a:endParaRPr b="1">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t/>
            </a:r>
            <a:endParaRPr>
              <a:solidFill>
                <a:schemeClr val="dk2"/>
              </a:solidFill>
              <a:latin typeface="Lato"/>
              <a:ea typeface="Lato"/>
              <a:cs typeface="Lato"/>
              <a:sym typeface="Lato"/>
            </a:endParaRPr>
          </a:p>
          <a:p>
            <a:pPr indent="0" lvl="0" marL="914400" rtl="0" algn="l">
              <a:spcBef>
                <a:spcPts val="0"/>
              </a:spcBef>
              <a:spcAft>
                <a:spcPts val="0"/>
              </a:spcAft>
              <a:buNone/>
            </a:pPr>
            <a:r>
              <a:t/>
            </a:r>
            <a:endParaRPr>
              <a:solidFill>
                <a:schemeClr val="dk2"/>
              </a:solidFill>
              <a:latin typeface="Lato"/>
              <a:ea typeface="Lato"/>
              <a:cs typeface="Lato"/>
              <a:sym typeface="Lato"/>
            </a:endParaRPr>
          </a:p>
        </p:txBody>
      </p:sp>
      <p:pic>
        <p:nvPicPr>
          <p:cNvPr id="132" name="Google Shape;132;p18"/>
          <p:cNvPicPr preferRelativeResize="0"/>
          <p:nvPr/>
        </p:nvPicPr>
        <p:blipFill>
          <a:blip r:embed="rId3">
            <a:alphaModFix/>
          </a:blip>
          <a:stretch>
            <a:fillRect/>
          </a:stretch>
        </p:blipFill>
        <p:spPr>
          <a:xfrm>
            <a:off x="5516575" y="2172450"/>
            <a:ext cx="2268035" cy="577050"/>
          </a:xfrm>
          <a:prstGeom prst="rect">
            <a:avLst/>
          </a:prstGeom>
          <a:noFill/>
          <a:ln>
            <a:noFill/>
          </a:ln>
        </p:spPr>
      </p:pic>
      <p:pic>
        <p:nvPicPr>
          <p:cNvPr id="133" name="Google Shape;133;p18"/>
          <p:cNvPicPr preferRelativeResize="0"/>
          <p:nvPr/>
        </p:nvPicPr>
        <p:blipFill>
          <a:blip r:embed="rId4">
            <a:alphaModFix/>
          </a:blip>
          <a:stretch>
            <a:fillRect/>
          </a:stretch>
        </p:blipFill>
        <p:spPr>
          <a:xfrm>
            <a:off x="5486625" y="3254787"/>
            <a:ext cx="2327924" cy="577050"/>
          </a:xfrm>
          <a:prstGeom prst="rect">
            <a:avLst/>
          </a:prstGeom>
          <a:noFill/>
          <a:ln>
            <a:noFill/>
          </a:ln>
        </p:spPr>
      </p:pic>
      <p:pic>
        <p:nvPicPr>
          <p:cNvPr id="134" name="Google Shape;134;p18"/>
          <p:cNvPicPr preferRelativeResize="0"/>
          <p:nvPr/>
        </p:nvPicPr>
        <p:blipFill>
          <a:blip r:embed="rId5">
            <a:alphaModFix/>
          </a:blip>
          <a:stretch>
            <a:fillRect/>
          </a:stretch>
        </p:blipFill>
        <p:spPr>
          <a:xfrm>
            <a:off x="1184944" y="2180813"/>
            <a:ext cx="2327925" cy="560332"/>
          </a:xfrm>
          <a:prstGeom prst="rect">
            <a:avLst/>
          </a:prstGeom>
          <a:noFill/>
          <a:ln>
            <a:noFill/>
          </a:ln>
        </p:spPr>
      </p:pic>
      <p:pic>
        <p:nvPicPr>
          <p:cNvPr id="135" name="Google Shape;135;p18"/>
          <p:cNvPicPr preferRelativeResize="0"/>
          <p:nvPr/>
        </p:nvPicPr>
        <p:blipFill>
          <a:blip r:embed="rId6">
            <a:alphaModFix/>
          </a:blip>
          <a:stretch>
            <a:fillRect/>
          </a:stretch>
        </p:blipFill>
        <p:spPr>
          <a:xfrm>
            <a:off x="1184950" y="3254769"/>
            <a:ext cx="2308199" cy="577050"/>
          </a:xfrm>
          <a:prstGeom prst="rect">
            <a:avLst/>
          </a:prstGeom>
          <a:noFill/>
          <a:ln>
            <a:noFill/>
          </a:ln>
        </p:spPr>
      </p:pic>
      <p:pic>
        <p:nvPicPr>
          <p:cNvPr id="136" name="Google Shape;136;p18"/>
          <p:cNvPicPr preferRelativeResize="0"/>
          <p:nvPr/>
        </p:nvPicPr>
        <p:blipFill>
          <a:blip r:embed="rId7">
            <a:alphaModFix/>
          </a:blip>
          <a:stretch>
            <a:fillRect/>
          </a:stretch>
        </p:blipFill>
        <p:spPr>
          <a:xfrm>
            <a:off x="1184950" y="4238175"/>
            <a:ext cx="1957675" cy="560325"/>
          </a:xfrm>
          <a:prstGeom prst="rect">
            <a:avLst/>
          </a:prstGeom>
          <a:noFill/>
          <a:ln>
            <a:noFill/>
          </a:ln>
        </p:spPr>
      </p:pic>
      <p:pic>
        <p:nvPicPr>
          <p:cNvPr id="137" name="Google Shape;137;p18"/>
          <p:cNvPicPr preferRelativeResize="0"/>
          <p:nvPr/>
        </p:nvPicPr>
        <p:blipFill>
          <a:blip r:embed="rId8">
            <a:alphaModFix/>
          </a:blip>
          <a:stretch>
            <a:fillRect/>
          </a:stretch>
        </p:blipFill>
        <p:spPr>
          <a:xfrm>
            <a:off x="5471573" y="4277901"/>
            <a:ext cx="1851015" cy="520600"/>
          </a:xfrm>
          <a:prstGeom prst="rect">
            <a:avLst/>
          </a:prstGeom>
          <a:noFill/>
          <a:ln>
            <a:noFill/>
          </a:ln>
        </p:spPr>
      </p:pic>
      <p:pic>
        <p:nvPicPr>
          <p:cNvPr id="138" name="Google Shape;138;p18"/>
          <p:cNvPicPr preferRelativeResize="0"/>
          <p:nvPr/>
        </p:nvPicPr>
        <p:blipFill>
          <a:blip r:embed="rId9">
            <a:alphaModFix/>
          </a:blip>
          <a:stretch>
            <a:fillRect/>
          </a:stretch>
        </p:blipFill>
        <p:spPr>
          <a:xfrm>
            <a:off x="1184950" y="4887875"/>
            <a:ext cx="3176050" cy="255625"/>
          </a:xfrm>
          <a:prstGeom prst="rect">
            <a:avLst/>
          </a:prstGeom>
          <a:noFill/>
          <a:ln>
            <a:noFill/>
          </a:ln>
        </p:spPr>
      </p:pic>
      <p:pic>
        <p:nvPicPr>
          <p:cNvPr id="139" name="Google Shape;139;p18"/>
          <p:cNvPicPr preferRelativeResize="0"/>
          <p:nvPr/>
        </p:nvPicPr>
        <p:blipFill>
          <a:blip r:embed="rId10">
            <a:alphaModFix/>
          </a:blip>
          <a:stretch>
            <a:fillRect/>
          </a:stretch>
        </p:blipFill>
        <p:spPr>
          <a:xfrm>
            <a:off x="5495850" y="4919898"/>
            <a:ext cx="2961250" cy="163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nvSpPr>
        <p:spPr>
          <a:xfrm>
            <a:off x="432750" y="408025"/>
            <a:ext cx="388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aleway"/>
                <a:ea typeface="Raleway"/>
                <a:cs typeface="Raleway"/>
                <a:sym typeface="Raleway"/>
              </a:rPr>
              <a:t>For Dataset - 02 (With 256 features and 6 classes) :</a:t>
            </a:r>
            <a:endParaRPr b="1">
              <a:latin typeface="Raleway"/>
              <a:ea typeface="Raleway"/>
              <a:cs typeface="Raleway"/>
              <a:sym typeface="Raleway"/>
            </a:endParaRPr>
          </a:p>
        </p:txBody>
      </p:sp>
      <p:sp>
        <p:nvSpPr>
          <p:cNvPr id="145" name="Google Shape;145;p19"/>
          <p:cNvSpPr txBox="1"/>
          <p:nvPr/>
        </p:nvSpPr>
        <p:spPr>
          <a:xfrm>
            <a:off x="4723125" y="1075675"/>
            <a:ext cx="17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DNN + LSTM + CNN </a:t>
            </a:r>
            <a:endParaRPr>
              <a:latin typeface="Lato"/>
              <a:ea typeface="Lato"/>
              <a:cs typeface="Lato"/>
              <a:sym typeface="Lato"/>
            </a:endParaRPr>
          </a:p>
        </p:txBody>
      </p:sp>
      <p:pic>
        <p:nvPicPr>
          <p:cNvPr id="146" name="Google Shape;146;p19"/>
          <p:cNvPicPr preferRelativeResize="0"/>
          <p:nvPr/>
        </p:nvPicPr>
        <p:blipFill>
          <a:blip r:embed="rId3">
            <a:alphaModFix/>
          </a:blip>
          <a:stretch>
            <a:fillRect/>
          </a:stretch>
        </p:blipFill>
        <p:spPr>
          <a:xfrm>
            <a:off x="4778867" y="1501900"/>
            <a:ext cx="2526884" cy="1759650"/>
          </a:xfrm>
          <a:prstGeom prst="rect">
            <a:avLst/>
          </a:prstGeom>
          <a:noFill/>
          <a:ln>
            <a:noFill/>
          </a:ln>
        </p:spPr>
      </p:pic>
      <p:pic>
        <p:nvPicPr>
          <p:cNvPr id="147" name="Google Shape;147;p19"/>
          <p:cNvPicPr preferRelativeResize="0"/>
          <p:nvPr/>
        </p:nvPicPr>
        <p:blipFill>
          <a:blip r:embed="rId4">
            <a:alphaModFix/>
          </a:blip>
          <a:stretch>
            <a:fillRect/>
          </a:stretch>
        </p:blipFill>
        <p:spPr>
          <a:xfrm>
            <a:off x="4788699" y="3287575"/>
            <a:ext cx="2507239" cy="1759650"/>
          </a:xfrm>
          <a:prstGeom prst="rect">
            <a:avLst/>
          </a:prstGeom>
          <a:noFill/>
          <a:ln>
            <a:noFill/>
          </a:ln>
        </p:spPr>
      </p:pic>
      <p:sp>
        <p:nvSpPr>
          <p:cNvPr id="148" name="Google Shape;148;p19"/>
          <p:cNvSpPr txBox="1"/>
          <p:nvPr/>
        </p:nvSpPr>
        <p:spPr>
          <a:xfrm>
            <a:off x="531650" y="1075675"/>
            <a:ext cx="178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DNN ( Optimized ) :</a:t>
            </a:r>
            <a:endParaRPr>
              <a:latin typeface="Lato"/>
              <a:ea typeface="Lato"/>
              <a:cs typeface="Lato"/>
              <a:sym typeface="Lato"/>
            </a:endParaRPr>
          </a:p>
        </p:txBody>
      </p:sp>
      <p:pic>
        <p:nvPicPr>
          <p:cNvPr id="149" name="Google Shape;149;p19"/>
          <p:cNvPicPr preferRelativeResize="0"/>
          <p:nvPr/>
        </p:nvPicPr>
        <p:blipFill>
          <a:blip r:embed="rId5">
            <a:alphaModFix/>
          </a:blip>
          <a:stretch>
            <a:fillRect/>
          </a:stretch>
        </p:blipFill>
        <p:spPr>
          <a:xfrm>
            <a:off x="531650" y="1527925"/>
            <a:ext cx="2387100" cy="1690332"/>
          </a:xfrm>
          <a:prstGeom prst="rect">
            <a:avLst/>
          </a:prstGeom>
          <a:noFill/>
          <a:ln>
            <a:noFill/>
          </a:ln>
        </p:spPr>
      </p:pic>
      <p:pic>
        <p:nvPicPr>
          <p:cNvPr id="150" name="Google Shape;150;p19"/>
          <p:cNvPicPr preferRelativeResize="0"/>
          <p:nvPr/>
        </p:nvPicPr>
        <p:blipFill>
          <a:blip r:embed="rId6">
            <a:alphaModFix/>
          </a:blip>
          <a:stretch>
            <a:fillRect/>
          </a:stretch>
        </p:blipFill>
        <p:spPr>
          <a:xfrm>
            <a:off x="432738" y="3248050"/>
            <a:ext cx="2706575" cy="1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nvSpPr>
        <p:spPr>
          <a:xfrm>
            <a:off x="408025" y="408025"/>
            <a:ext cx="26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Thin"/>
                <a:ea typeface="Raleway Thin"/>
                <a:cs typeface="Raleway Thin"/>
                <a:sym typeface="Raleway Thin"/>
              </a:rPr>
              <a:t>Inferences :</a:t>
            </a:r>
            <a:endParaRPr>
              <a:latin typeface="Raleway Thin"/>
              <a:ea typeface="Raleway Thin"/>
              <a:cs typeface="Raleway Thin"/>
              <a:sym typeface="Raleway Thin"/>
            </a:endParaRPr>
          </a:p>
        </p:txBody>
      </p:sp>
      <p:sp>
        <p:nvSpPr>
          <p:cNvPr id="156" name="Google Shape;156;p20"/>
          <p:cNvSpPr txBox="1"/>
          <p:nvPr/>
        </p:nvSpPr>
        <p:spPr>
          <a:xfrm>
            <a:off x="519300" y="717125"/>
            <a:ext cx="68127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Deep learning models was more accurate in classification than ML models.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Combination of many deep learning architectures results in a more accurate and uniform accuracies.</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Now a Days, most of the Micro-controllers have a flash of minimum 1MB, so our models can be easily </a:t>
            </a:r>
            <a:r>
              <a:rPr lang="en">
                <a:latin typeface="Lato"/>
                <a:ea typeface="Lato"/>
                <a:cs typeface="Lato"/>
                <a:sym typeface="Lato"/>
              </a:rPr>
              <a:t>accommodated.</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Since, we are not sure of the specific Microcontroller that HoneyWell uses in its product, we tried with standard STM32F746ZGTx for our analysis. Also we generated the source file which could be used for deploying it in microcontroller.</a:t>
            </a:r>
            <a:endParaRPr>
              <a:solidFill>
                <a:schemeClr val="dk2"/>
              </a:solidFill>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
        <p:nvSpPr>
          <p:cNvPr id="157" name="Google Shape;157;p20"/>
          <p:cNvSpPr txBox="1"/>
          <p:nvPr/>
        </p:nvSpPr>
        <p:spPr>
          <a:xfrm>
            <a:off x="519300" y="3299575"/>
            <a:ext cx="132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lang="en">
                <a:solidFill>
                  <a:schemeClr val="dk2"/>
                </a:solidFill>
                <a:latin typeface="Raleway Thin"/>
                <a:ea typeface="Raleway Thin"/>
                <a:cs typeface="Raleway Thin"/>
                <a:sym typeface="Raleway Thin"/>
              </a:rPr>
              <a:t>Working On</a:t>
            </a:r>
            <a:r>
              <a:rPr lang="en">
                <a:solidFill>
                  <a:schemeClr val="dk2"/>
                </a:solidFill>
                <a:latin typeface="Raleway Thin"/>
                <a:ea typeface="Raleway Thin"/>
                <a:cs typeface="Raleway Thin"/>
                <a:sym typeface="Raleway Thin"/>
              </a:rPr>
              <a:t> :</a:t>
            </a:r>
            <a:endParaRPr>
              <a:solidFill>
                <a:schemeClr val="dk2"/>
              </a:solidFill>
              <a:latin typeface="Raleway Thin"/>
              <a:ea typeface="Raleway Thin"/>
              <a:cs typeface="Raleway Thin"/>
              <a:sym typeface="Raleway Thin"/>
            </a:endParaRPr>
          </a:p>
        </p:txBody>
      </p:sp>
      <p:sp>
        <p:nvSpPr>
          <p:cNvPr id="158" name="Google Shape;158;p20"/>
          <p:cNvSpPr txBox="1"/>
          <p:nvPr/>
        </p:nvSpPr>
        <p:spPr>
          <a:xfrm>
            <a:off x="519300" y="3613225"/>
            <a:ext cx="5873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We are working  on STM32CUBE.AI for deployment of the model.</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We are trying to superimpose two wave-forms using interference concepts, for making in-depth analysis for classifying it as multi-nomial.</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nvSpPr>
        <p:spPr>
          <a:xfrm>
            <a:off x="2488800" y="2171550"/>
            <a:ext cx="41664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500">
                <a:latin typeface="Raleway Thin"/>
                <a:ea typeface="Raleway Thin"/>
                <a:cs typeface="Raleway Thin"/>
                <a:sym typeface="Raleway Thin"/>
              </a:rPr>
              <a:t>Thank You.</a:t>
            </a:r>
            <a:endParaRPr sz="3500">
              <a:latin typeface="Raleway Thin"/>
              <a:ea typeface="Raleway Thin"/>
              <a:cs typeface="Raleway Thin"/>
              <a:sym typeface="Raleway Thi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