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7" r:id="rId2"/>
    <p:sldId id="258" r:id="rId3"/>
    <p:sldId id="259" r:id="rId4"/>
    <p:sldId id="260"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627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04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8718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442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9036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2275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9192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7507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650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484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778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7787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832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974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520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576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07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150166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onitdangi" TargetMode="External"/><Relationship Id="rId2" Type="http://schemas.openxmlformats.org/officeDocument/2006/relationships/hyperlink" Target="https://www.linkedin.com/in/vikash-kumar-shrivastava-6b0650201" TargetMode="External"/><Relationship Id="rId1" Type="http://schemas.openxmlformats.org/officeDocument/2006/relationships/slideLayout" Target="../slideLayouts/slideLayout1.xml"/><Relationship Id="rId4" Type="http://schemas.openxmlformats.org/officeDocument/2006/relationships/hyperlink" Target="https://www.linkedin.com/in/devansh-dixit-2970171b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9714-E6B6-1BA6-E553-87EF1A9EEE3C}"/>
              </a:ext>
            </a:extLst>
          </p:cNvPr>
          <p:cNvSpPr>
            <a:spLocks noGrp="1"/>
          </p:cNvSpPr>
          <p:nvPr>
            <p:ph type="title"/>
          </p:nvPr>
        </p:nvSpPr>
        <p:spPr>
          <a:xfrm>
            <a:off x="1453417" y="782147"/>
            <a:ext cx="10433784" cy="4877508"/>
          </a:xfrm>
        </p:spPr>
        <p:txBody>
          <a:bodyPr>
            <a:normAutofit/>
          </a:bodyPr>
          <a:lstStyle/>
          <a:p>
            <a:r>
              <a:rPr lang="en-IN" sz="8000" b="1" i="1" dirty="0"/>
              <a:t>    </a:t>
            </a:r>
            <a:r>
              <a:rPr lang="en-IN" sz="8000" b="1" i="1" u="sng" dirty="0">
                <a:solidFill>
                  <a:schemeClr val="accent5"/>
                </a:solidFill>
              </a:rPr>
              <a:t>ONLINE SEAT         BOOKING SYSTEM.</a:t>
            </a:r>
          </a:p>
        </p:txBody>
      </p:sp>
    </p:spTree>
    <p:extLst>
      <p:ext uri="{BB962C8B-B14F-4D97-AF65-F5344CB8AC3E}">
        <p14:creationId xmlns:p14="http://schemas.microsoft.com/office/powerpoint/2010/main" val="105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2312-FE79-FE52-14ED-89D4AF9073C2}"/>
              </a:ext>
            </a:extLst>
          </p:cNvPr>
          <p:cNvSpPr>
            <a:spLocks noGrp="1"/>
          </p:cNvSpPr>
          <p:nvPr>
            <p:ph type="ctrTitle"/>
          </p:nvPr>
        </p:nvSpPr>
        <p:spPr>
          <a:xfrm>
            <a:off x="1700212" y="210369"/>
            <a:ext cx="8791575" cy="963913"/>
          </a:xfrm>
        </p:spPr>
        <p:txBody>
          <a:bodyPr>
            <a:normAutofit fontScale="90000"/>
          </a:bodyPr>
          <a:lstStyle/>
          <a:p>
            <a:r>
              <a:rPr lang="en-IN" dirty="0"/>
              <a:t>      </a:t>
            </a:r>
            <a:r>
              <a:rPr lang="en-IN" sz="7200" b="1" u="sng" dirty="0">
                <a:solidFill>
                  <a:schemeClr val="accent5"/>
                </a:solidFill>
              </a:rPr>
              <a:t>TEAM MEMBERS.</a:t>
            </a:r>
          </a:p>
        </p:txBody>
      </p:sp>
      <p:sp>
        <p:nvSpPr>
          <p:cNvPr id="3" name="Subtitle 2">
            <a:extLst>
              <a:ext uri="{FF2B5EF4-FFF2-40B4-BE49-F238E27FC236}">
                <a16:creationId xmlns:a16="http://schemas.microsoft.com/office/drawing/2014/main" id="{D1E72298-9974-1899-E639-187F46D03970}"/>
              </a:ext>
            </a:extLst>
          </p:cNvPr>
          <p:cNvSpPr>
            <a:spLocks noGrp="1"/>
          </p:cNvSpPr>
          <p:nvPr>
            <p:ph type="subTitle" idx="1"/>
          </p:nvPr>
        </p:nvSpPr>
        <p:spPr>
          <a:xfrm>
            <a:off x="741145" y="1540042"/>
            <a:ext cx="11001676" cy="4866957"/>
          </a:xfrm>
        </p:spPr>
        <p:txBody>
          <a:bodyPr>
            <a:normAutofit fontScale="92500" lnSpcReduction="20000"/>
          </a:bodyPr>
          <a:lstStyle/>
          <a:p>
            <a:pPr marL="342900" indent="-342900">
              <a:buFont typeface="Wingdings" panose="05000000000000000000" pitchFamily="2" charset="2"/>
              <a:buChar char="v"/>
            </a:pPr>
            <a:r>
              <a:rPr lang="en-IN" sz="5200" b="1" dirty="0">
                <a:solidFill>
                  <a:schemeClr val="accent6">
                    <a:lumMod val="20000"/>
                    <a:lumOff val="80000"/>
                  </a:schemeClr>
                </a:solidFill>
              </a:rPr>
              <a:t>VIKASH KUMAR SHRIVASTAVA.</a:t>
            </a:r>
          </a:p>
          <a:p>
            <a:r>
              <a:rPr lang="en-IN" sz="2600" b="1" dirty="0">
                <a:solidFill>
                  <a:schemeClr val="accent6">
                    <a:lumMod val="20000"/>
                    <a:lumOff val="80000"/>
                  </a:schemeClr>
                </a:solidFill>
              </a:rPr>
              <a:t>LinkedIn id: </a:t>
            </a:r>
            <a:r>
              <a:rPr lang="en-IN" sz="2600" dirty="0">
                <a:solidFill>
                  <a:schemeClr val="accent5"/>
                </a:solidFill>
                <a:effectLst/>
                <a:latin typeface="-apple-system"/>
                <a:hlinkClick r:id="rId2">
                  <a:extLst>
                    <a:ext uri="{A12FA001-AC4F-418D-AE19-62706E023703}">
                      <ahyp:hlinkClr xmlns:ahyp="http://schemas.microsoft.com/office/drawing/2018/hyperlinkcolor" val="tx"/>
                    </a:ext>
                  </a:extLst>
                </a:hlinkClick>
              </a:rPr>
              <a:t>linkedin.com/in/vikash-kumar-shrivastava-6b0650201</a:t>
            </a:r>
            <a:endParaRPr lang="en-IN" sz="2600" dirty="0">
              <a:solidFill>
                <a:schemeClr val="accent5"/>
              </a:solidFill>
              <a:effectLst/>
              <a:latin typeface="-apple-system"/>
            </a:endParaRPr>
          </a:p>
          <a:p>
            <a:endParaRPr lang="en-IN" sz="2600" dirty="0">
              <a:solidFill>
                <a:schemeClr val="accent5"/>
              </a:solidFill>
              <a:effectLst/>
              <a:latin typeface="-apple-system"/>
            </a:endParaRPr>
          </a:p>
          <a:p>
            <a:pPr marL="571500" indent="-571500">
              <a:buFont typeface="Wingdings" panose="05000000000000000000" pitchFamily="2" charset="2"/>
              <a:buChar char="v"/>
            </a:pPr>
            <a:r>
              <a:rPr lang="en-IN" sz="5200" b="1" dirty="0">
                <a:solidFill>
                  <a:schemeClr val="accent6">
                    <a:lumMod val="20000"/>
                    <a:lumOff val="80000"/>
                  </a:schemeClr>
                </a:solidFill>
              </a:rPr>
              <a:t>MONIT DANGI.</a:t>
            </a:r>
          </a:p>
          <a:p>
            <a:r>
              <a:rPr lang="en-IN" sz="2400" b="1" dirty="0">
                <a:solidFill>
                  <a:schemeClr val="accent6">
                    <a:lumMod val="20000"/>
                    <a:lumOff val="80000"/>
                  </a:schemeClr>
                </a:solidFill>
              </a:rPr>
              <a:t>LINKEDIN ID: </a:t>
            </a:r>
            <a:r>
              <a:rPr lang="en-IN" sz="2600" i="0" dirty="0">
                <a:solidFill>
                  <a:schemeClr val="accent5"/>
                </a:solidFill>
                <a:effectLst/>
                <a:latin typeface="-apple-system"/>
                <a:hlinkClick r:id="rId3">
                  <a:extLst>
                    <a:ext uri="{A12FA001-AC4F-418D-AE19-62706E023703}">
                      <ahyp:hlinkClr xmlns:ahyp="http://schemas.microsoft.com/office/drawing/2018/hyperlinkcolor" val="tx"/>
                    </a:ext>
                  </a:extLst>
                </a:hlinkClick>
              </a:rPr>
              <a:t>linkedin.com/in/</a:t>
            </a:r>
            <a:r>
              <a:rPr lang="en-IN" sz="2600" i="0" dirty="0" err="1">
                <a:solidFill>
                  <a:schemeClr val="accent5"/>
                </a:solidFill>
                <a:effectLst/>
                <a:latin typeface="-apple-system"/>
                <a:hlinkClick r:id="rId3">
                  <a:extLst>
                    <a:ext uri="{A12FA001-AC4F-418D-AE19-62706E023703}">
                      <ahyp:hlinkClr xmlns:ahyp="http://schemas.microsoft.com/office/drawing/2018/hyperlinkcolor" val="tx"/>
                    </a:ext>
                  </a:extLst>
                </a:hlinkClick>
              </a:rPr>
              <a:t>monitdangi</a:t>
            </a:r>
            <a:endParaRPr lang="en-IN" sz="2600" i="0" dirty="0">
              <a:solidFill>
                <a:schemeClr val="accent5"/>
              </a:solidFill>
              <a:effectLst/>
              <a:latin typeface="-apple-system"/>
            </a:endParaRPr>
          </a:p>
          <a:p>
            <a:endParaRPr lang="en-IN" sz="4400" b="1" dirty="0">
              <a:solidFill>
                <a:schemeClr val="accent5"/>
              </a:solidFill>
            </a:endParaRPr>
          </a:p>
          <a:p>
            <a:pPr marL="571500" indent="-571500">
              <a:buFont typeface="Wingdings" panose="05000000000000000000" pitchFamily="2" charset="2"/>
              <a:buChar char="v"/>
            </a:pPr>
            <a:r>
              <a:rPr lang="en-IN" sz="5200" b="1" dirty="0">
                <a:solidFill>
                  <a:schemeClr val="accent6">
                    <a:lumMod val="20000"/>
                    <a:lumOff val="80000"/>
                  </a:schemeClr>
                </a:solidFill>
              </a:rPr>
              <a:t>DEVANSH DIXIT</a:t>
            </a:r>
            <a:endParaRPr lang="en-IN" sz="4000" b="1" dirty="0">
              <a:solidFill>
                <a:schemeClr val="accent6">
                  <a:lumMod val="20000"/>
                  <a:lumOff val="80000"/>
                </a:schemeClr>
              </a:solidFill>
            </a:endParaRPr>
          </a:p>
          <a:p>
            <a:r>
              <a:rPr lang="en-IN" sz="2400" b="1" dirty="0">
                <a:solidFill>
                  <a:schemeClr val="accent6">
                    <a:lumMod val="20000"/>
                    <a:lumOff val="80000"/>
                  </a:schemeClr>
                </a:solidFill>
              </a:rPr>
              <a:t>LINKEDIN ID: </a:t>
            </a:r>
            <a:r>
              <a:rPr lang="en-IN" sz="2200" i="0" dirty="0">
                <a:solidFill>
                  <a:schemeClr val="accent5"/>
                </a:solidFill>
                <a:effectLst/>
                <a:latin typeface="-apple-system"/>
                <a:hlinkClick r:id="rId4">
                  <a:extLst>
                    <a:ext uri="{A12FA001-AC4F-418D-AE19-62706E023703}">
                      <ahyp:hlinkClr xmlns:ahyp="http://schemas.microsoft.com/office/drawing/2018/hyperlinkcolor" val="tx"/>
                    </a:ext>
                  </a:extLst>
                </a:hlinkClick>
              </a:rPr>
              <a:t>linkedin.com/in/devansh-dixit-2970171b8</a:t>
            </a:r>
            <a:endParaRPr lang="en-IN" sz="2200" b="1" dirty="0">
              <a:solidFill>
                <a:schemeClr val="accent5"/>
              </a:solidFill>
            </a:endParaRPr>
          </a:p>
        </p:txBody>
      </p:sp>
    </p:spTree>
    <p:extLst>
      <p:ext uri="{BB962C8B-B14F-4D97-AF65-F5344CB8AC3E}">
        <p14:creationId xmlns:p14="http://schemas.microsoft.com/office/powerpoint/2010/main" val="107676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C496-C6AF-5284-014B-B8AA1CFDE4B0}"/>
              </a:ext>
            </a:extLst>
          </p:cNvPr>
          <p:cNvSpPr>
            <a:spLocks noGrp="1"/>
          </p:cNvSpPr>
          <p:nvPr>
            <p:ph type="ctrTitle"/>
          </p:nvPr>
        </p:nvSpPr>
        <p:spPr>
          <a:xfrm>
            <a:off x="1584709" y="105878"/>
            <a:ext cx="8791575" cy="952901"/>
          </a:xfrm>
        </p:spPr>
        <p:txBody>
          <a:bodyPr>
            <a:normAutofit fontScale="90000"/>
          </a:bodyPr>
          <a:lstStyle/>
          <a:p>
            <a:r>
              <a:rPr lang="en-IN" dirty="0"/>
              <a:t>        </a:t>
            </a:r>
            <a:r>
              <a:rPr lang="en-IN" sz="6600" b="1" u="sng" dirty="0">
                <a:solidFill>
                  <a:schemeClr val="accent5"/>
                </a:solidFill>
              </a:rPr>
              <a:t>INTRODUCTION.</a:t>
            </a:r>
          </a:p>
        </p:txBody>
      </p:sp>
      <p:sp>
        <p:nvSpPr>
          <p:cNvPr id="3" name="Subtitle 2">
            <a:extLst>
              <a:ext uri="{FF2B5EF4-FFF2-40B4-BE49-F238E27FC236}">
                <a16:creationId xmlns:a16="http://schemas.microsoft.com/office/drawing/2014/main" id="{BCB55974-17B7-D1BC-EDEB-6B5FB4973BCE}"/>
              </a:ext>
            </a:extLst>
          </p:cNvPr>
          <p:cNvSpPr>
            <a:spLocks noGrp="1"/>
          </p:cNvSpPr>
          <p:nvPr>
            <p:ph type="subTitle" idx="1"/>
          </p:nvPr>
        </p:nvSpPr>
        <p:spPr>
          <a:xfrm>
            <a:off x="638476" y="1501541"/>
            <a:ext cx="10915047" cy="5091764"/>
          </a:xfrm>
        </p:spPr>
        <p:txBody>
          <a:bodyPr>
            <a:normAutofit/>
          </a:bodyPr>
          <a:lstStyle/>
          <a:p>
            <a:pPr marL="342900" indent="-342900">
              <a:buFont typeface="Wingdings" panose="05000000000000000000" pitchFamily="2" charset="2"/>
              <a:buChar char="v"/>
            </a:pPr>
            <a:r>
              <a:rPr lang="en-US" b="0" i="0" dirty="0">
                <a:solidFill>
                  <a:schemeClr val="tx1"/>
                </a:solidFill>
                <a:effectLst/>
                <a:latin typeface="Söhne"/>
              </a:rPr>
              <a:t>Online seat booking project is a software application designed to allow customers to reserve seats for various events or activities, THIS SOFTWARE CAN BE WIDENED TO VARIOUS FIELDS such as movie theaters, concerts, flights, trains, or sports events.</a:t>
            </a:r>
          </a:p>
          <a:p>
            <a:pPr marL="342900" indent="-342900">
              <a:buFont typeface="Wingdings" panose="05000000000000000000" pitchFamily="2" charset="2"/>
              <a:buChar char="v"/>
            </a:pPr>
            <a:r>
              <a:rPr lang="en-US" b="0" i="0" dirty="0">
                <a:solidFill>
                  <a:schemeClr val="tx1"/>
                </a:solidFill>
                <a:effectLst/>
                <a:latin typeface="Söhne"/>
              </a:rPr>
              <a:t> It provides a user-friendly interface that enables users to browse available seats, select their preferred seats, and purchase tickets online.</a:t>
            </a:r>
          </a:p>
          <a:p>
            <a:pPr marL="342900" indent="-342900">
              <a:buFont typeface="Wingdings" panose="05000000000000000000" pitchFamily="2" charset="2"/>
              <a:buChar char="v"/>
            </a:pPr>
            <a:r>
              <a:rPr lang="en-US" b="0" i="0" dirty="0">
                <a:solidFill>
                  <a:schemeClr val="tx1"/>
                </a:solidFill>
                <a:effectLst/>
                <a:latin typeface="Söhne"/>
              </a:rPr>
              <a:t>The system allows users to search for events based on various criteria such as date, time, location, and price. Once the user finds an event they are interested in, they can select the number of seats they want to reserve and choose the specific seats they prefer. The system then generates an invoice and sends it to the user via email, which can be paid online.</a:t>
            </a:r>
          </a:p>
          <a:p>
            <a:pPr marL="342900" indent="-342900">
              <a:buFont typeface="Wingdings" panose="05000000000000000000" pitchFamily="2" charset="2"/>
              <a:buChar char="v"/>
            </a:pPr>
            <a:r>
              <a:rPr lang="en-US" b="0" i="0" dirty="0">
                <a:solidFill>
                  <a:schemeClr val="tx1"/>
                </a:solidFill>
                <a:effectLst/>
                <a:latin typeface="Söhne"/>
              </a:rPr>
              <a:t>The online seat booking system simplifies the process of buying tickets, eliminates long queues at the ticket counters, and allows customers to make reservations from the comfort of their homes.</a:t>
            </a:r>
            <a:endParaRPr lang="en-US" dirty="0">
              <a:solidFill>
                <a:schemeClr val="tx1"/>
              </a:solidFill>
              <a:latin typeface="Söhne"/>
            </a:endParaRP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68071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0209-DE51-30B6-9B62-8BEB58321E5B}"/>
              </a:ext>
            </a:extLst>
          </p:cNvPr>
          <p:cNvSpPr>
            <a:spLocks noGrp="1"/>
          </p:cNvSpPr>
          <p:nvPr>
            <p:ph type="title"/>
          </p:nvPr>
        </p:nvSpPr>
        <p:spPr>
          <a:xfrm>
            <a:off x="1141412" y="0"/>
            <a:ext cx="9905998" cy="991402"/>
          </a:xfrm>
        </p:spPr>
        <p:txBody>
          <a:bodyPr>
            <a:normAutofit/>
          </a:bodyPr>
          <a:lstStyle/>
          <a:p>
            <a:r>
              <a:rPr lang="en-IN" dirty="0"/>
              <a:t>    </a:t>
            </a:r>
            <a:r>
              <a:rPr lang="en-IN" b="1" u="sng" dirty="0">
                <a:solidFill>
                  <a:schemeClr val="accent5"/>
                </a:solidFill>
              </a:rPr>
              <a:t>CLASS DIAGRAM OF SEAT BOOKING SYSTEM.</a:t>
            </a:r>
          </a:p>
        </p:txBody>
      </p:sp>
      <p:sp>
        <p:nvSpPr>
          <p:cNvPr id="4" name="TextBox 3">
            <a:extLst>
              <a:ext uri="{FF2B5EF4-FFF2-40B4-BE49-F238E27FC236}">
                <a16:creationId xmlns:a16="http://schemas.microsoft.com/office/drawing/2014/main" id="{FC626B2E-8E52-63CA-A4C2-92C4D46F37EE}"/>
              </a:ext>
            </a:extLst>
          </p:cNvPr>
          <p:cNvSpPr txBox="1"/>
          <p:nvPr/>
        </p:nvSpPr>
        <p:spPr>
          <a:xfrm>
            <a:off x="3484345" y="991402"/>
            <a:ext cx="7834964" cy="6186309"/>
          </a:xfrm>
          <a:prstGeom prst="rect">
            <a:avLst/>
          </a:prstGeom>
          <a:noFill/>
        </p:spPr>
        <p:txBody>
          <a:bodyPr wrap="square">
            <a:spAutoFit/>
          </a:bodyPr>
          <a:lstStyle/>
          <a:p>
            <a:r>
              <a:rPr lang="en-IN" dirty="0"/>
              <a:t> +----------------------+                +---------------------------------+</a:t>
            </a:r>
          </a:p>
          <a:p>
            <a:r>
              <a:rPr lang="en-IN" dirty="0"/>
              <a:t>   |     User              |             |      Seat                           |</a:t>
            </a:r>
          </a:p>
          <a:p>
            <a:r>
              <a:rPr lang="en-IN" dirty="0"/>
              <a:t>   +--------------------+                 +--------------------------------- +</a:t>
            </a:r>
          </a:p>
          <a:p>
            <a:r>
              <a:rPr lang="en-IN" dirty="0"/>
              <a:t>   | -id: int               |             | -</a:t>
            </a:r>
            <a:r>
              <a:rPr lang="en-IN" dirty="0" err="1"/>
              <a:t>seatNumber</a:t>
            </a:r>
            <a:r>
              <a:rPr lang="en-IN" dirty="0"/>
              <a:t>: int           |</a:t>
            </a:r>
          </a:p>
          <a:p>
            <a:r>
              <a:rPr lang="en-IN" dirty="0"/>
              <a:t>   | -name: string      |           | -</a:t>
            </a:r>
            <a:r>
              <a:rPr lang="en-IN" dirty="0" err="1"/>
              <a:t>seatId</a:t>
            </a:r>
            <a:r>
              <a:rPr lang="en-IN" dirty="0"/>
              <a:t> :int                     |</a:t>
            </a:r>
          </a:p>
          <a:p>
            <a:r>
              <a:rPr lang="en-IN" dirty="0"/>
              <a:t>   | -email: string      |            | -</a:t>
            </a:r>
            <a:r>
              <a:rPr lang="en-IN" dirty="0" err="1"/>
              <a:t>buildingName</a:t>
            </a:r>
            <a:r>
              <a:rPr lang="en-IN" dirty="0"/>
              <a:t>: string   |</a:t>
            </a:r>
          </a:p>
          <a:p>
            <a:r>
              <a:rPr lang="en-IN" dirty="0"/>
              <a:t>    |-type: int            |            |-</a:t>
            </a:r>
            <a:r>
              <a:rPr lang="en-IN" dirty="0" err="1"/>
              <a:t>floorNo</a:t>
            </a:r>
            <a:r>
              <a:rPr lang="en-IN" dirty="0"/>
              <a:t> : int                     |</a:t>
            </a:r>
          </a:p>
          <a:p>
            <a:r>
              <a:rPr lang="en-IN" dirty="0"/>
              <a:t>    |-password : string |          |-</a:t>
            </a:r>
            <a:r>
              <a:rPr lang="en-IN" dirty="0" err="1"/>
              <a:t>roomNo</a:t>
            </a:r>
            <a:r>
              <a:rPr lang="en-IN" dirty="0"/>
              <a:t> : int                 |</a:t>
            </a:r>
          </a:p>
          <a:p>
            <a:r>
              <a:rPr lang="en-IN" dirty="0"/>
              <a:t>    |-bookings : list      |		+---------------------------------+</a:t>
            </a:r>
          </a:p>
          <a:p>
            <a:r>
              <a:rPr lang="en-IN" dirty="0"/>
              <a:t>    +----------------------+                         | </a:t>
            </a:r>
          </a:p>
          <a:p>
            <a:r>
              <a:rPr lang="en-IN" dirty="0"/>
              <a:t>           |                                              |</a:t>
            </a:r>
          </a:p>
          <a:p>
            <a:r>
              <a:rPr lang="en-IN" dirty="0"/>
              <a:t>           |                                              |</a:t>
            </a:r>
          </a:p>
          <a:p>
            <a:r>
              <a:rPr lang="en-IN" dirty="0"/>
              <a:t>	    |                                              |</a:t>
            </a:r>
          </a:p>
          <a:p>
            <a:r>
              <a:rPr lang="en-IN" dirty="0"/>
              <a:t>   +----------------------------+                   |</a:t>
            </a:r>
          </a:p>
          <a:p>
            <a:r>
              <a:rPr lang="en-IN" dirty="0"/>
              <a:t>   |     Booking               |                  |</a:t>
            </a:r>
          </a:p>
          <a:p>
            <a:r>
              <a:rPr lang="en-IN" dirty="0"/>
              <a:t>   +----------------------------+                   |</a:t>
            </a:r>
          </a:p>
          <a:p>
            <a:r>
              <a:rPr lang="en-IN" dirty="0"/>
              <a:t>   | -</a:t>
            </a:r>
            <a:r>
              <a:rPr lang="en-IN" dirty="0" err="1"/>
              <a:t>bookinId</a:t>
            </a:r>
            <a:r>
              <a:rPr lang="en-IN" dirty="0"/>
              <a:t>: int             |- - - - - - - |</a:t>
            </a:r>
          </a:p>
          <a:p>
            <a:r>
              <a:rPr lang="en-IN" dirty="0"/>
              <a:t>   | -</a:t>
            </a:r>
            <a:r>
              <a:rPr lang="en-IN" dirty="0" err="1"/>
              <a:t>userId</a:t>
            </a:r>
            <a:r>
              <a:rPr lang="en-IN" dirty="0"/>
              <a:t>: int                  |          </a:t>
            </a:r>
          </a:p>
          <a:p>
            <a:r>
              <a:rPr lang="en-IN" dirty="0"/>
              <a:t>   | -</a:t>
            </a:r>
            <a:r>
              <a:rPr lang="en-IN" dirty="0" err="1"/>
              <a:t>seatId</a:t>
            </a:r>
            <a:r>
              <a:rPr lang="en-IN" dirty="0"/>
              <a:t>: int                  |          </a:t>
            </a:r>
          </a:p>
          <a:p>
            <a:r>
              <a:rPr lang="en-IN" dirty="0"/>
              <a:t>   | -</a:t>
            </a:r>
            <a:r>
              <a:rPr lang="en-IN" dirty="0" err="1"/>
              <a:t>bookingTime</a:t>
            </a:r>
            <a:r>
              <a:rPr lang="en-IN" dirty="0"/>
              <a:t>/Date   |         </a:t>
            </a:r>
          </a:p>
          <a:p>
            <a:r>
              <a:rPr lang="en-IN" dirty="0"/>
              <a:t>    +-------------------------------+          </a:t>
            </a:r>
          </a:p>
          <a:p>
            <a:r>
              <a:rPr lang="en-IN" dirty="0"/>
              <a:t>   </a:t>
            </a:r>
          </a:p>
        </p:txBody>
      </p:sp>
    </p:spTree>
    <p:extLst>
      <p:ext uri="{BB962C8B-B14F-4D97-AF65-F5344CB8AC3E}">
        <p14:creationId xmlns:p14="http://schemas.microsoft.com/office/powerpoint/2010/main" val="144343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F63F-13DF-73E0-9553-C03EA073FF77}"/>
              </a:ext>
            </a:extLst>
          </p:cNvPr>
          <p:cNvSpPr>
            <a:spLocks noGrp="1"/>
          </p:cNvSpPr>
          <p:nvPr>
            <p:ph type="title"/>
          </p:nvPr>
        </p:nvSpPr>
        <p:spPr>
          <a:xfrm>
            <a:off x="1045160" y="0"/>
            <a:ext cx="9905998" cy="1106906"/>
          </a:xfrm>
        </p:spPr>
        <p:txBody>
          <a:bodyPr/>
          <a:lstStyle/>
          <a:p>
            <a:r>
              <a:rPr lang="en-IN" dirty="0"/>
              <a:t>                         </a:t>
            </a:r>
            <a:r>
              <a:rPr lang="en-IN" sz="4000" b="1" u="sng" dirty="0">
                <a:solidFill>
                  <a:schemeClr val="accent5"/>
                </a:solidFill>
              </a:rPr>
              <a:t>FLOW DIAGRAM.</a:t>
            </a:r>
          </a:p>
        </p:txBody>
      </p:sp>
      <p:pic>
        <p:nvPicPr>
          <p:cNvPr id="4" name="Picture 3">
            <a:extLst>
              <a:ext uri="{FF2B5EF4-FFF2-40B4-BE49-F238E27FC236}">
                <a16:creationId xmlns:a16="http://schemas.microsoft.com/office/drawing/2014/main" id="{A57FEA95-6DB2-00DF-84DD-162BB87C6579}"/>
              </a:ext>
            </a:extLst>
          </p:cNvPr>
          <p:cNvPicPr>
            <a:picLocks noChangeAspect="1"/>
          </p:cNvPicPr>
          <p:nvPr/>
        </p:nvPicPr>
        <p:blipFill>
          <a:blip r:embed="rId2"/>
          <a:stretch>
            <a:fillRect/>
          </a:stretch>
        </p:blipFill>
        <p:spPr>
          <a:xfrm>
            <a:off x="0" y="1106906"/>
            <a:ext cx="12192000" cy="5751094"/>
          </a:xfrm>
          <a:prstGeom prst="rect">
            <a:avLst/>
          </a:prstGeom>
          <a:ln>
            <a:noFill/>
          </a:ln>
          <a:effectLst>
            <a:softEdge rad="112500"/>
          </a:effectLst>
        </p:spPr>
      </p:pic>
    </p:spTree>
    <p:extLst>
      <p:ext uri="{BB962C8B-B14F-4D97-AF65-F5344CB8AC3E}">
        <p14:creationId xmlns:p14="http://schemas.microsoft.com/office/powerpoint/2010/main" val="327212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8C56-68E8-75A9-3C6B-B063B18E5B08}"/>
              </a:ext>
            </a:extLst>
          </p:cNvPr>
          <p:cNvSpPr>
            <a:spLocks noGrp="1"/>
          </p:cNvSpPr>
          <p:nvPr>
            <p:ph type="title"/>
          </p:nvPr>
        </p:nvSpPr>
        <p:spPr>
          <a:xfrm>
            <a:off x="1035535" y="0"/>
            <a:ext cx="9905998" cy="1193533"/>
          </a:xfrm>
        </p:spPr>
        <p:txBody>
          <a:bodyPr/>
          <a:lstStyle/>
          <a:p>
            <a:r>
              <a:rPr lang="en-IN" dirty="0"/>
              <a:t>                          </a:t>
            </a:r>
            <a:r>
              <a:rPr lang="en-IN" sz="4400" b="1" u="sng" dirty="0">
                <a:solidFill>
                  <a:schemeClr val="accent5"/>
                </a:solidFill>
              </a:rPr>
              <a:t>ER- DIAGRAM.</a:t>
            </a:r>
          </a:p>
        </p:txBody>
      </p:sp>
      <p:pic>
        <p:nvPicPr>
          <p:cNvPr id="4" name="Picture 3">
            <a:extLst>
              <a:ext uri="{FF2B5EF4-FFF2-40B4-BE49-F238E27FC236}">
                <a16:creationId xmlns:a16="http://schemas.microsoft.com/office/drawing/2014/main" id="{D6B32094-6889-DDBF-34DB-831688191515}"/>
              </a:ext>
            </a:extLst>
          </p:cNvPr>
          <p:cNvPicPr>
            <a:picLocks noChangeAspect="1"/>
          </p:cNvPicPr>
          <p:nvPr/>
        </p:nvPicPr>
        <p:blipFill>
          <a:blip r:embed="rId2"/>
          <a:stretch>
            <a:fillRect/>
          </a:stretch>
        </p:blipFill>
        <p:spPr>
          <a:xfrm>
            <a:off x="1" y="1058778"/>
            <a:ext cx="12108580" cy="5799222"/>
          </a:xfrm>
          <a:prstGeom prst="rect">
            <a:avLst/>
          </a:prstGeom>
          <a:ln>
            <a:noFill/>
          </a:ln>
          <a:effectLst>
            <a:softEdge rad="112500"/>
          </a:effectLst>
        </p:spPr>
      </p:pic>
    </p:spTree>
    <p:extLst>
      <p:ext uri="{BB962C8B-B14F-4D97-AF65-F5344CB8AC3E}">
        <p14:creationId xmlns:p14="http://schemas.microsoft.com/office/powerpoint/2010/main" val="145673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5485-6E64-F071-8EF8-55E56AE9B99D}"/>
              </a:ext>
            </a:extLst>
          </p:cNvPr>
          <p:cNvSpPr>
            <a:spLocks noGrp="1"/>
          </p:cNvSpPr>
          <p:nvPr>
            <p:ph type="ctrTitle"/>
          </p:nvPr>
        </p:nvSpPr>
        <p:spPr>
          <a:xfrm>
            <a:off x="1751012" y="173255"/>
            <a:ext cx="8676222" cy="789271"/>
          </a:xfrm>
        </p:spPr>
        <p:txBody>
          <a:bodyPr>
            <a:normAutofit fontScale="90000"/>
          </a:bodyPr>
          <a:lstStyle/>
          <a:p>
            <a:r>
              <a:rPr lang="en-IN" b="1" u="sng" dirty="0">
                <a:solidFill>
                  <a:schemeClr val="accent5"/>
                </a:solidFill>
              </a:rPr>
              <a:t>TECH STACK USED.</a:t>
            </a:r>
          </a:p>
        </p:txBody>
      </p:sp>
      <p:sp>
        <p:nvSpPr>
          <p:cNvPr id="3" name="Subtitle 2">
            <a:extLst>
              <a:ext uri="{FF2B5EF4-FFF2-40B4-BE49-F238E27FC236}">
                <a16:creationId xmlns:a16="http://schemas.microsoft.com/office/drawing/2014/main" id="{0B19F06C-E16F-4F9A-AD06-2476279D612F}"/>
              </a:ext>
            </a:extLst>
          </p:cNvPr>
          <p:cNvSpPr>
            <a:spLocks noGrp="1"/>
          </p:cNvSpPr>
          <p:nvPr>
            <p:ph type="subTitle" idx="1"/>
          </p:nvPr>
        </p:nvSpPr>
        <p:spPr>
          <a:xfrm>
            <a:off x="558265" y="1354756"/>
            <a:ext cx="11194181" cy="5103796"/>
          </a:xfrm>
        </p:spPr>
        <p:txBody>
          <a:bodyPr>
            <a:normAutofit lnSpcReduction="10000"/>
          </a:bodyPr>
          <a:lstStyle/>
          <a:p>
            <a:pPr marL="342900" indent="-342900">
              <a:buFont typeface="Wingdings" panose="05000000000000000000" pitchFamily="2" charset="2"/>
              <a:buChar char="v"/>
            </a:pPr>
            <a:r>
              <a:rPr lang="en-IN" sz="3200" b="1" dirty="0"/>
              <a:t>JAVA 11.</a:t>
            </a:r>
          </a:p>
          <a:p>
            <a:pPr marL="342900" indent="-342900">
              <a:buFont typeface="Wingdings" panose="05000000000000000000" pitchFamily="2" charset="2"/>
              <a:buChar char="v"/>
            </a:pPr>
            <a:r>
              <a:rPr lang="en-IN" sz="3200" b="1" dirty="0"/>
              <a:t>SPRING BOOT FRAMEWORK.</a:t>
            </a:r>
          </a:p>
          <a:p>
            <a:pPr marL="342900" indent="-342900">
              <a:buFont typeface="Wingdings" panose="05000000000000000000" pitchFamily="2" charset="2"/>
              <a:buChar char="v"/>
            </a:pPr>
            <a:r>
              <a:rPr lang="en-IN" sz="3200" b="1" dirty="0"/>
              <a:t>SPRING REST API.</a:t>
            </a:r>
          </a:p>
          <a:p>
            <a:pPr marL="342900" indent="-342900">
              <a:buFont typeface="Wingdings" panose="05000000000000000000" pitchFamily="2" charset="2"/>
              <a:buChar char="v"/>
            </a:pPr>
            <a:r>
              <a:rPr lang="en-IN" sz="3200" b="1" dirty="0"/>
              <a:t>SPRING DATA JPA.</a:t>
            </a:r>
          </a:p>
          <a:p>
            <a:pPr marL="342900" indent="-342900">
              <a:buFont typeface="Wingdings" panose="05000000000000000000" pitchFamily="2" charset="2"/>
              <a:buChar char="v"/>
            </a:pPr>
            <a:r>
              <a:rPr lang="en-IN" sz="3200" b="1" dirty="0"/>
              <a:t>POSTGRESQL.</a:t>
            </a:r>
          </a:p>
          <a:p>
            <a:pPr marL="342900" indent="-342900">
              <a:buFont typeface="Wingdings" panose="05000000000000000000" pitchFamily="2" charset="2"/>
              <a:buChar char="v"/>
            </a:pPr>
            <a:r>
              <a:rPr lang="en-IN" sz="3200" b="1" dirty="0"/>
              <a:t>POSTMAN.</a:t>
            </a:r>
          </a:p>
          <a:p>
            <a:pPr marL="342900" indent="-342900">
              <a:buFont typeface="Wingdings" panose="05000000000000000000" pitchFamily="2" charset="2"/>
              <a:buChar char="v"/>
            </a:pPr>
            <a:r>
              <a:rPr lang="en-IN" sz="3200" b="1" dirty="0"/>
              <a:t>SONAR LINT.</a:t>
            </a:r>
          </a:p>
          <a:p>
            <a:pPr marL="342900" indent="-342900">
              <a:buFont typeface="Wingdings" panose="05000000000000000000" pitchFamily="2" charset="2"/>
              <a:buChar char="v"/>
            </a:pPr>
            <a:r>
              <a:rPr lang="en-IN" sz="3200" b="1" dirty="0"/>
              <a:t>GIT.</a:t>
            </a: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420713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BBB2E-D5F0-4C9F-634B-451F1910BCC8}"/>
              </a:ext>
            </a:extLst>
          </p:cNvPr>
          <p:cNvPicPr>
            <a:picLocks noChangeAspect="1"/>
          </p:cNvPicPr>
          <p:nvPr/>
        </p:nvPicPr>
        <p:blipFill>
          <a:blip r:embed="rId2"/>
          <a:stretch>
            <a:fillRect/>
          </a:stretch>
        </p:blipFill>
        <p:spPr>
          <a:xfrm>
            <a:off x="0" y="0"/>
            <a:ext cx="12191999" cy="6857999"/>
          </a:xfrm>
          <a:prstGeom prst="rect">
            <a:avLst/>
          </a:prstGeom>
          <a:ln>
            <a:noFill/>
          </a:ln>
          <a:effectLst>
            <a:softEdge rad="112500"/>
          </a:effectLst>
        </p:spPr>
      </p:pic>
    </p:spTree>
    <p:extLst>
      <p:ext uri="{BB962C8B-B14F-4D97-AF65-F5344CB8AC3E}">
        <p14:creationId xmlns:p14="http://schemas.microsoft.com/office/powerpoint/2010/main" val="426620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131</TotalTime>
  <Words>417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Century Gothic</vt:lpstr>
      <vt:lpstr>Söhne</vt:lpstr>
      <vt:lpstr>Wingdings</vt:lpstr>
      <vt:lpstr>Mesh</vt:lpstr>
      <vt:lpstr>    ONLINE SEAT         BOOKING SYSTEM.</vt:lpstr>
      <vt:lpstr>      TEAM MEMBERS.</vt:lpstr>
      <vt:lpstr>        INTRODUCTION.</vt:lpstr>
      <vt:lpstr>    CLASS DIAGRAM OF SEAT BOOKING SYSTEM.</vt:lpstr>
      <vt:lpstr>                         FLOW DIAGRAM.</vt:lpstr>
      <vt:lpstr>                          ER- DIAGRAM.</vt:lpstr>
      <vt:lpstr>TECH STACK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SEAT         BOOKING SYSTEM.</dc:title>
  <dc:creator>shrivikash1276@gmail.com</dc:creator>
  <cp:lastModifiedBy>shrivikash1276@gmail.com</cp:lastModifiedBy>
  <cp:revision>1</cp:revision>
  <dcterms:created xsi:type="dcterms:W3CDTF">2023-03-29T04:05:35Z</dcterms:created>
  <dcterms:modified xsi:type="dcterms:W3CDTF">2023-03-29T06:17:21Z</dcterms:modified>
</cp:coreProperties>
</file>