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8" r:id="rId1"/>
  </p:sldMasterIdLst>
  <p:sldIdLst>
    <p:sldId id="257" r:id="rId2"/>
    <p:sldId id="256" r:id="rId3"/>
    <p:sldId id="265" r:id="rId4"/>
    <p:sldId id="266" r:id="rId5"/>
    <p:sldId id="319" r:id="rId6"/>
    <p:sldId id="297" r:id="rId7"/>
    <p:sldId id="298" r:id="rId8"/>
    <p:sldId id="268" r:id="rId9"/>
    <p:sldId id="269" r:id="rId10"/>
    <p:sldId id="267" r:id="rId11"/>
    <p:sldId id="280" r:id="rId12"/>
    <p:sldId id="281" r:id="rId13"/>
    <p:sldId id="282" r:id="rId14"/>
    <p:sldId id="288" r:id="rId15"/>
    <p:sldId id="289" r:id="rId16"/>
    <p:sldId id="277" r:id="rId17"/>
    <p:sldId id="278" r:id="rId18"/>
    <p:sldId id="263" r:id="rId19"/>
    <p:sldId id="318" r:id="rId20"/>
    <p:sldId id="321" r:id="rId21"/>
    <p:sldId id="322" r:id="rId22"/>
    <p:sldId id="323" r:id="rId23"/>
    <p:sldId id="32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5C15A-C2D8-4939-8369-1856FF357EC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138050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5C15A-C2D8-4939-8369-1856FF357EC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2683864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5C15A-C2D8-4939-8369-1856FF357EC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1618486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5C15A-C2D8-4939-8369-1856FF357EC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E98BC-DB85-41E3-956B-9F87C24D1B0A}"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6405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5C15A-C2D8-4939-8369-1856FF357EC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1247484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E5C15A-C2D8-4939-8369-1856FF357ECF}" type="datetimeFigureOut">
              <a:rPr lang="en-IN" smtClean="0"/>
              <a:t>24-11-2024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316397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E5C15A-C2D8-4939-8369-1856FF357ECF}" type="datetimeFigureOut">
              <a:rPr lang="en-IN" smtClean="0"/>
              <a:t>24-11-2024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3659634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5C15A-C2D8-4939-8369-1856FF357EC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3121461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5C15A-C2D8-4939-8369-1856FF357EC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259250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5C15A-C2D8-4939-8369-1856FF357EC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66086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5C15A-C2D8-4939-8369-1856FF357ECF}"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2735772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5C15A-C2D8-4939-8369-1856FF357EC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119013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5C15A-C2D8-4939-8369-1856FF357ECF}" type="datetimeFigureOut">
              <a:rPr lang="en-IN" smtClean="0"/>
              <a:t>24-11-2024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190281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5C15A-C2D8-4939-8369-1856FF357ECF}" type="datetimeFigureOut">
              <a:rPr lang="en-IN" smtClean="0"/>
              <a:t>24-11-2024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48051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5C15A-C2D8-4939-8369-1856FF357ECF}" type="datetimeFigureOut">
              <a:rPr lang="en-IN" smtClean="0"/>
              <a:t>24-11-2024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2033738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5C15A-C2D8-4939-8369-1856FF357EC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276272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5C15A-C2D8-4939-8369-1856FF357ECF}"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CE98BC-DB85-41E3-956B-9F87C24D1B0A}" type="slidenum">
              <a:rPr lang="en-IN" smtClean="0"/>
              <a:t>‹#›</a:t>
            </a:fld>
            <a:endParaRPr lang="en-IN"/>
          </a:p>
        </p:txBody>
      </p:sp>
    </p:spTree>
    <p:extLst>
      <p:ext uri="{BB962C8B-B14F-4D97-AF65-F5344CB8AC3E}">
        <p14:creationId xmlns:p14="http://schemas.microsoft.com/office/powerpoint/2010/main" val="3003352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FE5C15A-C2D8-4939-8369-1856FF357ECF}" type="datetimeFigureOut">
              <a:rPr lang="en-IN" smtClean="0"/>
              <a:t>24-11-2024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CE98BC-DB85-41E3-956B-9F87C24D1B0A}" type="slidenum">
              <a:rPr lang="en-IN" smtClean="0"/>
              <a:t>‹#›</a:t>
            </a:fld>
            <a:endParaRPr lang="en-IN"/>
          </a:p>
        </p:txBody>
      </p:sp>
    </p:spTree>
    <p:extLst>
      <p:ext uri="{BB962C8B-B14F-4D97-AF65-F5344CB8AC3E}">
        <p14:creationId xmlns:p14="http://schemas.microsoft.com/office/powerpoint/2010/main" val="3968574728"/>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0195" y="1035685"/>
            <a:ext cx="10372090" cy="768350"/>
          </a:xfrm>
          <a:prstGeom prst="rect">
            <a:avLst/>
          </a:prstGeom>
          <a:noFill/>
        </p:spPr>
        <p:txBody>
          <a:bodyPr wrap="square" lIns="91440" tIns="45720" rIns="91440" bIns="45720">
            <a:spAutoFit/>
          </a:bodyPr>
          <a:lstStyle/>
          <a:p>
            <a:pPr algn="ctr"/>
            <a:r>
              <a:rPr lang="en-IN" altLang="en-US" sz="4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CREDIT SCORING SYSTEM</a:t>
            </a:r>
          </a:p>
        </p:txBody>
      </p:sp>
      <p:sp>
        <p:nvSpPr>
          <p:cNvPr id="8" name="Rectangle 7"/>
          <p:cNvSpPr/>
          <p:nvPr/>
        </p:nvSpPr>
        <p:spPr>
          <a:xfrm>
            <a:off x="1099820" y="2411730"/>
            <a:ext cx="10929620" cy="829945"/>
          </a:xfrm>
          <a:prstGeom prst="rect">
            <a:avLst/>
          </a:prstGeom>
          <a:noFill/>
        </p:spPr>
        <p:txBody>
          <a:bodyPr wrap="square" lIns="91440" tIns="45720" rIns="91440" bIns="45720">
            <a:spAutoFit/>
          </a:bodyPr>
          <a:lstStyle/>
          <a:p>
            <a:r>
              <a:rPr lang="en-US" sz="24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GUIDE NAME: </a:t>
            </a:r>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Mr. P.B. ARAVIND PRASAD.,</a:t>
            </a:r>
            <a:r>
              <a:rPr lang="en-US" sz="24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M.Tech</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US"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(AP/AI)</a:t>
            </a:r>
          </a:p>
        </p:txBody>
      </p:sp>
      <p:sp>
        <p:nvSpPr>
          <p:cNvPr id="9" name="Rectangle 8"/>
          <p:cNvSpPr/>
          <p:nvPr/>
        </p:nvSpPr>
        <p:spPr>
          <a:xfrm>
            <a:off x="986790" y="3716054"/>
            <a:ext cx="6223635" cy="1938020"/>
          </a:xfrm>
          <a:prstGeom prst="rect">
            <a:avLst/>
          </a:prstGeom>
          <a:noFill/>
        </p:spPr>
        <p:txBody>
          <a:bodyPr wrap="none" lIns="91440" tIns="45720" rIns="91440" bIns="45720">
            <a:spAutoFit/>
          </a:bodyPr>
          <a:lstStyle/>
          <a:p>
            <a:pPr algn="l"/>
            <a:r>
              <a:rPr lang="en-US" sz="24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TEAM MEMBERS:</a:t>
            </a:r>
          </a:p>
          <a:p>
            <a:pPr algn="l"/>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R. MONISH VIDYARTHI (811721243035)</a:t>
            </a:r>
            <a:endPar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l"/>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 MADHUMITHA (811721243026)</a:t>
            </a:r>
          </a:p>
          <a:p>
            <a:pPr algn="l"/>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 KANNIGA SARASWATHY (811721243024)</a:t>
            </a:r>
          </a:p>
          <a:p>
            <a:pPr algn="l"/>
            <a:r>
              <a:rPr 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 SUBALATHA (811721243054)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6285" y="517525"/>
            <a:ext cx="10176510" cy="52197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MODULE 1: IN</a:t>
            </a:r>
            <a:r>
              <a:rPr lang="en-IN" altLang="en-US" sz="2800" b="1" dirty="0">
                <a:latin typeface="Times New Roman" panose="02020603050405020304" pitchFamily="18" charset="0"/>
                <a:cs typeface="Times New Roman" panose="02020603050405020304" pitchFamily="18" charset="0"/>
              </a:rPr>
              <a:t>PUT AND DATA COLLECTION MODULE</a:t>
            </a:r>
          </a:p>
        </p:txBody>
      </p:sp>
      <p:sp>
        <p:nvSpPr>
          <p:cNvPr id="5" name="Text Box 4"/>
          <p:cNvSpPr txBox="1"/>
          <p:nvPr/>
        </p:nvSpPr>
        <p:spPr>
          <a:xfrm>
            <a:off x="240030" y="1510665"/>
            <a:ext cx="11712575" cy="4731385"/>
          </a:xfrm>
          <a:prstGeom prst="rect">
            <a:avLst/>
          </a:prstGeom>
          <a:noFill/>
        </p:spPr>
        <p:txBody>
          <a:bodyPr wrap="square" rtlCol="0">
            <a:noAutofit/>
          </a:bodyPr>
          <a:lstStyle/>
          <a:p>
            <a:pPr lvl="1">
              <a:lnSpc>
                <a:spcPct val="150000"/>
              </a:lnSpc>
            </a:pPr>
            <a:r>
              <a:rPr lang="en-IN" altLang="en-US" sz="2400" b="1">
                <a:latin typeface="Times New Roman" panose="02020603050405020304" pitchFamily="18" charset="0"/>
                <a:cs typeface="Times New Roman" panose="02020603050405020304" pitchFamily="18" charset="0"/>
              </a:rPr>
              <a:t>DESCRIPTION:</a:t>
            </a:r>
          </a:p>
          <a:p>
            <a:pPr lvl="1">
              <a:lnSpc>
                <a:spcPct val="150000"/>
              </a:lnSpc>
            </a:pPr>
            <a:r>
              <a:rPr lang="en-IN" altLang="en-US" sz="2400">
                <a:latin typeface="Times New Roman" panose="02020603050405020304" pitchFamily="18" charset="0"/>
                <a:cs typeface="Times New Roman" panose="02020603050405020304" pitchFamily="18" charset="0"/>
              </a:rPr>
              <a:t>Function: Gathers data from various sources (credit bureaus, transaction records, alternative data like social media if applicable).</a:t>
            </a:r>
          </a:p>
          <a:p>
            <a:pPr marL="342900" indent="-342900">
              <a:lnSpc>
                <a:spcPct val="100000"/>
              </a:lnSpc>
              <a:buFont typeface="Arial" panose="020B0604020202020204" pitchFamily="34" charset="0"/>
              <a:buChar char="•"/>
            </a:pPr>
            <a:endParaRPr lang="en-IN" altLang="en-US" sz="2400">
              <a:latin typeface="Times New Roman" panose="02020603050405020304" pitchFamily="18" charset="0"/>
              <a:cs typeface="Times New Roman" panose="02020603050405020304" pitchFamily="18" charset="0"/>
            </a:endParaRPr>
          </a:p>
          <a:p>
            <a:pPr lvl="1" indent="0">
              <a:lnSpc>
                <a:spcPct val="100000"/>
              </a:lnSpc>
              <a:buFont typeface="Arial" panose="020B0604020202020204" pitchFamily="34" charset="0"/>
              <a:buNone/>
            </a:pPr>
            <a:r>
              <a:rPr lang="en-IN" altLang="en-US" sz="2400" b="1">
                <a:latin typeface="Times New Roman" panose="02020603050405020304" pitchFamily="18" charset="0"/>
                <a:cs typeface="Times New Roman" panose="02020603050405020304" pitchFamily="18" charset="0"/>
              </a:rPr>
              <a:t>FEATURES:</a:t>
            </a:r>
          </a:p>
          <a:p>
            <a:pPr marL="1257300" lvl="2" indent="-342900">
              <a:lnSpc>
                <a:spcPct val="100000"/>
              </a:lnSpc>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API Integration: Integrates with external databases and APIs to fetch credit and transaction data.</a:t>
            </a:r>
          </a:p>
          <a:p>
            <a:pPr marL="1257300" lvl="2" indent="-342900">
              <a:lnSpc>
                <a:spcPct val="100000"/>
              </a:lnSpc>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Data Validation: Ensures that the incoming data is accurate, complete, and consistent.</a:t>
            </a:r>
          </a:p>
          <a:p>
            <a:pPr marL="1257300" lvl="2" indent="-342900">
              <a:lnSpc>
                <a:spcPct val="100000"/>
              </a:lnSpc>
              <a:buFont typeface="Arial" panose="020B0604020202020204" pitchFamily="34" charset="0"/>
              <a:buChar char="•"/>
            </a:pPr>
            <a:r>
              <a:rPr lang="en-IN" altLang="en-US" sz="2400">
                <a:latin typeface="Times New Roman" panose="02020603050405020304" pitchFamily="18" charset="0"/>
                <a:cs typeface="Times New Roman" panose="02020603050405020304" pitchFamily="18" charset="0"/>
              </a:rPr>
              <a:t>Data Logging: Records data fetch logs for monitoring and debugging.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878840"/>
          </a:xfrm>
        </p:spPr>
        <p:txBody>
          <a:bodyPr/>
          <a:lstStyle/>
          <a:p>
            <a:r>
              <a:rPr lang="en-IN" altLang="en-US" sz="2800" b="1" dirty="0">
                <a:latin typeface="Times New Roman" panose="02020603050405020304" pitchFamily="18" charset="0"/>
                <a:cs typeface="Times New Roman" panose="02020603050405020304" pitchFamily="18" charset="0"/>
              </a:rPr>
              <a:t>MODULE 2: DATA PREPARATION MODULE</a:t>
            </a:r>
          </a:p>
        </p:txBody>
      </p:sp>
      <p:sp>
        <p:nvSpPr>
          <p:cNvPr id="5" name="Content Placeholder 4"/>
          <p:cNvSpPr>
            <a:spLocks noGrp="1"/>
          </p:cNvSpPr>
          <p:nvPr>
            <p:ph idx="1"/>
          </p:nvPr>
        </p:nvSpPr>
        <p:spPr>
          <a:xfrm>
            <a:off x="838200" y="1243330"/>
            <a:ext cx="11047095" cy="4933950"/>
          </a:xfrm>
        </p:spPr>
        <p:txBody>
          <a:bodyPr>
            <a:noAutofit/>
          </a:bodyPr>
          <a:lstStyle/>
          <a:p>
            <a:pPr marL="0" indent="0" algn="just">
              <a:buNone/>
            </a:pPr>
            <a:r>
              <a:rPr lang="en-IN" altLang="en-US" sz="2300" b="1">
                <a:latin typeface="Times New Roman" panose="02020603050405020304" pitchFamily="18" charset="0"/>
                <a:cs typeface="Times New Roman" panose="02020603050405020304" pitchFamily="18" charset="0"/>
              </a:rPr>
              <a:t>DESCRIPTION:</a:t>
            </a:r>
          </a:p>
          <a:p>
            <a:pPr marL="0" indent="0" algn="just">
              <a:lnSpc>
                <a:spcPct val="150000"/>
              </a:lnSpc>
              <a:buNone/>
            </a:pPr>
            <a:r>
              <a:rPr lang="en-IN" altLang="en-US" sz="2300">
                <a:latin typeface="Times New Roman" panose="02020603050405020304" pitchFamily="18" charset="0"/>
                <a:cs typeface="Times New Roman" panose="02020603050405020304" pitchFamily="18" charset="0"/>
              </a:rPr>
              <a:t>The purpose of data cleaning is to ensure that all data used in the model is of high quality, free from errors, and consistent across all records. Poor data quality can lead to inaccurate predictions and biased scores, making data cleaning a foundational step.</a:t>
            </a:r>
          </a:p>
          <a:p>
            <a:pPr marL="0" indent="0" algn="just">
              <a:lnSpc>
                <a:spcPct val="150000"/>
              </a:lnSpc>
              <a:buNone/>
            </a:pPr>
            <a:r>
              <a:rPr lang="en-IN" altLang="en-US" sz="2300" b="1">
                <a:latin typeface="Times New Roman" panose="02020603050405020304" pitchFamily="18" charset="0"/>
                <a:cs typeface="Times New Roman" panose="02020603050405020304" pitchFamily="18" charset="0"/>
              </a:rPr>
              <a:t>FEATURES:</a:t>
            </a:r>
          </a:p>
          <a:p>
            <a:pPr algn="just">
              <a:buFont typeface="Wingdings" panose="05000000000000000000" charset="0"/>
              <a:buChar char="Ø"/>
            </a:pPr>
            <a:r>
              <a:rPr lang="en-IN" altLang="en-US" sz="2300">
                <a:latin typeface="Times New Roman" panose="02020603050405020304" pitchFamily="18" charset="0"/>
                <a:cs typeface="Times New Roman" panose="02020603050405020304" pitchFamily="18" charset="0"/>
              </a:rPr>
              <a:t>Data Cleaning: Handles missing values, outliers, and data inconsistencies.</a:t>
            </a:r>
          </a:p>
          <a:p>
            <a:pPr algn="just">
              <a:buFont typeface="Wingdings" panose="05000000000000000000" charset="0"/>
              <a:buChar char="Ø"/>
            </a:pPr>
            <a:r>
              <a:rPr lang="en-IN" altLang="en-US" sz="2300">
                <a:latin typeface="Times New Roman" panose="02020603050405020304" pitchFamily="18" charset="0"/>
                <a:cs typeface="Times New Roman" panose="02020603050405020304" pitchFamily="18" charset="0"/>
              </a:rPr>
              <a:t>Feature Engineering: Extracts and creates important features, such as debt-to-income ratio, credit utilization, and payment history.</a:t>
            </a:r>
          </a:p>
          <a:p>
            <a:pPr algn="just">
              <a:buFont typeface="Wingdings" panose="05000000000000000000" charset="0"/>
              <a:buChar char="Ø"/>
            </a:pPr>
            <a:r>
              <a:rPr lang="en-IN" altLang="en-US" sz="2300">
                <a:latin typeface="Times New Roman" panose="02020603050405020304" pitchFamily="18" charset="0"/>
                <a:cs typeface="Times New Roman" panose="02020603050405020304" pitchFamily="18" charset="0"/>
              </a:rPr>
              <a:t>Data Transformation: Normalizes and encodes data to make it suitable for machine learning algorithms.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064" y="246380"/>
            <a:ext cx="7690681" cy="994410"/>
          </a:xfrm>
        </p:spPr>
        <p:txBody>
          <a:bodyPr/>
          <a:lstStyle/>
          <a:p>
            <a:r>
              <a:rPr lang="en-IN" altLang="en-US" sz="2800" b="1" dirty="0">
                <a:latin typeface="Times New Roman" panose="02020603050405020304" pitchFamily="18" charset="0"/>
                <a:cs typeface="Times New Roman" panose="02020603050405020304" pitchFamily="18" charset="0"/>
              </a:rPr>
              <a:t>MODULE 3: SCORING MODULE </a:t>
            </a:r>
          </a:p>
        </p:txBody>
      </p:sp>
      <p:sp>
        <p:nvSpPr>
          <p:cNvPr id="3" name="Content Placeholder 2"/>
          <p:cNvSpPr>
            <a:spLocks noGrp="1"/>
          </p:cNvSpPr>
          <p:nvPr>
            <p:ph idx="1"/>
          </p:nvPr>
        </p:nvSpPr>
        <p:spPr>
          <a:xfrm>
            <a:off x="445770" y="1240790"/>
            <a:ext cx="11273790" cy="4625340"/>
          </a:xfrm>
        </p:spPr>
        <p:txBody>
          <a:bodyPr>
            <a:noAutofit/>
          </a:bodyPr>
          <a:lstStyle/>
          <a:p>
            <a:pPr marL="0" indent="0" algn="just">
              <a:buNone/>
            </a:pPr>
            <a:r>
              <a:rPr lang="en-IN" altLang="en-US" sz="2200" b="1" dirty="0">
                <a:latin typeface="Times New Roman" panose="02020603050405020304" pitchFamily="18" charset="0"/>
                <a:cs typeface="Times New Roman" panose="02020603050405020304" pitchFamily="18" charset="0"/>
              </a:rPr>
              <a:t>DESCRIPTION:</a:t>
            </a:r>
          </a:p>
          <a:p>
            <a:pPr marL="0" indent="0" algn="just">
              <a:lnSpc>
                <a:spcPct val="100000"/>
              </a:lnSpc>
              <a:buNone/>
            </a:pPr>
            <a:r>
              <a:rPr lang="en-IN" altLang="en-US" sz="2200" dirty="0">
                <a:latin typeface="Times New Roman" panose="02020603050405020304" pitchFamily="18" charset="0"/>
                <a:cs typeface="Times New Roman" panose="02020603050405020304" pitchFamily="18" charset="0"/>
                <a:sym typeface="+mn-ea"/>
              </a:rPr>
              <a:t>The Scoring Model Module is central to the credit scoring system, as it transforms input data into a meaningful credit score through advanced machine learning </a:t>
            </a:r>
            <a:r>
              <a:rPr lang="en-IN" altLang="en-US" sz="2200" dirty="0" err="1">
                <a:latin typeface="Times New Roman" panose="02020603050405020304" pitchFamily="18" charset="0"/>
                <a:cs typeface="Times New Roman" panose="02020603050405020304" pitchFamily="18" charset="0"/>
                <a:sym typeface="+mn-ea"/>
              </a:rPr>
              <a:t>models.It</a:t>
            </a:r>
            <a:r>
              <a:rPr lang="en-IN" altLang="en-US" sz="2200" dirty="0">
                <a:latin typeface="Times New Roman" panose="02020603050405020304" pitchFamily="18" charset="0"/>
                <a:cs typeface="Times New Roman" panose="02020603050405020304" pitchFamily="18" charset="0"/>
                <a:sym typeface="+mn-ea"/>
              </a:rPr>
              <a:t> is exposed to a </a:t>
            </a:r>
            <a:r>
              <a:rPr lang="en-IN" altLang="en-US" sz="2200" dirty="0" err="1">
                <a:latin typeface="Times New Roman" panose="02020603050405020304" pitchFamily="18" charset="0"/>
                <a:cs typeface="Times New Roman" panose="02020603050405020304" pitchFamily="18" charset="0"/>
                <a:sym typeface="+mn-ea"/>
              </a:rPr>
              <a:t>labeled</a:t>
            </a:r>
            <a:r>
              <a:rPr lang="en-IN" altLang="en-US" sz="2200" dirty="0">
                <a:latin typeface="Times New Roman" panose="02020603050405020304" pitchFamily="18" charset="0"/>
                <a:cs typeface="Times New Roman" panose="02020603050405020304" pitchFamily="18" charset="0"/>
                <a:sym typeface="+mn-ea"/>
              </a:rPr>
              <a:t> dataset containing historical data on applicants, including features like income, credit history, debt-to-income ratio, and past payment </a:t>
            </a:r>
            <a:r>
              <a:rPr lang="en-IN" altLang="en-US" sz="2200" dirty="0" err="1">
                <a:latin typeface="Times New Roman" panose="02020603050405020304" pitchFamily="18" charset="0"/>
                <a:cs typeface="Times New Roman" panose="02020603050405020304" pitchFamily="18" charset="0"/>
                <a:sym typeface="+mn-ea"/>
              </a:rPr>
              <a:t>behaviors</a:t>
            </a:r>
            <a:r>
              <a:rPr lang="en-IN" altLang="en-US" sz="2200" dirty="0">
                <a:latin typeface="Times New Roman" panose="02020603050405020304" pitchFamily="18" charset="0"/>
                <a:cs typeface="Times New Roman" panose="02020603050405020304" pitchFamily="18" charset="0"/>
                <a:sym typeface="+mn-ea"/>
              </a:rPr>
              <a:t>. The model learns to associate these features with actual creditworthiness (target variable), adjusting its internal parameters to minimize prediction error.</a:t>
            </a:r>
          </a:p>
          <a:p>
            <a:pPr marL="0" indent="0" algn="just">
              <a:lnSpc>
                <a:spcPct val="150000"/>
              </a:lnSpc>
              <a:buNone/>
            </a:pPr>
            <a:r>
              <a:rPr lang="en-IN" altLang="en-US" sz="2200" b="1" dirty="0">
                <a:latin typeface="Times New Roman" panose="02020603050405020304" pitchFamily="18" charset="0"/>
                <a:cs typeface="Times New Roman" panose="02020603050405020304" pitchFamily="18" charset="0"/>
              </a:rPr>
              <a:t>FEATURES:</a:t>
            </a:r>
          </a:p>
          <a:p>
            <a:pPr algn="just">
              <a:lnSpc>
                <a:spcPct val="100000"/>
              </a:lnSpc>
            </a:pPr>
            <a:r>
              <a:rPr lang="en-IN" altLang="en-US" sz="2200" b="1" dirty="0">
                <a:latin typeface="Times New Roman" panose="02020603050405020304" pitchFamily="18" charset="0"/>
                <a:cs typeface="Times New Roman" panose="02020603050405020304" pitchFamily="18" charset="0"/>
              </a:rPr>
              <a:t>Scoring Calculation: </a:t>
            </a:r>
            <a:r>
              <a:rPr lang="en-IN" altLang="en-US" sz="2200" dirty="0">
                <a:latin typeface="Times New Roman" panose="02020603050405020304" pitchFamily="18" charset="0"/>
                <a:cs typeface="Times New Roman" panose="02020603050405020304" pitchFamily="18" charset="0"/>
              </a:rPr>
              <a:t>The inference engine feeds the data into the trained model, which processes each feature, applies the learned weights, and produces a score. This score is typically a numerical value representing the predicted creditworthiness of the applicant.</a:t>
            </a:r>
          </a:p>
          <a:p>
            <a:pPr algn="just">
              <a:lnSpc>
                <a:spcPct val="100000"/>
              </a:lnSpc>
            </a:pPr>
            <a:r>
              <a:rPr lang="en-IN" altLang="en-US" sz="2200" b="1" dirty="0">
                <a:latin typeface="Times New Roman" panose="02020603050405020304" pitchFamily="18" charset="0"/>
                <a:cs typeface="Times New Roman" panose="02020603050405020304" pitchFamily="18" charset="0"/>
              </a:rPr>
              <a:t>Output:</a:t>
            </a:r>
            <a:r>
              <a:rPr lang="en-IN" altLang="en-US" sz="2200" dirty="0">
                <a:latin typeface="Times New Roman" panose="02020603050405020304" pitchFamily="18" charset="0"/>
                <a:cs typeface="Times New Roman" panose="02020603050405020304" pitchFamily="18" charset="0"/>
              </a:rPr>
              <a:t> The result is a credit score that can be interpreted to determine an applicant’s creditworthiness. The score is often scaled or binned int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2335"/>
          </a:xfrm>
        </p:spPr>
        <p:txBody>
          <a:bodyPr/>
          <a:lstStyle/>
          <a:p>
            <a:r>
              <a:rPr lang="en-IN" altLang="en-US" sz="2800" b="1" dirty="0">
                <a:latin typeface="Times New Roman" panose="02020603050405020304" pitchFamily="18" charset="0"/>
                <a:cs typeface="Times New Roman" panose="02020603050405020304" pitchFamily="18" charset="0"/>
              </a:rPr>
              <a:t>MODULE 4: DATABASE MODULE</a:t>
            </a:r>
          </a:p>
        </p:txBody>
      </p:sp>
      <p:sp>
        <p:nvSpPr>
          <p:cNvPr id="3" name="Content Placeholder 2"/>
          <p:cNvSpPr>
            <a:spLocks noGrp="1"/>
          </p:cNvSpPr>
          <p:nvPr>
            <p:ph idx="1"/>
          </p:nvPr>
        </p:nvSpPr>
        <p:spPr>
          <a:xfrm>
            <a:off x="838200" y="1442720"/>
            <a:ext cx="10515600" cy="4734560"/>
          </a:xfrm>
        </p:spPr>
        <p:txBody>
          <a:bodyPr>
            <a:normAutofit fontScale="92500" lnSpcReduction="10000"/>
          </a:bodyPr>
          <a:lstStyle/>
          <a:p>
            <a:pPr marL="0" indent="0" algn="just">
              <a:buNone/>
            </a:pPr>
            <a:r>
              <a:rPr lang="en-IN" altLang="en-US" sz="2400" b="1" dirty="0">
                <a:latin typeface="Times New Roman" panose="02020603050405020304" pitchFamily="18" charset="0"/>
                <a:cs typeface="Times New Roman" panose="02020603050405020304" pitchFamily="18" charset="0"/>
              </a:rPr>
              <a:t>DESCRIPTION:</a:t>
            </a:r>
          </a:p>
          <a:p>
            <a:pPr marL="0" indent="0" algn="just">
              <a:buNone/>
            </a:pPr>
            <a:r>
              <a:rPr lang="en-US" altLang="en-US" sz="2400" dirty="0">
                <a:latin typeface="Times New Roman" panose="02020603050405020304" pitchFamily="18" charset="0"/>
                <a:cs typeface="Times New Roman" panose="02020603050405020304" pitchFamily="18" charset="0"/>
              </a:rPr>
              <a:t>A Credit Scoring System database module organizes and manages data for assessing an individual's or entity's creditworthiness. Below is a suggested structure and content for the database module of a credit scoring system</a:t>
            </a:r>
            <a:r>
              <a:rPr lang="en-IN" altLang="en-US" sz="2400" dirty="0">
                <a:latin typeface="Times New Roman" panose="02020603050405020304" pitchFamily="18" charset="0"/>
                <a:cs typeface="Times New Roman" panose="02020603050405020304" pitchFamily="18" charset="0"/>
              </a:rPr>
              <a:t>.</a:t>
            </a:r>
          </a:p>
          <a:p>
            <a:pPr marL="0" indent="0" algn="just">
              <a:buNone/>
            </a:pPr>
            <a:endParaRPr lang="en-US" altLang="en-US" sz="2400" dirty="0">
              <a:latin typeface="Times New Roman" panose="02020603050405020304" pitchFamily="18" charset="0"/>
              <a:cs typeface="Times New Roman" panose="02020603050405020304" pitchFamily="18" charset="0"/>
            </a:endParaRPr>
          </a:p>
          <a:p>
            <a:pPr algn="just"/>
            <a:r>
              <a:rPr lang="en-IN" altLang="en-US" sz="2400"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FEATURES:</a:t>
            </a:r>
          </a:p>
          <a:p>
            <a:pPr algn="just"/>
            <a:r>
              <a:rPr lang="en-US" altLang="en-US" sz="2400" dirty="0">
                <a:latin typeface="Times New Roman" panose="02020603050405020304" pitchFamily="18" charset="0"/>
                <a:cs typeface="Times New Roman" panose="02020603050405020304" pitchFamily="18" charset="0"/>
              </a:rPr>
              <a:t>Maintain detailed payment records, including on-time, late, and defaulted payments.</a:t>
            </a:r>
          </a:p>
          <a:p>
            <a:pPr algn="just"/>
            <a:r>
              <a:rPr lang="en-US" altLang="en-US" sz="2400" dirty="0">
                <a:latin typeface="Times New Roman" panose="02020603050405020304" pitchFamily="18" charset="0"/>
                <a:cs typeface="Times New Roman" panose="02020603050405020304" pitchFamily="18" charset="0"/>
              </a:rPr>
              <a:t>Track loan repayment behaviors across multiple </a:t>
            </a:r>
            <a:r>
              <a:rPr lang="en-US" altLang="en-US" sz="2400" dirty="0" err="1">
                <a:latin typeface="Times New Roman" panose="02020603050405020304" pitchFamily="18" charset="0"/>
                <a:cs typeface="Times New Roman" panose="02020603050405020304" pitchFamily="18" charset="0"/>
              </a:rPr>
              <a:t>loans.Store</a:t>
            </a:r>
            <a:r>
              <a:rPr lang="en-US" altLang="en-US" sz="2400" dirty="0">
                <a:latin typeface="Times New Roman" panose="02020603050405020304" pitchFamily="18" charset="0"/>
                <a:cs typeface="Times New Roman" panose="02020603050405020304" pitchFamily="18" charset="0"/>
              </a:rPr>
              <a:t> user profiles with personal and contact details.</a:t>
            </a:r>
          </a:p>
          <a:p>
            <a:pPr algn="just"/>
            <a:r>
              <a:rPr lang="en-US" altLang="en-US" sz="2400" dirty="0">
                <a:latin typeface="Times New Roman" panose="02020603050405020304" pitchFamily="18" charset="0"/>
                <a:cs typeface="Times New Roman" panose="02020603050405020304" pitchFamily="18" charset="0"/>
              </a:rPr>
              <a:t>Track user demographics for credit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371" y="365125"/>
            <a:ext cx="10515600" cy="931545"/>
          </a:xfrm>
        </p:spPr>
        <p:txBody>
          <a:bodyPr/>
          <a:lstStyle/>
          <a:p>
            <a:r>
              <a:rPr lang="en-IN" altLang="en-US" sz="2800" b="1" dirty="0">
                <a:latin typeface="Times New Roman" panose="02020603050405020304" pitchFamily="18" charset="0"/>
                <a:cs typeface="Times New Roman" panose="02020603050405020304" pitchFamily="18" charset="0"/>
              </a:rPr>
              <a:t>MODULE 5: ALERTING AND OUTPUT MODULE</a:t>
            </a:r>
          </a:p>
        </p:txBody>
      </p:sp>
      <p:sp>
        <p:nvSpPr>
          <p:cNvPr id="3" name="Content Placeholder 2"/>
          <p:cNvSpPr>
            <a:spLocks noGrp="1"/>
          </p:cNvSpPr>
          <p:nvPr>
            <p:ph idx="1"/>
          </p:nvPr>
        </p:nvSpPr>
        <p:spPr>
          <a:xfrm>
            <a:off x="1149285" y="1296670"/>
            <a:ext cx="10515600" cy="4566802"/>
          </a:xfrm>
        </p:spPr>
        <p:txBody>
          <a:bodyPr>
            <a:normAutofit fontScale="25000" lnSpcReduction="20000"/>
          </a:bodyPr>
          <a:lstStyle/>
          <a:p>
            <a:pPr marL="0" indent="0" algn="just">
              <a:buNone/>
            </a:pPr>
            <a:r>
              <a:rPr lang="en-IN" altLang="en-US" sz="8800" b="1" dirty="0">
                <a:latin typeface="Times New Roman" panose="02020603050405020304" pitchFamily="18" charset="0"/>
                <a:cs typeface="Times New Roman" panose="02020603050405020304" pitchFamily="18" charset="0"/>
              </a:rPr>
              <a:t>DESCRIPTION:</a:t>
            </a:r>
          </a:p>
          <a:p>
            <a:pPr marL="0" indent="0" algn="just">
              <a:buNone/>
            </a:pPr>
            <a:endParaRPr lang="en-US" altLang="en-US" sz="8800" dirty="0">
              <a:latin typeface="Times New Roman" panose="02020603050405020304" pitchFamily="18" charset="0"/>
              <a:cs typeface="Times New Roman" panose="02020603050405020304" pitchFamily="18" charset="0"/>
            </a:endParaRPr>
          </a:p>
          <a:p>
            <a:pPr marL="0" indent="0" algn="just">
              <a:buNone/>
            </a:pPr>
            <a:r>
              <a:rPr lang="en-US" altLang="en-US" sz="8800" dirty="0">
                <a:latin typeface="Times New Roman" panose="02020603050405020304" pitchFamily="18" charset="0"/>
                <a:cs typeface="Times New Roman" panose="02020603050405020304" pitchFamily="18" charset="0"/>
              </a:rPr>
              <a:t>The Alerting and Output Module of a credit scoring system is designed to provide timely notifications and actionable insights to users and administrators. This module ensures proactive communication by sending alerts for payment reminders, credit score updates, overdue loans, or suspicious activities. </a:t>
            </a:r>
          </a:p>
          <a:p>
            <a:pPr marL="0" indent="0" algn="just">
              <a:buNone/>
            </a:pPr>
            <a:endParaRPr lang="en-IN" altLang="en-US" sz="8800" b="1" dirty="0">
              <a:latin typeface="Times New Roman" panose="02020603050405020304" pitchFamily="18" charset="0"/>
              <a:cs typeface="Times New Roman" panose="02020603050405020304" pitchFamily="18" charset="0"/>
            </a:endParaRPr>
          </a:p>
          <a:p>
            <a:pPr marL="0" indent="0" algn="just">
              <a:buNone/>
            </a:pPr>
            <a:r>
              <a:rPr lang="en-IN" altLang="en-US" sz="8800" b="1" dirty="0">
                <a:latin typeface="Times New Roman" panose="02020603050405020304" pitchFamily="18" charset="0"/>
                <a:cs typeface="Times New Roman" panose="02020603050405020304" pitchFamily="18" charset="0"/>
              </a:rPr>
              <a:t> FEATURES:</a:t>
            </a:r>
          </a:p>
          <a:p>
            <a:pPr algn="just"/>
            <a:r>
              <a:rPr lang="en-US" altLang="en-US" sz="8800" dirty="0">
                <a:latin typeface="Times New Roman" panose="02020603050405020304" pitchFamily="18" charset="0"/>
                <a:cs typeface="Times New Roman" panose="02020603050405020304" pitchFamily="18" charset="0"/>
              </a:rPr>
              <a:t>Payment Reminders: Notify users about upcoming loan repayment deadlines.</a:t>
            </a:r>
          </a:p>
          <a:p>
            <a:pPr algn="just"/>
            <a:r>
              <a:rPr lang="en-US" altLang="en-US" sz="8800" dirty="0">
                <a:latin typeface="Times New Roman" panose="02020603050405020304" pitchFamily="18" charset="0"/>
                <a:cs typeface="Times New Roman" panose="02020603050405020304" pitchFamily="18" charset="0"/>
              </a:rPr>
              <a:t>Credit Score Updates: Inform users of significant changes in their credit scores.</a:t>
            </a:r>
          </a:p>
          <a:p>
            <a:pPr algn="just"/>
            <a:r>
              <a:rPr lang="en-US" altLang="en-US" sz="8800" dirty="0">
                <a:latin typeface="Times New Roman" panose="02020603050405020304" pitchFamily="18" charset="0"/>
                <a:cs typeface="Times New Roman" panose="02020603050405020304" pitchFamily="18" charset="0"/>
              </a:rPr>
              <a:t>Overdue Alerts: Highlight missed payments or overdue amounts.</a:t>
            </a:r>
          </a:p>
          <a:p>
            <a:pPr algn="just"/>
            <a:r>
              <a:rPr lang="en-US" altLang="en-US" sz="8800" dirty="0">
                <a:latin typeface="Times New Roman" panose="02020603050405020304" pitchFamily="18" charset="0"/>
                <a:cs typeface="Times New Roman" panose="02020603050405020304" pitchFamily="18" charset="0"/>
              </a:rPr>
              <a:t>Fraud Detection Alerts: Flag unusual or suspicious activities.</a:t>
            </a:r>
          </a:p>
          <a:p>
            <a:pPr algn="just"/>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0450"/>
          </a:xfrm>
        </p:spPr>
        <p:txBody>
          <a:bodyPr/>
          <a:lstStyle/>
          <a:p>
            <a:r>
              <a:rPr lang="en-IN" altLang="en-US" sz="2800" b="1">
                <a:latin typeface="Times New Roman" panose="02020603050405020304" pitchFamily="18" charset="0"/>
                <a:cs typeface="Times New Roman" panose="02020603050405020304" pitchFamily="18" charset="0"/>
              </a:rPr>
              <a:t>MODULE 6: USER INTERFACE MODULE</a:t>
            </a:r>
          </a:p>
        </p:txBody>
      </p:sp>
      <p:sp>
        <p:nvSpPr>
          <p:cNvPr id="3" name="Content Placeholder 2"/>
          <p:cNvSpPr>
            <a:spLocks noGrp="1"/>
          </p:cNvSpPr>
          <p:nvPr>
            <p:ph idx="1"/>
          </p:nvPr>
        </p:nvSpPr>
        <p:spPr>
          <a:xfrm>
            <a:off x="913795" y="1425575"/>
            <a:ext cx="10353762" cy="5067300"/>
          </a:xfrm>
        </p:spPr>
        <p:txBody>
          <a:bodyPr>
            <a:normAutofit/>
          </a:bodyPr>
          <a:lstStyle/>
          <a:p>
            <a:pPr marL="0" indent="0" algn="just">
              <a:buNone/>
            </a:pPr>
            <a:r>
              <a:rPr lang="en-IN" altLang="en-US" sz="2400" b="1" dirty="0">
                <a:latin typeface="Times New Roman" panose="02020603050405020304" pitchFamily="18" charset="0"/>
                <a:cs typeface="Times New Roman" panose="02020603050405020304" pitchFamily="18" charset="0"/>
              </a:rPr>
              <a:t>DESCRIPTION:</a:t>
            </a:r>
          </a:p>
          <a:p>
            <a:pPr marL="0" indent="0" algn="just">
              <a:buNone/>
            </a:pPr>
            <a:r>
              <a:rPr lang="en-US" altLang="en-US" sz="2400" dirty="0">
                <a:latin typeface="Times New Roman" panose="02020603050405020304" pitchFamily="18" charset="0"/>
                <a:cs typeface="Times New Roman" panose="02020603050405020304" pitchFamily="18" charset="0"/>
              </a:rPr>
              <a:t>The User Interface (UI) Module of a credit scoring system serves as the primary interaction layer between users and the system. It is designed to be intuitive, user-friendly, and responsive, ensuring seamless navigation for both technical and non-technical users.</a:t>
            </a:r>
          </a:p>
          <a:p>
            <a:pPr marL="0" indent="0" algn="just">
              <a:buNone/>
            </a:pPr>
            <a:endParaRPr lang="en-US" altLang="en-US" dirty="0"/>
          </a:p>
          <a:p>
            <a:pPr marL="0" indent="0" algn="just">
              <a:buNone/>
            </a:pPr>
            <a:r>
              <a:rPr lang="en-IN" altLang="en-US" sz="2400" b="1" dirty="0">
                <a:latin typeface="Times New Roman" panose="02020603050405020304" pitchFamily="18" charset="0"/>
                <a:cs typeface="Times New Roman" panose="02020603050405020304" pitchFamily="18" charset="0"/>
              </a:rPr>
              <a:t>  FEATURES:</a:t>
            </a:r>
          </a:p>
          <a:p>
            <a:pPr algn="just"/>
            <a:r>
              <a:rPr lang="en-US" altLang="en-US" sz="2400" dirty="0">
                <a:latin typeface="Times New Roman" panose="02020603050405020304" pitchFamily="18" charset="0"/>
                <a:cs typeface="Times New Roman" panose="02020603050405020304" pitchFamily="18" charset="0"/>
              </a:rPr>
              <a:t>Clean and intuitive layout for effortless navigation.</a:t>
            </a:r>
          </a:p>
          <a:p>
            <a:pPr algn="just"/>
            <a:r>
              <a:rPr lang="en-US" altLang="en-US" sz="2400" dirty="0">
                <a:latin typeface="Times New Roman" panose="02020603050405020304" pitchFamily="18" charset="0"/>
                <a:cs typeface="Times New Roman" panose="02020603050405020304" pitchFamily="18" charset="0"/>
              </a:rPr>
              <a:t>Responsive design for access across devices (desktop, tablet, mobile).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5894" y="223101"/>
            <a:ext cx="10353761" cy="1326321"/>
          </a:xfrm>
        </p:spPr>
        <p:txBody>
          <a:bodyPr/>
          <a:lstStyle/>
          <a:p>
            <a:r>
              <a:rPr lang="en-IN" altLang="en-US" b="1" dirty="0">
                <a:latin typeface="Times New Roman" panose="02020603050405020304" pitchFamily="18" charset="0"/>
                <a:cs typeface="Times New Roman" panose="02020603050405020304" pitchFamily="18" charset="0"/>
              </a:rPr>
              <a:t>ADVANTAGES</a:t>
            </a:r>
          </a:p>
        </p:txBody>
      </p:sp>
      <p:sp>
        <p:nvSpPr>
          <p:cNvPr id="5" name="Content Placeholder 4"/>
          <p:cNvSpPr>
            <a:spLocks noGrp="1"/>
          </p:cNvSpPr>
          <p:nvPr>
            <p:ph idx="1"/>
          </p:nvPr>
        </p:nvSpPr>
        <p:spPr>
          <a:xfrm>
            <a:off x="1352550" y="1431925"/>
            <a:ext cx="10001250" cy="2102485"/>
          </a:xfrm>
        </p:spPr>
        <p:txBody>
          <a:bodyPr>
            <a:normAutofit fontScale="25000" lnSpcReduction="20000"/>
          </a:bodyPr>
          <a:lstStyle/>
          <a:p>
            <a:pPr marL="0" indent="0" algn="just">
              <a:lnSpc>
                <a:spcPct val="150000"/>
              </a:lnSpc>
              <a:buFont typeface="Wingdings" panose="05000000000000000000" charset="0"/>
              <a:buNone/>
            </a:pPr>
            <a:endParaRPr lang="en-IN" altLang="en-US" sz="2400">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
            </a:pPr>
            <a:r>
              <a:rPr lang="en-IN" altLang="en-US" sz="9600">
                <a:latin typeface="Times New Roman" panose="02020603050405020304" pitchFamily="18" charset="0"/>
                <a:cs typeface="Times New Roman" panose="02020603050405020304" pitchFamily="18" charset="0"/>
              </a:rPr>
              <a:t>1.  Quickens loan and credit approval processes.</a:t>
            </a:r>
          </a:p>
          <a:p>
            <a:pPr algn="just">
              <a:lnSpc>
                <a:spcPct val="150000"/>
              </a:lnSpc>
              <a:buFont typeface="Wingdings" panose="05000000000000000000" charset="0"/>
              <a:buChar char="§"/>
            </a:pPr>
            <a:r>
              <a:rPr lang="en-IN" altLang="en-US" sz="9600">
                <a:latin typeface="Times New Roman" panose="02020603050405020304" pitchFamily="18" charset="0"/>
                <a:cs typeface="Times New Roman" panose="02020603050405020304" pitchFamily="18" charset="0"/>
              </a:rPr>
              <a:t>2. Uses standardized data, minimizing human bias.</a:t>
            </a:r>
          </a:p>
          <a:p>
            <a:pPr algn="just">
              <a:lnSpc>
                <a:spcPct val="150000"/>
              </a:lnSpc>
              <a:buFont typeface="Wingdings" panose="05000000000000000000" charset="0"/>
              <a:buChar char="§"/>
            </a:pPr>
            <a:r>
              <a:rPr lang="en-IN" altLang="en-US" sz="9600">
                <a:latin typeface="Times New Roman" panose="02020603050405020304" pitchFamily="18" charset="0"/>
                <a:cs typeface="Times New Roman" panose="02020603050405020304" pitchFamily="18" charset="0"/>
              </a:rPr>
              <a:t>3.  Accurately predicts borrower risk for lenders.</a:t>
            </a:r>
          </a:p>
          <a:p>
            <a:pPr algn="just">
              <a:lnSpc>
                <a:spcPct val="150000"/>
              </a:lnSpc>
              <a:buFont typeface="Wingdings" panose="05000000000000000000" charset="0"/>
              <a:buChar char="§"/>
            </a:pPr>
            <a:r>
              <a:rPr lang="en-IN" altLang="en-US" sz="9600">
                <a:latin typeface="Times New Roman" panose="02020603050405020304" pitchFamily="18" charset="0"/>
                <a:cs typeface="Times New Roman" panose="02020603050405020304" pitchFamily="18" charset="0"/>
              </a:rPr>
              <a:t>4. Expands credit access by providing a quantifiable score.6.  Encourages   responsible credit behavior.</a:t>
            </a:r>
          </a:p>
          <a:p>
            <a:pPr algn="just">
              <a:lnSpc>
                <a:spcPct val="150000"/>
              </a:lnSpc>
              <a:buFont typeface="Wingdings" panose="05000000000000000000" charset="0"/>
              <a:buChar char="§"/>
            </a:pPr>
            <a:r>
              <a:rPr lang="en-IN" altLang="en-US" sz="9600">
                <a:latin typeface="Times New Roman" panose="02020603050405020304" pitchFamily="18" charset="0"/>
                <a:cs typeface="Times New Roman" panose="02020603050405020304" pitchFamily="18" charset="0"/>
              </a:rPr>
              <a:t>5. Reduces manual work for lenders.</a:t>
            </a:r>
          </a:p>
          <a:p>
            <a:pPr algn="just">
              <a:lnSpc>
                <a:spcPct val="150000"/>
              </a:lnSpc>
              <a:buFont typeface="Wingdings" panose="05000000000000000000" charset="0"/>
              <a:buChar char="§"/>
            </a:pPr>
            <a:r>
              <a:rPr lang="en-IN" altLang="en-US" sz="9600">
                <a:latin typeface="Times New Roman" panose="02020603050405020304" pitchFamily="18" charset="0"/>
                <a:cs typeface="Times New Roman" panose="02020603050405020304" pitchFamily="18" charset="0"/>
              </a:rPr>
              <a:t>6. Helps individuals track and improve credit health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7464" y="336222"/>
            <a:ext cx="10353761" cy="1326321"/>
          </a:xfrm>
        </p:spPr>
        <p:txBody>
          <a:bodyPr/>
          <a:lstStyle/>
          <a:p>
            <a:r>
              <a:rPr lang="en-IN" altLang="en-US" sz="4800" b="1" dirty="0">
                <a:latin typeface="Times New Roman" panose="02020603050405020304" pitchFamily="18" charset="0"/>
                <a:cs typeface="Times New Roman" panose="02020603050405020304" pitchFamily="18" charset="0"/>
              </a:rPr>
              <a:t>APPLICATIONS</a:t>
            </a:r>
          </a:p>
        </p:txBody>
      </p:sp>
      <p:sp>
        <p:nvSpPr>
          <p:cNvPr id="5" name="Content Placeholder 4"/>
          <p:cNvSpPr>
            <a:spLocks noGrp="1"/>
          </p:cNvSpPr>
          <p:nvPr>
            <p:ph idx="1"/>
          </p:nvPr>
        </p:nvSpPr>
        <p:spPr>
          <a:xfrm>
            <a:off x="1120775" y="1379220"/>
            <a:ext cx="9951085" cy="5020945"/>
          </a:xfrm>
        </p:spPr>
        <p:txBody>
          <a:bodyPr>
            <a:normAutofit fontScale="50000" lnSpcReduction="20000"/>
          </a:bodyPr>
          <a:lstStyle/>
          <a:p>
            <a:pPr marL="0" indent="0" algn="just">
              <a:buFont typeface="Arial" panose="020B0604020202020204" pitchFamily="34" charset="0"/>
              <a:buNone/>
            </a:pPr>
            <a:endParaRPr lang="en-IN" altLang="en-US">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IN" altLang="en-US" sz="6855">
                <a:latin typeface="Times New Roman" panose="02020603050405020304" pitchFamily="18" charset="0"/>
                <a:cs typeface="Times New Roman" panose="02020603050405020304" pitchFamily="18" charset="0"/>
              </a:rPr>
              <a:t>1. Mental Health Impact.</a:t>
            </a:r>
          </a:p>
          <a:p>
            <a:pPr marL="0" indent="0" algn="just">
              <a:buFont typeface="Arial" panose="020B0604020202020204" pitchFamily="34" charset="0"/>
              <a:buNone/>
            </a:pPr>
            <a:r>
              <a:rPr lang="en-IN" altLang="en-US" sz="6855">
                <a:latin typeface="Times New Roman" panose="02020603050405020304" pitchFamily="18" charset="0"/>
                <a:cs typeface="Times New Roman" panose="02020603050405020304" pitchFamily="18" charset="0"/>
              </a:rPr>
              <a:t>2. Financial Inclusion.</a:t>
            </a:r>
          </a:p>
          <a:p>
            <a:pPr marL="0" indent="0" algn="just">
              <a:buFont typeface="Arial" panose="020B0604020202020204" pitchFamily="34" charset="0"/>
              <a:buNone/>
            </a:pPr>
            <a:r>
              <a:rPr lang="en-IN" altLang="en-US" sz="6855">
                <a:latin typeface="Times New Roman" panose="02020603050405020304" pitchFamily="18" charset="0"/>
                <a:cs typeface="Times New Roman" panose="02020603050405020304" pitchFamily="18" charset="0"/>
              </a:rPr>
              <a:t>3. Housing Access.</a:t>
            </a:r>
          </a:p>
          <a:p>
            <a:pPr marL="0" indent="0" algn="just">
              <a:buFont typeface="Arial" panose="020B0604020202020204" pitchFamily="34" charset="0"/>
              <a:buNone/>
            </a:pPr>
            <a:r>
              <a:rPr lang="en-IN" altLang="en-US" sz="6855">
                <a:latin typeface="Times New Roman" panose="02020603050405020304" pitchFamily="18" charset="0"/>
                <a:cs typeface="Times New Roman" panose="02020603050405020304" pitchFamily="18" charset="0"/>
              </a:rPr>
              <a:t>4. Consumer Education.</a:t>
            </a:r>
          </a:p>
          <a:p>
            <a:pPr marL="0" indent="0" algn="just">
              <a:buFont typeface="Arial" panose="020B0604020202020204" pitchFamily="34" charset="0"/>
              <a:buNone/>
            </a:pPr>
            <a:r>
              <a:rPr lang="en-IN" altLang="en-US" sz="6855">
                <a:latin typeface="Times New Roman" panose="02020603050405020304" pitchFamily="18" charset="0"/>
                <a:cs typeface="Times New Roman" panose="02020603050405020304" pitchFamily="18" charset="0"/>
              </a:rPr>
              <a:t>5. Bias in Scoring.</a:t>
            </a:r>
          </a:p>
          <a:p>
            <a:pPr marL="0" indent="0" algn="just">
              <a:buFont typeface="Arial" panose="020B0604020202020204" pitchFamily="34" charset="0"/>
              <a:buNone/>
            </a:pPr>
            <a:r>
              <a:rPr lang="en-IN" altLang="en-US" sz="6855">
                <a:latin typeface="Times New Roman" panose="02020603050405020304" pitchFamily="18" charset="0"/>
                <a:cs typeface="Times New Roman" panose="02020603050405020304" pitchFamily="18" charset="0"/>
              </a:rPr>
              <a:t>6. Credit Recovery.</a:t>
            </a:r>
          </a:p>
          <a:p>
            <a:pPr marL="0" indent="0" algn="just">
              <a:buNone/>
            </a:pPr>
            <a:r>
              <a:rPr lang="en-IN" altLang="en-US" sz="6855">
                <a:latin typeface="Times New Roman" panose="02020603050405020304" pitchFamily="18" charset="0"/>
                <a:cs typeface="Times New Roman" panose="02020603050405020304" pitchFamily="18" charset="0"/>
              </a:rPr>
              <a:t>7. Credit Improvement Apps.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441" y="249713"/>
            <a:ext cx="10515600" cy="1325563"/>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56615" y="1856105"/>
            <a:ext cx="10767060" cy="4089400"/>
          </a:xfrm>
        </p:spPr>
        <p:txBody>
          <a:bodyPr>
            <a:normAutofit/>
          </a:bodyPr>
          <a:lstStyle/>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The credit scoring system uses machine learning algorithms, ensuring accurate predictions of creditworthiness by analyzing borrower financial data, reducing lender risks, and promoting fair access to credit for underserved populations.</a:t>
            </a:r>
          </a:p>
          <a:p>
            <a:pPr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 Advanced feature engineering and data preprocessing enhance model performance, ensuring consistency and reliability across diverse applicant profiles, thereby supporting efficient, transparent decision-making in credit risk assessment for financial institutions.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9119" y="109979"/>
            <a:ext cx="10353761" cy="1326321"/>
          </a:xfrm>
        </p:spPr>
        <p:txBody>
          <a:bodyPr/>
          <a:lstStyle/>
          <a:p>
            <a:r>
              <a:rPr lang="en-IN" altLang="en-US" b="1" dirty="0">
                <a:latin typeface="Times New Roman" panose="02020603050405020304" pitchFamily="18" charset="0"/>
                <a:cs typeface="Times New Roman" panose="02020603050405020304" pitchFamily="18" charset="0"/>
              </a:rPr>
              <a:t>REFERENCES</a:t>
            </a:r>
          </a:p>
        </p:txBody>
      </p:sp>
      <p:sp>
        <p:nvSpPr>
          <p:cNvPr id="5" name="Content Placeholder 4"/>
          <p:cNvSpPr>
            <a:spLocks noGrp="1"/>
          </p:cNvSpPr>
          <p:nvPr>
            <p:ph idx="1"/>
          </p:nvPr>
        </p:nvSpPr>
        <p:spPr>
          <a:xfrm>
            <a:off x="706225" y="1248581"/>
            <a:ext cx="11035030" cy="4888865"/>
          </a:xfrm>
        </p:spPr>
        <p:txBody>
          <a:bodyPr>
            <a:noAutofit/>
          </a:bodyPr>
          <a:lstStyle/>
          <a:p>
            <a:pPr marL="0" indent="0" algn="just">
              <a:buFont typeface="+mj-lt"/>
              <a:buNone/>
            </a:pPr>
            <a:r>
              <a:rPr lang="en-IN" altLang="en-US" sz="2400" dirty="0">
                <a:latin typeface="Times New Roman" panose="02020603050405020304" pitchFamily="18" charset="0"/>
                <a:cs typeface="Times New Roman" panose="02020603050405020304" pitchFamily="18" charset="0"/>
              </a:rPr>
              <a:t>1.Credit Score Prediction System using Deep Learning and </a:t>
            </a:r>
            <a:r>
              <a:rPr lang="en-IN" altLang="en-US" sz="2400" dirty="0" err="1">
                <a:latin typeface="Times New Roman" panose="02020603050405020304" pitchFamily="18" charset="0"/>
                <a:cs typeface="Times New Roman" panose="02020603050405020304" pitchFamily="18" charset="0"/>
              </a:rPr>
              <a:t>KMeans</a:t>
            </a:r>
            <a:r>
              <a:rPr lang="en-IN" altLang="en-US" sz="2400" dirty="0">
                <a:latin typeface="Times New Roman" panose="02020603050405020304" pitchFamily="18" charset="0"/>
                <a:cs typeface="Times New Roman" panose="02020603050405020304" pitchFamily="18" charset="0"/>
              </a:rPr>
              <a:t> Algorithms  -Tripathi, D., </a:t>
            </a:r>
            <a:r>
              <a:rPr lang="en-IN" altLang="en-US" sz="2400" dirty="0" err="1">
                <a:latin typeface="Times New Roman" panose="02020603050405020304" pitchFamily="18" charset="0"/>
                <a:cs typeface="Times New Roman" panose="02020603050405020304" pitchFamily="18" charset="0"/>
              </a:rPr>
              <a:t>Edla</a:t>
            </a:r>
            <a:r>
              <a:rPr lang="en-IN" altLang="en-US" sz="2400" dirty="0">
                <a:latin typeface="Times New Roman" panose="02020603050405020304" pitchFamily="18" charset="0"/>
                <a:cs typeface="Times New Roman" panose="02020603050405020304" pitchFamily="18" charset="0"/>
              </a:rPr>
              <a:t>, D. R., </a:t>
            </a:r>
            <a:r>
              <a:rPr lang="en-IN" altLang="en-US" sz="2400" dirty="0" err="1">
                <a:latin typeface="Times New Roman" panose="02020603050405020304" pitchFamily="18" charset="0"/>
                <a:cs typeface="Times New Roman" panose="02020603050405020304" pitchFamily="18" charset="0"/>
              </a:rPr>
              <a:t>Cheruku</a:t>
            </a:r>
            <a:r>
              <a:rPr lang="en-IN" altLang="en-US" sz="2400" dirty="0">
                <a:latin typeface="Times New Roman" panose="02020603050405020304" pitchFamily="18" charset="0"/>
                <a:cs typeface="Times New Roman" panose="02020603050405020304" pitchFamily="18" charset="0"/>
              </a:rPr>
              <a:t>, R., &amp; </a:t>
            </a:r>
            <a:r>
              <a:rPr lang="en-IN" altLang="en-US" sz="2400" dirty="0" err="1">
                <a:latin typeface="Times New Roman" panose="02020603050405020304" pitchFamily="18" charset="0"/>
                <a:cs typeface="Times New Roman" panose="02020603050405020304" pitchFamily="18" charset="0"/>
              </a:rPr>
              <a:t>Kuppili</a:t>
            </a:r>
            <a:r>
              <a:rPr lang="en-IN" altLang="en-US" sz="2400" dirty="0">
                <a:latin typeface="Times New Roman" panose="02020603050405020304" pitchFamily="18" charset="0"/>
                <a:cs typeface="Times New Roman" panose="02020603050405020304" pitchFamily="18" charset="0"/>
              </a:rPr>
              <a:t>, V. (2022). </a:t>
            </a:r>
          </a:p>
          <a:p>
            <a:pPr marL="0" indent="0" algn="just">
              <a:buFont typeface="+mj-lt"/>
              <a:buNone/>
            </a:pPr>
            <a:r>
              <a:rPr lang="en-IN" altLang="en-US" sz="2400" dirty="0">
                <a:latin typeface="Times New Roman" panose="02020603050405020304" pitchFamily="18" charset="0"/>
                <a:cs typeface="Times New Roman" panose="02020603050405020304" pitchFamily="18" charset="0"/>
              </a:rPr>
              <a:t>2.Credit scoring using machine learning and deep Learning-Based models-Deng L, Yu D (2024) Deep Learning: Methods and Applications. Found Trends Signal Proc 7: 197–387.</a:t>
            </a:r>
          </a:p>
          <a:p>
            <a:pPr marL="0" indent="0" algn="just">
              <a:buFont typeface="+mj-lt"/>
              <a:buNone/>
            </a:pPr>
            <a:r>
              <a:rPr lang="en-IN" altLang="en-US" sz="2400" dirty="0">
                <a:latin typeface="Times New Roman" panose="02020603050405020304" pitchFamily="18" charset="0"/>
                <a:cs typeface="Times New Roman" panose="02020603050405020304" pitchFamily="18" charset="0"/>
              </a:rPr>
              <a:t>3.A recent review on optimisation methods applied to credit scoring models-Abdou, A.J. and Pointon, H.A. (2023), </a:t>
            </a:r>
          </a:p>
          <a:p>
            <a:pPr marL="0" indent="0" algn="just">
              <a:buFont typeface="+mj-lt"/>
              <a:buNone/>
            </a:pPr>
            <a:r>
              <a:rPr lang="en-IN" altLang="en-US" sz="2400" dirty="0">
                <a:latin typeface="Times New Roman" panose="02020603050405020304" pitchFamily="18" charset="0"/>
                <a:cs typeface="Times New Roman" panose="02020603050405020304" pitchFamily="18" charset="0"/>
              </a:rPr>
              <a:t>4.Analyzing Machine Learning Models for Credit Scoring with Explainable AI and Optimizing Investment Decisions-Doshi-Velez, </a:t>
            </a:r>
            <a:r>
              <a:rPr lang="en-IN" altLang="en-US" sz="2400" dirty="0" err="1">
                <a:latin typeface="Times New Roman" panose="02020603050405020304" pitchFamily="18" charset="0"/>
                <a:cs typeface="Times New Roman" panose="02020603050405020304" pitchFamily="18" charset="0"/>
              </a:rPr>
              <a:t>F.,Kim</a:t>
            </a:r>
            <a:r>
              <a:rPr lang="en-IN" altLang="en-US" sz="2400" dirty="0">
                <a:latin typeface="Times New Roman" panose="02020603050405020304" pitchFamily="18" charset="0"/>
                <a:cs typeface="Times New Roman" panose="02020603050405020304" pitchFamily="18" charset="0"/>
              </a:rPr>
              <a:t>, B. (2021).</a:t>
            </a:r>
          </a:p>
          <a:p>
            <a:pPr marL="0" indent="0" algn="just">
              <a:buFont typeface="+mj-lt"/>
              <a:buNone/>
            </a:pPr>
            <a:r>
              <a:rPr lang="en-IN" altLang="en-US" sz="2400" dirty="0">
                <a:latin typeface="Times New Roman" panose="02020603050405020304" pitchFamily="18" charset="0"/>
                <a:cs typeface="Times New Roman" panose="02020603050405020304" pitchFamily="18" charset="0"/>
              </a:rPr>
              <a:t>5.Credit scoring methods: Latest trends and points to consider-Xiao H, Xiao Z, Wang Y. Ensemble classification based on supervised clustering for credit scoring. (2020)</a:t>
            </a:r>
          </a:p>
          <a:p>
            <a:pPr marL="0" indent="0" algn="just">
              <a:buFont typeface="+mj-lt"/>
              <a:buNone/>
            </a:pP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371828"/>
            <a:ext cx="7120025" cy="812924"/>
          </a:xfrm>
        </p:spPr>
        <p:txBody>
          <a:bodyPr>
            <a:normAutofit/>
          </a:bodyPr>
          <a:lstStyle/>
          <a:p>
            <a:r>
              <a:rPr lang="en-IN" sz="4400" b="1" dirty="0">
                <a:latin typeface="Times New Roman" panose="02020603050405020304" pitchFamily="18" charset="0"/>
                <a:cs typeface="Times New Roman" panose="02020603050405020304" pitchFamily="18" charset="0"/>
              </a:rPr>
              <a:t>OBJECTIVE:</a:t>
            </a:r>
          </a:p>
        </p:txBody>
      </p:sp>
      <p:sp>
        <p:nvSpPr>
          <p:cNvPr id="3" name="Subtitle 2"/>
          <p:cNvSpPr>
            <a:spLocks noGrp="1"/>
          </p:cNvSpPr>
          <p:nvPr>
            <p:ph type="subTitle" idx="1"/>
          </p:nvPr>
        </p:nvSpPr>
        <p:spPr>
          <a:xfrm>
            <a:off x="419100" y="1420495"/>
            <a:ext cx="11102975" cy="4016375"/>
          </a:xfrm>
        </p:spPr>
        <p:txBody>
          <a:bodyPr>
            <a:noAutofit/>
          </a:bodyPr>
          <a:lstStyle/>
          <a:p>
            <a:pPr marL="342900" indent="-342900"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credit scoring system is a tool used by financial institutions, lenders, and other organizations to evaluate the creditworthiness of individuals or businesses. It assigns a numerical score</a:t>
            </a:r>
            <a:r>
              <a:rPr lang="en-I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represents a person’s ability to repay loans and fulfill financial obligations.</a:t>
            </a:r>
          </a:p>
          <a:p>
            <a:pPr marL="342900" indent="-342900" algn="just">
              <a:lnSpc>
                <a:spcPct val="100000"/>
              </a:lnSpc>
              <a:buFont typeface="Wingdings" panose="05000000000000000000" pitchFamily="2" charset="2"/>
              <a:buChar char="§"/>
            </a:pPr>
            <a:r>
              <a:rPr lang="en-IN" altLang="en-US" dirty="0">
                <a:latin typeface="Times New Roman" panose="02020603050405020304" pitchFamily="18" charset="0"/>
                <a:cs typeface="Times New Roman" panose="02020603050405020304" pitchFamily="18" charset="0"/>
              </a:rPr>
              <a:t>Credit scoring system employs Gradient boosting machines and LightGBM for accessing the creditworthiness of individuals or business based on historical data .</a:t>
            </a:r>
          </a:p>
          <a:p>
            <a:pPr marL="342900" indent="-342900" algn="just">
              <a:lnSpc>
                <a:spcPct val="100000"/>
              </a:lnSpc>
              <a:buFont typeface="Wingdings" panose="05000000000000000000" pitchFamily="2" charset="2"/>
              <a:buChar char="§"/>
            </a:pPr>
            <a:r>
              <a:rPr lang="en-IN" altLang="en-US" dirty="0">
                <a:latin typeface="Times New Roman" panose="02020603050405020304" pitchFamily="18" charset="0"/>
                <a:cs typeface="Times New Roman" panose="02020603050405020304" pitchFamily="18" charset="0"/>
              </a:rPr>
              <a:t>XGBoost will be implemented to analyze and score credit data. XGBoost’s capability to handle large amounts of structured data makes it suitable for processing multiple financial and demographic variables while identifying subtle patterns associated with credit risk. </a:t>
            </a:r>
          </a:p>
          <a:p>
            <a:pPr marL="342900" indent="-342900" algn="just">
              <a:lnSpc>
                <a:spcPct val="10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goal is to demonstrate the capability of machine learning in identifying complex patterns.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78B8-4F3E-CE50-B680-56DA9928726E}"/>
              </a:ext>
            </a:extLst>
          </p:cNvPr>
          <p:cNvSpPr>
            <a:spLocks noGrp="1"/>
          </p:cNvSpPr>
          <p:nvPr>
            <p:ph type="title"/>
          </p:nvPr>
        </p:nvSpPr>
        <p:spPr>
          <a:xfrm>
            <a:off x="913795" y="219075"/>
            <a:ext cx="10353761" cy="1326321"/>
          </a:xfrm>
        </p:spPr>
        <p:txBody>
          <a:bodyPr/>
          <a:lstStyle/>
          <a:p>
            <a:r>
              <a:rPr lang="en-IN" dirty="0">
                <a:latin typeface="TIMES NEW ROMAN)"/>
              </a:rPr>
              <a:t>SCREENSHOTS</a:t>
            </a:r>
          </a:p>
        </p:txBody>
      </p:sp>
      <p:pic>
        <p:nvPicPr>
          <p:cNvPr id="5" name="Content Placeholder 4">
            <a:extLst>
              <a:ext uri="{FF2B5EF4-FFF2-40B4-BE49-F238E27FC236}">
                <a16:creationId xmlns:a16="http://schemas.microsoft.com/office/drawing/2014/main" id="{B4068D27-33DE-3A2A-47DE-6079104DBB8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48458" y="2095500"/>
            <a:ext cx="7485558" cy="3695700"/>
          </a:xfrm>
        </p:spPr>
      </p:pic>
    </p:spTree>
    <p:extLst>
      <p:ext uri="{BB962C8B-B14F-4D97-AF65-F5344CB8AC3E}">
        <p14:creationId xmlns:p14="http://schemas.microsoft.com/office/powerpoint/2010/main" val="3207095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91FC31-353F-6268-5C29-2639186D9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734" y="866775"/>
            <a:ext cx="5905342" cy="4905375"/>
          </a:xfrm>
        </p:spPr>
      </p:pic>
      <p:pic>
        <p:nvPicPr>
          <p:cNvPr id="7" name="Picture 6">
            <a:extLst>
              <a:ext uri="{FF2B5EF4-FFF2-40B4-BE49-F238E27FC236}">
                <a16:creationId xmlns:a16="http://schemas.microsoft.com/office/drawing/2014/main" id="{C9E3690A-92FD-0A86-0C59-B25E3D66A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7525" y="933233"/>
            <a:ext cx="5048250" cy="4991533"/>
          </a:xfrm>
          <a:prstGeom prst="rect">
            <a:avLst/>
          </a:prstGeom>
        </p:spPr>
      </p:pic>
    </p:spTree>
    <p:extLst>
      <p:ext uri="{BB962C8B-B14F-4D97-AF65-F5344CB8AC3E}">
        <p14:creationId xmlns:p14="http://schemas.microsoft.com/office/powerpoint/2010/main" val="207608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BBF194-1648-4405-41DE-2F0BBB5908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745" y="1031133"/>
            <a:ext cx="5214026" cy="4960412"/>
          </a:xfrm>
        </p:spPr>
      </p:pic>
      <p:pic>
        <p:nvPicPr>
          <p:cNvPr id="7" name="Picture 6">
            <a:extLst>
              <a:ext uri="{FF2B5EF4-FFF2-40B4-BE49-F238E27FC236}">
                <a16:creationId xmlns:a16="http://schemas.microsoft.com/office/drawing/2014/main" id="{4AEF5FF9-75FD-9927-380A-79BB8CD488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5779" y="1031133"/>
            <a:ext cx="6031150" cy="4960412"/>
          </a:xfrm>
          <a:prstGeom prst="rect">
            <a:avLst/>
          </a:prstGeom>
        </p:spPr>
      </p:pic>
    </p:spTree>
    <p:extLst>
      <p:ext uri="{BB962C8B-B14F-4D97-AF65-F5344CB8AC3E}">
        <p14:creationId xmlns:p14="http://schemas.microsoft.com/office/powerpoint/2010/main" val="3427691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990B-F92F-E078-D020-7C1DC980CA10}"/>
              </a:ext>
            </a:extLst>
          </p:cNvPr>
          <p:cNvSpPr>
            <a:spLocks noGrp="1"/>
          </p:cNvSpPr>
          <p:nvPr>
            <p:ph type="title"/>
          </p:nvPr>
        </p:nvSpPr>
        <p:spPr>
          <a:xfrm>
            <a:off x="918336" y="988806"/>
            <a:ext cx="10355327" cy="2511835"/>
          </a:xfrm>
        </p:spPr>
        <p:txBody>
          <a:bodyPr>
            <a:normAutofit/>
          </a:bodyPr>
          <a:lstStyle/>
          <a:p>
            <a:r>
              <a:rPr lang="en-IN" sz="6000" dirty="0">
                <a:latin typeface="TIMES NEW ROMAN)"/>
              </a:rPr>
              <a:t>THANK YOU </a:t>
            </a:r>
          </a:p>
        </p:txBody>
      </p:sp>
    </p:spTree>
    <p:extLst>
      <p:ext uri="{BB962C8B-B14F-4D97-AF65-F5344CB8AC3E}">
        <p14:creationId xmlns:p14="http://schemas.microsoft.com/office/powerpoint/2010/main" val="9721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7" y="774445"/>
            <a:ext cx="10515600" cy="682982"/>
          </a:xfrm>
        </p:spPr>
        <p:txBody>
          <a:bodyPr>
            <a:noAutofit/>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p:txBody>
          <a:bodyPr/>
          <a:lstStyle/>
          <a:p>
            <a:endParaRPr lang="en-US"/>
          </a:p>
        </p:txBody>
      </p:sp>
      <p:graphicFrame>
        <p:nvGraphicFramePr>
          <p:cNvPr id="5" name="Table 4"/>
          <p:cNvGraphicFramePr>
            <a:graphicFrameLocks noGrp="1"/>
          </p:cNvGraphicFramePr>
          <p:nvPr>
            <p:custDataLst>
              <p:tags r:id="rId1"/>
            </p:custDataLst>
            <p:extLst>
              <p:ext uri="{D42A27DB-BD31-4B8C-83A1-F6EECF244321}">
                <p14:modId xmlns:p14="http://schemas.microsoft.com/office/powerpoint/2010/main" val="33026416"/>
              </p:ext>
            </p:extLst>
          </p:nvPr>
        </p:nvGraphicFramePr>
        <p:xfrm>
          <a:off x="282331" y="1725008"/>
          <a:ext cx="11616690" cy="4937760"/>
        </p:xfrm>
        <a:graphic>
          <a:graphicData uri="http://schemas.openxmlformats.org/drawingml/2006/table">
            <a:tbl>
              <a:tblPr firstRow="1" bandRow="1">
                <a:tableStyleId>{073A0DAA-6AF3-43AB-8588-CEC1D06C72B9}</a:tableStyleId>
              </a:tblPr>
              <a:tblGrid>
                <a:gridCol w="727710">
                  <a:extLst>
                    <a:ext uri="{9D8B030D-6E8A-4147-A177-3AD203B41FA5}">
                      <a16:colId xmlns:a16="http://schemas.microsoft.com/office/drawing/2014/main" val="20000"/>
                    </a:ext>
                  </a:extLst>
                </a:gridCol>
                <a:gridCol w="2454275">
                  <a:extLst>
                    <a:ext uri="{9D8B030D-6E8A-4147-A177-3AD203B41FA5}">
                      <a16:colId xmlns:a16="http://schemas.microsoft.com/office/drawing/2014/main" val="20001"/>
                    </a:ext>
                  </a:extLst>
                </a:gridCol>
                <a:gridCol w="1796415">
                  <a:extLst>
                    <a:ext uri="{9D8B030D-6E8A-4147-A177-3AD203B41FA5}">
                      <a16:colId xmlns:a16="http://schemas.microsoft.com/office/drawing/2014/main" val="20002"/>
                    </a:ext>
                  </a:extLst>
                </a:gridCol>
                <a:gridCol w="1534160">
                  <a:extLst>
                    <a:ext uri="{9D8B030D-6E8A-4147-A177-3AD203B41FA5}">
                      <a16:colId xmlns:a16="http://schemas.microsoft.com/office/drawing/2014/main" val="20003"/>
                    </a:ext>
                  </a:extLst>
                </a:gridCol>
                <a:gridCol w="1636395">
                  <a:extLst>
                    <a:ext uri="{9D8B030D-6E8A-4147-A177-3AD203B41FA5}">
                      <a16:colId xmlns:a16="http://schemas.microsoft.com/office/drawing/2014/main" val="20004"/>
                    </a:ext>
                  </a:extLst>
                </a:gridCol>
                <a:gridCol w="1676400">
                  <a:extLst>
                    <a:ext uri="{9D8B030D-6E8A-4147-A177-3AD203B41FA5}">
                      <a16:colId xmlns:a16="http://schemas.microsoft.com/office/drawing/2014/main" val="20005"/>
                    </a:ext>
                  </a:extLst>
                </a:gridCol>
                <a:gridCol w="1791335">
                  <a:extLst>
                    <a:ext uri="{9D8B030D-6E8A-4147-A177-3AD203B41FA5}">
                      <a16:colId xmlns:a16="http://schemas.microsoft.com/office/drawing/2014/main" val="20006"/>
                    </a:ext>
                  </a:extLst>
                </a:gridCol>
              </a:tblGrid>
              <a:tr h="640080">
                <a:tc>
                  <a:txBody>
                    <a:bodyPr/>
                    <a:lstStyle/>
                    <a:p>
                      <a:pPr algn="ctr"/>
                      <a:r>
                        <a:rPr lang="en-IN" dirty="0">
                          <a:latin typeface="Times New Roman" panose="02020603050405020304" pitchFamily="18" charset="0"/>
                          <a:cs typeface="Times New Roman" panose="02020603050405020304" pitchFamily="18" charset="0"/>
                        </a:rPr>
                        <a:t>S.NO</a:t>
                      </a:r>
                    </a:p>
                  </a:txBody>
                  <a:tcPr/>
                </a:tc>
                <a:tc>
                  <a:txBody>
                    <a:bodyPr/>
                    <a:lstStyle/>
                    <a:p>
                      <a:pPr algn="ctr"/>
                      <a:r>
                        <a:rPr lang="en-IN" dirty="0">
                          <a:latin typeface="Times New Roman" panose="02020603050405020304" pitchFamily="18" charset="0"/>
                          <a:cs typeface="Times New Roman" panose="02020603050405020304" pitchFamily="18" charset="0"/>
                        </a:rPr>
                        <a:t>PAPER TITLE</a:t>
                      </a:r>
                    </a:p>
                  </a:txBody>
                  <a:tcPr/>
                </a:tc>
                <a:tc>
                  <a:txBody>
                    <a:bodyPr/>
                    <a:lstStyle/>
                    <a:p>
                      <a:pPr algn="ctr"/>
                      <a:r>
                        <a:rPr lang="en-IN" dirty="0">
                          <a:latin typeface="Times New Roman" panose="02020603050405020304" pitchFamily="18" charset="0"/>
                          <a:cs typeface="Times New Roman" panose="02020603050405020304" pitchFamily="18" charset="0"/>
                        </a:rPr>
                        <a:t>AUTHOR</a:t>
                      </a:r>
                    </a:p>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YEAR</a:t>
                      </a:r>
                    </a:p>
                    <a:p>
                      <a:pPr algn="ctr"/>
                      <a:r>
                        <a:rPr lang="en-IN" dirty="0">
                          <a:latin typeface="Times New Roman" panose="02020603050405020304" pitchFamily="18" charset="0"/>
                          <a:cs typeface="Times New Roman" panose="02020603050405020304" pitchFamily="18" charset="0"/>
                        </a:rPr>
                        <a:t>PUBLISHED</a:t>
                      </a:r>
                    </a:p>
                  </a:txBody>
                  <a:tcPr/>
                </a:tc>
                <a:tc>
                  <a:txBody>
                    <a:bodyPr/>
                    <a:lstStyle/>
                    <a:p>
                      <a:pPr algn="ctr"/>
                      <a:r>
                        <a:rPr lang="en-IN" dirty="0">
                          <a:latin typeface="Times New Roman" panose="02020603050405020304" pitchFamily="18" charset="0"/>
                          <a:cs typeface="Times New Roman" panose="02020603050405020304" pitchFamily="18" charset="0"/>
                        </a:rPr>
                        <a:t>TECHNIQUE </a:t>
                      </a:r>
                    </a:p>
                    <a:p>
                      <a:pPr algn="ctr"/>
                      <a:r>
                        <a:rPr lang="en-IN" dirty="0">
                          <a:latin typeface="Times New Roman" panose="02020603050405020304" pitchFamily="18" charset="0"/>
                          <a:cs typeface="Times New Roman" panose="02020603050405020304" pitchFamily="18" charset="0"/>
                        </a:rPr>
                        <a:t>USED</a:t>
                      </a:r>
                    </a:p>
                  </a:txBody>
                  <a:tcPr/>
                </a:tc>
                <a:tc>
                  <a:txBody>
                    <a:bodyPr/>
                    <a:lstStyle/>
                    <a:p>
                      <a:pPr algn="ctr"/>
                      <a:r>
                        <a:rPr lang="en-IN" dirty="0">
                          <a:latin typeface="Times New Roman" panose="02020603050405020304" pitchFamily="18" charset="0"/>
                          <a:cs typeface="Times New Roman" panose="02020603050405020304" pitchFamily="18" charset="0"/>
                        </a:rPr>
                        <a:t>MERITS</a:t>
                      </a:r>
                    </a:p>
                  </a:txBody>
                  <a:tcPr/>
                </a:tc>
                <a:tc>
                  <a:txBody>
                    <a:bodyPr/>
                    <a:lstStyle/>
                    <a:p>
                      <a:pPr algn="ctr"/>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0000"/>
                  </a:ext>
                </a:extLst>
              </a:tr>
              <a:tr h="2011680">
                <a:tc>
                  <a:txBody>
                    <a:bodyPr/>
                    <a:lstStyle/>
                    <a:p>
                      <a:pPr algn="ctr"/>
                      <a:r>
                        <a:rPr lang="en-IN" b="1" dirty="0">
                          <a:latin typeface="Times New Roman" panose="02020603050405020304" pitchFamily="18" charset="0"/>
                          <a:cs typeface="Times New Roman" panose="02020603050405020304" pitchFamily="18" charset="0"/>
                        </a:rPr>
                        <a:t>1.</a:t>
                      </a:r>
                    </a:p>
                  </a:txBody>
                  <a:tcPr/>
                </a:tc>
                <a:tc>
                  <a:txBody>
                    <a:bodyPr/>
                    <a:lstStyle/>
                    <a:p>
                      <a:r>
                        <a:rPr lang="en-US" dirty="0"/>
                        <a:t>Credit Score Prediction System using Deep Learning and K-Means Algorithms </a:t>
                      </a:r>
                    </a:p>
                  </a:txBody>
                  <a:tcPr/>
                </a:tc>
                <a:tc>
                  <a:txBody>
                    <a:bodyPr/>
                    <a:lstStyle/>
                    <a:p>
                      <a:r>
                        <a:rPr lang="en-IN" dirty="0"/>
                        <a:t>Ashwani Kumar1 , D. Shanthi </a:t>
                      </a:r>
                      <a:r>
                        <a:rPr lang="en-IN" dirty="0" err="1"/>
                        <a:t>Pronaya</a:t>
                      </a:r>
                      <a:r>
                        <a:rPr lang="en-IN" dirty="0"/>
                        <a:t> Bhattacharya</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2022</a:t>
                      </a:r>
                    </a:p>
                  </a:txBody>
                  <a:tcPr/>
                </a:tc>
                <a:tc>
                  <a:txBody>
                    <a:bodyPr/>
                    <a:lstStyle/>
                    <a:p>
                      <a:r>
                        <a:rPr lang="en-IN" dirty="0">
                          <a:latin typeface="Times New Roman" panose="02020603050405020304" pitchFamily="18" charset="0"/>
                          <a:cs typeface="Times New Roman" panose="02020603050405020304" pitchFamily="18" charset="0"/>
                        </a:rPr>
                        <a:t>DNN, K Means algorithm, Decision tree classifier</a:t>
                      </a:r>
                    </a:p>
                  </a:txBody>
                  <a:tcPr/>
                </a:tc>
                <a:tc>
                  <a:txBody>
                    <a:bodyPr/>
                    <a:lstStyle/>
                    <a:p>
                      <a:r>
                        <a:rPr lang="en-IN" dirty="0"/>
                        <a:t>Risk Mitigation, Profitability, Efficiency, Predictive Accuracy, Data Insights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Data Dependence, Bias Risk, Complexity, Model Overfitting, Limited Scope</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011680">
                <a:tc>
                  <a:txBody>
                    <a:bodyPr/>
                    <a:lstStyle/>
                    <a:p>
                      <a:pPr algn="ctr"/>
                      <a:r>
                        <a:rPr lang="en-IN" b="1" dirty="0">
                          <a:latin typeface="Times New Roman" panose="02020603050405020304" pitchFamily="18" charset="0"/>
                          <a:cs typeface="Times New Roman" panose="02020603050405020304" pitchFamily="18" charset="0"/>
                        </a:rPr>
                        <a:t>2.</a:t>
                      </a:r>
                    </a:p>
                  </a:txBody>
                  <a:tcPr/>
                </a:tc>
                <a:tc>
                  <a:txBody>
                    <a:bodyPr/>
                    <a:lstStyle/>
                    <a:p>
                      <a:pPr algn="l"/>
                      <a:r>
                        <a:rPr lang="en-US" dirty="0"/>
                        <a:t>Credit scoring using machine learning and deep Learning-Based models</a:t>
                      </a:r>
                      <a:endParaRPr lang="en-IN" dirty="0">
                        <a:latin typeface="Times New Roman" panose="02020603050405020304" pitchFamily="18" charset="0"/>
                        <a:cs typeface="Times New Roman" panose="02020603050405020304" pitchFamily="18" charset="0"/>
                      </a:endParaRPr>
                    </a:p>
                  </a:txBody>
                  <a:tcPr/>
                </a:tc>
                <a:tc>
                  <a:txBody>
                    <a:bodyPr/>
                    <a:lstStyle/>
                    <a:p>
                      <a:pPr marL="0" indent="0">
                        <a:buNone/>
                      </a:pPr>
                      <a:r>
                        <a:rPr lang="en-IN" dirty="0"/>
                        <a:t>Sami Mestiri1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p>
                  </a:txBody>
                  <a:tcPr/>
                </a:tc>
                <a:tc>
                  <a:txBody>
                    <a:bodyPr/>
                    <a:lstStyle/>
                    <a:p>
                      <a:r>
                        <a:rPr lang="en-IN" dirty="0">
                          <a:latin typeface="Times New Roman" panose="02020603050405020304" pitchFamily="18" charset="0"/>
                          <a:cs typeface="Times New Roman" panose="02020603050405020304" pitchFamily="18" charset="0"/>
                        </a:rPr>
                        <a:t>SVM. RF, DNN</a:t>
                      </a:r>
                    </a:p>
                  </a:txBody>
                  <a:tcPr/>
                </a:tc>
                <a:tc>
                  <a:txBody>
                    <a:bodyPr/>
                    <a:lstStyle/>
                    <a:p>
                      <a:r>
                        <a:rPr lang="en-IN" dirty="0"/>
                        <a:t>Simple, interpretable, </a:t>
                      </a:r>
                    </a:p>
                    <a:p>
                      <a:r>
                        <a:rPr lang="en-IN" dirty="0"/>
                        <a:t>High accuracy, Easy interpretation, Easy visualization</a:t>
                      </a:r>
                      <a:endParaRPr lang="en-IN" b="0" dirty="0">
                        <a:latin typeface="Times New Roman" panose="02020603050405020304" pitchFamily="18" charset="0"/>
                        <a:cs typeface="Times New Roman" panose="02020603050405020304" pitchFamily="18" charset="0"/>
                      </a:endParaRPr>
                    </a:p>
                  </a:txBody>
                  <a:tcPr/>
                </a:tc>
                <a:tc>
                  <a:txBody>
                    <a:bodyPr/>
                    <a:lstStyle/>
                    <a:p>
                      <a:r>
                        <a:rPr lang="en-IN" dirty="0"/>
                        <a:t>Limited flexibility, Computational expensive, Limited non-linearity, Overfitting prone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custDataLst>
              <p:tags r:id="rId1"/>
            </p:custDataLst>
          </p:nvPr>
        </p:nvGraphicFramePr>
        <p:xfrm>
          <a:off x="525145" y="653415"/>
          <a:ext cx="11597640" cy="5020310"/>
        </p:xfrm>
        <a:graphic>
          <a:graphicData uri="http://schemas.openxmlformats.org/drawingml/2006/table">
            <a:tbl>
              <a:tblPr firstRow="1" bandRow="1">
                <a:tableStyleId>{073A0DAA-6AF3-43AB-8588-CEC1D06C72B9}</a:tableStyleId>
              </a:tblPr>
              <a:tblGrid>
                <a:gridCol w="765175">
                  <a:extLst>
                    <a:ext uri="{9D8B030D-6E8A-4147-A177-3AD203B41FA5}">
                      <a16:colId xmlns:a16="http://schemas.microsoft.com/office/drawing/2014/main" val="20000"/>
                    </a:ext>
                  </a:extLst>
                </a:gridCol>
                <a:gridCol w="2267585">
                  <a:extLst>
                    <a:ext uri="{9D8B030D-6E8A-4147-A177-3AD203B41FA5}">
                      <a16:colId xmlns:a16="http://schemas.microsoft.com/office/drawing/2014/main" val="20001"/>
                    </a:ext>
                  </a:extLst>
                </a:gridCol>
                <a:gridCol w="1791335">
                  <a:extLst>
                    <a:ext uri="{9D8B030D-6E8A-4147-A177-3AD203B41FA5}">
                      <a16:colId xmlns:a16="http://schemas.microsoft.com/office/drawing/2014/main" val="20002"/>
                    </a:ext>
                  </a:extLst>
                </a:gridCol>
                <a:gridCol w="1624965">
                  <a:extLst>
                    <a:ext uri="{9D8B030D-6E8A-4147-A177-3AD203B41FA5}">
                      <a16:colId xmlns:a16="http://schemas.microsoft.com/office/drawing/2014/main" val="20003"/>
                    </a:ext>
                  </a:extLst>
                </a:gridCol>
                <a:gridCol w="1670050">
                  <a:extLst>
                    <a:ext uri="{9D8B030D-6E8A-4147-A177-3AD203B41FA5}">
                      <a16:colId xmlns:a16="http://schemas.microsoft.com/office/drawing/2014/main" val="20004"/>
                    </a:ext>
                  </a:extLst>
                </a:gridCol>
                <a:gridCol w="1707515">
                  <a:extLst>
                    <a:ext uri="{9D8B030D-6E8A-4147-A177-3AD203B41FA5}">
                      <a16:colId xmlns:a16="http://schemas.microsoft.com/office/drawing/2014/main" val="20005"/>
                    </a:ext>
                  </a:extLst>
                </a:gridCol>
                <a:gridCol w="1771015">
                  <a:extLst>
                    <a:ext uri="{9D8B030D-6E8A-4147-A177-3AD203B41FA5}">
                      <a16:colId xmlns:a16="http://schemas.microsoft.com/office/drawing/2014/main" val="20006"/>
                    </a:ext>
                  </a:extLst>
                </a:gridCol>
              </a:tblGrid>
              <a:tr h="722630">
                <a:tc>
                  <a:txBody>
                    <a:bodyPr/>
                    <a:lstStyle/>
                    <a:p>
                      <a:pPr algn="ctr"/>
                      <a:r>
                        <a:rPr lang="en-IN" dirty="0">
                          <a:latin typeface="Times New Roman" panose="02020603050405020304" pitchFamily="18" charset="0"/>
                          <a:cs typeface="Times New Roman" panose="02020603050405020304" pitchFamily="18" charset="0"/>
                        </a:rPr>
                        <a:t>S.NO</a:t>
                      </a:r>
                    </a:p>
                  </a:txBody>
                  <a:tcPr/>
                </a:tc>
                <a:tc>
                  <a:txBody>
                    <a:bodyPr/>
                    <a:lstStyle/>
                    <a:p>
                      <a:pPr algn="ctr"/>
                      <a:r>
                        <a:rPr lang="en-IN" dirty="0">
                          <a:latin typeface="Times New Roman" panose="02020603050405020304" pitchFamily="18" charset="0"/>
                          <a:cs typeface="Times New Roman" panose="02020603050405020304" pitchFamily="18" charset="0"/>
                        </a:rPr>
                        <a:t>PAPER TITLE</a:t>
                      </a:r>
                    </a:p>
                  </a:txBody>
                  <a:tcPr/>
                </a:tc>
                <a:tc>
                  <a:txBody>
                    <a:bodyPr/>
                    <a:lstStyle/>
                    <a:p>
                      <a:pPr algn="ctr"/>
                      <a:r>
                        <a:rPr lang="en-IN" dirty="0">
                          <a:latin typeface="Times New Roman" panose="02020603050405020304" pitchFamily="18" charset="0"/>
                          <a:cs typeface="Times New Roman" panose="02020603050405020304" pitchFamily="18" charset="0"/>
                        </a:rPr>
                        <a:t>AUTHOR NAME</a:t>
                      </a:r>
                    </a:p>
                  </a:txBody>
                  <a:tcPr/>
                </a:tc>
                <a:tc>
                  <a:txBody>
                    <a:bodyPr/>
                    <a:lstStyle/>
                    <a:p>
                      <a:pPr algn="ctr"/>
                      <a:r>
                        <a:rPr lang="en-IN" dirty="0">
                          <a:latin typeface="Times New Roman" panose="02020603050405020304" pitchFamily="18" charset="0"/>
                          <a:cs typeface="Times New Roman" panose="02020603050405020304" pitchFamily="18" charset="0"/>
                        </a:rPr>
                        <a:t>YEAR PUBLISHED</a:t>
                      </a:r>
                    </a:p>
                  </a:txBody>
                  <a:tcPr/>
                </a:tc>
                <a:tc>
                  <a:txBody>
                    <a:bodyPr/>
                    <a:lstStyle/>
                    <a:p>
                      <a:pPr algn="ctr"/>
                      <a:r>
                        <a:rPr lang="en-IN" dirty="0">
                          <a:latin typeface="Times New Roman" panose="02020603050405020304" pitchFamily="18" charset="0"/>
                          <a:cs typeface="Times New Roman" panose="02020603050405020304" pitchFamily="18" charset="0"/>
                        </a:rPr>
                        <a:t>TECHNIQUE USED</a:t>
                      </a:r>
                    </a:p>
                  </a:txBody>
                  <a:tcPr/>
                </a:tc>
                <a:tc>
                  <a:txBody>
                    <a:bodyPr/>
                    <a:lstStyle/>
                    <a:p>
                      <a:pPr algn="ctr"/>
                      <a:r>
                        <a:rPr lang="en-IN" dirty="0">
                          <a:latin typeface="Times New Roman" panose="02020603050405020304" pitchFamily="18" charset="0"/>
                          <a:cs typeface="Times New Roman" panose="02020603050405020304" pitchFamily="18" charset="0"/>
                        </a:rPr>
                        <a:t>MERITS</a:t>
                      </a:r>
                    </a:p>
                  </a:txBody>
                  <a:tcPr/>
                </a:tc>
                <a:tc>
                  <a:txBody>
                    <a:bodyPr/>
                    <a:lstStyle/>
                    <a:p>
                      <a:pPr algn="ctr"/>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0000"/>
                  </a:ext>
                </a:extLst>
              </a:tr>
              <a:tr h="2011680">
                <a:tc>
                  <a:txBody>
                    <a:bodyPr/>
                    <a:lstStyle/>
                    <a:p>
                      <a:pPr algn="ctr"/>
                      <a:r>
                        <a:rPr lang="en-IN" b="1" dirty="0">
                          <a:latin typeface="Times New Roman" panose="02020603050405020304" pitchFamily="18" charset="0"/>
                          <a:cs typeface="Times New Roman" panose="02020603050405020304" pitchFamily="18" charset="0"/>
                        </a:rPr>
                        <a:t>3. </a:t>
                      </a:r>
                    </a:p>
                  </a:txBody>
                  <a:tcPr/>
                </a:tc>
                <a:tc>
                  <a:txBody>
                    <a:bodyPr/>
                    <a:lstStyle/>
                    <a:p>
                      <a:r>
                        <a:rPr lang="en-US" dirty="0"/>
                        <a:t>A recent review on </a:t>
                      </a:r>
                      <a:r>
                        <a:rPr lang="en-US" dirty="0" err="1"/>
                        <a:t>optimisation</a:t>
                      </a:r>
                      <a:r>
                        <a:rPr lang="en-US" dirty="0"/>
                        <a:t> methods applied to credit scoring models</a:t>
                      </a:r>
                      <a:endParaRPr lang="en-IN" dirty="0">
                        <a:latin typeface="Times New Roman" panose="02020603050405020304" pitchFamily="18" charset="0"/>
                        <a:cs typeface="Times New Roman" panose="02020603050405020304" pitchFamily="18" charset="0"/>
                      </a:endParaRPr>
                    </a:p>
                  </a:txBody>
                  <a:tcPr/>
                </a:tc>
                <a:tc>
                  <a:txBody>
                    <a:bodyPr/>
                    <a:lstStyle/>
                    <a:p>
                      <a:r>
                        <a:rPr lang="pt-BR" dirty="0"/>
                        <a:t>Elias Shohei Kamimura, Anderson Rogério Faia Pinto, and Marcelo Seido Nagano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2023</a:t>
                      </a:r>
                    </a:p>
                  </a:txBody>
                  <a:tcPr/>
                </a:tc>
                <a:tc>
                  <a:txBody>
                    <a:bodyPr/>
                    <a:lstStyle/>
                    <a:p>
                      <a:r>
                        <a:rPr lang="en-IN" dirty="0"/>
                        <a:t>Logistic Regression, Discriminant Analysis, Decision Trees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Comprehensive review, Risk Management, Predictive Power, Customer Evaluation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b="0" dirty="0"/>
                        <a:t>Limited applicability, Uncertainty, Data Dependence, implementation Costs</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737360">
                <a:tc>
                  <a:txBody>
                    <a:bodyPr/>
                    <a:lstStyle/>
                    <a:p>
                      <a:pPr algn="ctr"/>
                      <a:r>
                        <a:rPr lang="en-IN" b="1" dirty="0">
                          <a:latin typeface="Times New Roman" panose="02020603050405020304" pitchFamily="18" charset="0"/>
                          <a:cs typeface="Times New Roman" panose="02020603050405020304" pitchFamily="18" charset="0"/>
                        </a:rPr>
                        <a:t>4.</a:t>
                      </a:r>
                    </a:p>
                  </a:txBody>
                  <a:tcPr/>
                </a:tc>
                <a:tc>
                  <a:txBody>
                    <a:bodyPr/>
                    <a:lstStyle/>
                    <a:p>
                      <a:r>
                        <a:rPr lang="en-US" dirty="0"/>
                        <a:t>Analyzing Machine Learning Models for Credit Scoring with Explainable AI and Optimizing Investment Decisions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Swati Tyagi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2021</a:t>
                      </a:r>
                    </a:p>
                  </a:txBody>
                  <a:tcPr/>
                </a:tc>
                <a:tc>
                  <a:txBody>
                    <a:bodyPr/>
                    <a:lstStyle/>
                    <a:p>
                      <a:r>
                        <a:rPr lang="en-IN" dirty="0"/>
                        <a:t>Logistic Regression, LDA &amp; QDA , Random Forest</a:t>
                      </a:r>
                      <a:endParaRPr lang="en-IN" dirty="0">
                        <a:latin typeface="Times New Roman" panose="02020603050405020304" pitchFamily="18" charset="0"/>
                        <a:cs typeface="Times New Roman" panose="02020603050405020304" pitchFamily="18" charset="0"/>
                      </a:endParaRPr>
                    </a:p>
                  </a:txBody>
                  <a:tcPr/>
                </a:tc>
                <a:tc>
                  <a:txBody>
                    <a:bodyPr/>
                    <a:lstStyle/>
                    <a:p>
                      <a:r>
                        <a:rPr lang="en-IN" b="0" dirty="0"/>
                        <a:t>Improved Accuracy, Faster Decisions, Non-linear Detection</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t>Model Opacity, Complex Interpretation, Data Dependency, Overfitting Risk</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custDataLst>
              <p:tags r:id="rId1"/>
            </p:custDataLst>
          </p:nvPr>
        </p:nvGraphicFramePr>
        <p:xfrm>
          <a:off x="362585" y="1294765"/>
          <a:ext cx="11585575" cy="3609975"/>
        </p:xfrm>
        <a:graphic>
          <a:graphicData uri="http://schemas.openxmlformats.org/drawingml/2006/table">
            <a:tbl>
              <a:tblPr firstRow="1" bandRow="1">
                <a:tableStyleId>{073A0DAA-6AF3-43AB-8588-CEC1D06C72B9}</a:tableStyleId>
              </a:tblPr>
              <a:tblGrid>
                <a:gridCol w="981710">
                  <a:extLst>
                    <a:ext uri="{9D8B030D-6E8A-4147-A177-3AD203B41FA5}">
                      <a16:colId xmlns:a16="http://schemas.microsoft.com/office/drawing/2014/main" val="20000"/>
                    </a:ext>
                  </a:extLst>
                </a:gridCol>
                <a:gridCol w="2328545">
                  <a:extLst>
                    <a:ext uri="{9D8B030D-6E8A-4147-A177-3AD203B41FA5}">
                      <a16:colId xmlns:a16="http://schemas.microsoft.com/office/drawing/2014/main" val="20001"/>
                    </a:ext>
                  </a:extLst>
                </a:gridCol>
                <a:gridCol w="1654810">
                  <a:extLst>
                    <a:ext uri="{9D8B030D-6E8A-4147-A177-3AD203B41FA5}">
                      <a16:colId xmlns:a16="http://schemas.microsoft.com/office/drawing/2014/main" val="20002"/>
                    </a:ext>
                  </a:extLst>
                </a:gridCol>
                <a:gridCol w="1558290">
                  <a:extLst>
                    <a:ext uri="{9D8B030D-6E8A-4147-A177-3AD203B41FA5}">
                      <a16:colId xmlns:a16="http://schemas.microsoft.com/office/drawing/2014/main" val="20003"/>
                    </a:ext>
                  </a:extLst>
                </a:gridCol>
                <a:gridCol w="1678305">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gridCol w="1555115">
                  <a:extLst>
                    <a:ext uri="{9D8B030D-6E8A-4147-A177-3AD203B41FA5}">
                      <a16:colId xmlns:a16="http://schemas.microsoft.com/office/drawing/2014/main" val="20006"/>
                    </a:ext>
                  </a:extLst>
                </a:gridCol>
              </a:tblGrid>
              <a:tr h="871855">
                <a:tc>
                  <a:txBody>
                    <a:bodyPr/>
                    <a:lstStyle/>
                    <a:p>
                      <a:pPr algn="ctr"/>
                      <a:r>
                        <a:rPr lang="en-IN" dirty="0">
                          <a:latin typeface="Times New Roman" panose="02020603050405020304" pitchFamily="18" charset="0"/>
                          <a:cs typeface="Times New Roman" panose="02020603050405020304" pitchFamily="18" charset="0"/>
                        </a:rPr>
                        <a:t>S.NO</a:t>
                      </a:r>
                    </a:p>
                  </a:txBody>
                  <a:tcPr/>
                </a:tc>
                <a:tc>
                  <a:txBody>
                    <a:bodyPr/>
                    <a:lstStyle/>
                    <a:p>
                      <a:pPr algn="ctr"/>
                      <a:r>
                        <a:rPr lang="en-IN" dirty="0">
                          <a:latin typeface="Times New Roman" panose="02020603050405020304" pitchFamily="18" charset="0"/>
                          <a:cs typeface="Times New Roman" panose="02020603050405020304" pitchFamily="18" charset="0"/>
                        </a:rPr>
                        <a:t>PAPER TITLE</a:t>
                      </a:r>
                    </a:p>
                  </a:txBody>
                  <a:tcPr/>
                </a:tc>
                <a:tc>
                  <a:txBody>
                    <a:bodyPr/>
                    <a:lstStyle/>
                    <a:p>
                      <a:pPr algn="ctr"/>
                      <a:r>
                        <a:rPr lang="en-IN" dirty="0">
                          <a:latin typeface="Times New Roman" panose="02020603050405020304" pitchFamily="18" charset="0"/>
                          <a:cs typeface="Times New Roman" panose="02020603050405020304" pitchFamily="18" charset="0"/>
                        </a:rPr>
                        <a:t>AUTHOR NAME</a:t>
                      </a:r>
                    </a:p>
                  </a:txBody>
                  <a:tcPr/>
                </a:tc>
                <a:tc>
                  <a:txBody>
                    <a:bodyPr/>
                    <a:lstStyle/>
                    <a:p>
                      <a:pPr algn="ctr"/>
                      <a:r>
                        <a:rPr lang="en-IN" dirty="0">
                          <a:latin typeface="Times New Roman" panose="02020603050405020304" pitchFamily="18" charset="0"/>
                          <a:cs typeface="Times New Roman" panose="02020603050405020304" pitchFamily="18" charset="0"/>
                        </a:rPr>
                        <a:t>YEAR PUBLISHED</a:t>
                      </a:r>
                    </a:p>
                  </a:txBody>
                  <a:tcPr/>
                </a:tc>
                <a:tc>
                  <a:txBody>
                    <a:bodyPr/>
                    <a:lstStyle/>
                    <a:p>
                      <a:pPr algn="ctr"/>
                      <a:r>
                        <a:rPr lang="en-IN" dirty="0">
                          <a:latin typeface="Times New Roman" panose="02020603050405020304" pitchFamily="18" charset="0"/>
                          <a:cs typeface="Times New Roman" panose="02020603050405020304" pitchFamily="18" charset="0"/>
                        </a:rPr>
                        <a:t>TECHNIQUE USED</a:t>
                      </a:r>
                    </a:p>
                  </a:txBody>
                  <a:tcPr/>
                </a:tc>
                <a:tc>
                  <a:txBody>
                    <a:bodyPr/>
                    <a:lstStyle/>
                    <a:p>
                      <a:pPr algn="ctr"/>
                      <a:r>
                        <a:rPr lang="en-IN" dirty="0">
                          <a:latin typeface="Times New Roman" panose="02020603050405020304" pitchFamily="18" charset="0"/>
                          <a:cs typeface="Times New Roman" panose="02020603050405020304" pitchFamily="18" charset="0"/>
                        </a:rPr>
                        <a:t>MERITS</a:t>
                      </a:r>
                    </a:p>
                  </a:txBody>
                  <a:tcPr/>
                </a:tc>
                <a:tc>
                  <a:txBody>
                    <a:bodyPr/>
                    <a:lstStyle/>
                    <a:p>
                      <a:pPr algn="ctr"/>
                      <a:r>
                        <a:rPr lang="en-IN"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0000"/>
                  </a:ext>
                </a:extLst>
              </a:tr>
              <a:tr h="2738120">
                <a:tc>
                  <a:txBody>
                    <a:bodyPr/>
                    <a:lstStyle/>
                    <a:p>
                      <a:pPr algn="ctr"/>
                      <a:r>
                        <a:rPr lang="en-IN" b="1" dirty="0">
                          <a:latin typeface="Times New Roman" panose="02020603050405020304" pitchFamily="18" charset="0"/>
                          <a:cs typeface="Times New Roman" panose="02020603050405020304" pitchFamily="18" charset="0"/>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Credit Scoring Methods: Latest Trends and Points to Consider</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Anton Markov, Zinaida </a:t>
                      </a:r>
                      <a:r>
                        <a:rPr lang="en-IN" dirty="0" err="1"/>
                        <a:t>Seleznyova</a:t>
                      </a:r>
                      <a:r>
                        <a:rPr lang="en-IN" dirty="0"/>
                        <a:t>, Victor </a:t>
                      </a:r>
                      <a:r>
                        <a:rPr lang="en-IN" dirty="0" err="1"/>
                        <a:t>Lapshin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2020</a:t>
                      </a:r>
                    </a:p>
                  </a:txBody>
                  <a:tcPr/>
                </a:tc>
                <a:tc>
                  <a:txBody>
                    <a:bodyPr/>
                    <a:lstStyle/>
                    <a:p>
                      <a:r>
                        <a:rPr lang="en-US" dirty="0"/>
                        <a:t>Decision Trees , Neural Networks, Ensemble Learning</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Superior performance, Handles complexity, predictive accuracy , Robust testing</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t>Less effective, Overfitting risk, resource-intensive, interpretability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94970" y="269875"/>
            <a:ext cx="11190605" cy="3509645"/>
          </a:xfrm>
          <a:prstGeom prst="rect">
            <a:avLst/>
          </a:prstGeom>
          <a:noFill/>
        </p:spPr>
        <p:txBody>
          <a:bodyPr wrap="square" rtlCol="0">
            <a:noAutofit/>
          </a:bodyPr>
          <a:lstStyle/>
          <a:p>
            <a:pPr algn="just"/>
            <a:r>
              <a:rPr lang="en-US" sz="4400" b="1">
                <a:latin typeface="Times New Roman" panose="02020603050405020304" pitchFamily="18" charset="0"/>
                <a:cs typeface="Times New Roman" panose="02020603050405020304" pitchFamily="18" charset="0"/>
              </a:rPr>
              <a:t>S</a:t>
            </a:r>
            <a:r>
              <a:rPr lang="en-IN" altLang="en-US" sz="4400" b="1">
                <a:latin typeface="Times New Roman" panose="02020603050405020304" pitchFamily="18" charset="0"/>
                <a:cs typeface="Times New Roman" panose="02020603050405020304" pitchFamily="18" charset="0"/>
              </a:rPr>
              <a:t>YSTEM SPECIFICATION</a:t>
            </a:r>
            <a:r>
              <a:rPr lang="en-US" sz="4400" b="1">
                <a:latin typeface="Times New Roman" panose="02020603050405020304" pitchFamily="18" charset="0"/>
                <a:cs typeface="Times New Roman" panose="02020603050405020304" pitchFamily="18" charset="0"/>
              </a:rPr>
              <a:t>:</a:t>
            </a:r>
          </a:p>
          <a:p>
            <a:pPr algn="just"/>
            <a:endParaRPr lang="en-US" sz="4400" b="1">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Operating System: </a:t>
            </a:r>
            <a:r>
              <a:rPr lang="en-US" sz="2400">
                <a:latin typeface="Times New Roman" panose="02020603050405020304" pitchFamily="18" charset="0"/>
                <a:cs typeface="Times New Roman" panose="02020603050405020304" pitchFamily="18" charset="0"/>
              </a:rPr>
              <a:t>Works on Windows, macOS, and Linux.</a:t>
            </a:r>
          </a:p>
          <a:p>
            <a:pPr marL="285750" indent="-285750" algn="just">
              <a:buFont typeface="Wingdings" panose="05000000000000000000" charset="0"/>
              <a:buChar char="Ø"/>
            </a:pP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Hardware Requirements:</a:t>
            </a:r>
            <a:r>
              <a:rPr lang="en-US" sz="2400">
                <a:latin typeface="Times New Roman" panose="02020603050405020304" pitchFamily="18" charset="0"/>
                <a:cs typeface="Times New Roman" panose="02020603050405020304" pitchFamily="18" charset="0"/>
              </a:rPr>
              <a:t> Needs a decent computer with enough memory and processing power.</a:t>
            </a:r>
          </a:p>
          <a:p>
            <a:pPr marL="285750" indent="-285750" algn="just">
              <a:buFont typeface="Wingdings" panose="05000000000000000000" charset="0"/>
              <a:buChar char="Ø"/>
            </a:pPr>
            <a:r>
              <a:rPr lang="en-US" sz="2400" b="1">
                <a:latin typeface="Times New Roman" panose="02020603050405020304" pitchFamily="18" charset="0"/>
                <a:cs typeface="Times New Roman" panose="02020603050405020304" pitchFamily="18" charset="0"/>
              </a:rPr>
              <a:t>Graphics Card</a:t>
            </a:r>
            <a:r>
              <a:rPr lang="en-US" sz="2400">
                <a:latin typeface="Times New Roman" panose="02020603050405020304" pitchFamily="18" charset="0"/>
                <a:cs typeface="Times New Roman" panose="02020603050405020304" pitchFamily="18" charset="0"/>
              </a:rPr>
              <a:t>: Optional, but a GPU (e.g., NVIDIA GTX 1060 or better) is beneficial for training deep learning models.</a:t>
            </a:r>
          </a:p>
          <a:p>
            <a:pPr marL="285750" indent="-285750" algn="just">
              <a:buFont typeface="Wingdings" panose="05000000000000000000" charset="0"/>
              <a:buChar char="Ø"/>
            </a:pPr>
            <a:r>
              <a:rPr lang="en-US" sz="2400" b="1">
                <a:latin typeface="Times New Roman" panose="02020603050405020304" pitchFamily="18" charset="0"/>
                <a:cs typeface="Times New Roman" panose="02020603050405020304" pitchFamily="18" charset="0"/>
              </a:rPr>
              <a:t>Web Serve</a:t>
            </a:r>
            <a:r>
              <a:rPr lang="en-US" sz="2400">
                <a:latin typeface="Times New Roman" panose="02020603050405020304" pitchFamily="18" charset="0"/>
                <a:cs typeface="Times New Roman" panose="02020603050405020304" pitchFamily="18" charset="0"/>
              </a:rPr>
              <a:t>r: Compatible with Apache, Nginx, or any cloud-hosted server.</a:t>
            </a:r>
          </a:p>
          <a:p>
            <a:pPr marL="285750" indent="-285750" algn="just">
              <a:buFont typeface="Wingdings" panose="05000000000000000000" charset="0"/>
              <a:buChar char="Ø"/>
            </a:pPr>
            <a:r>
              <a:rPr lang="en-US" sz="2400" b="1">
                <a:latin typeface="Times New Roman" panose="02020603050405020304" pitchFamily="18" charset="0"/>
                <a:cs typeface="Times New Roman" panose="02020603050405020304" pitchFamily="18" charset="0"/>
              </a:rPr>
              <a:t>Deployment</a:t>
            </a:r>
            <a:r>
              <a:rPr lang="en-US" sz="2400">
                <a:latin typeface="Times New Roman" panose="02020603050405020304" pitchFamily="18" charset="0"/>
                <a:cs typeface="Times New Roman" panose="02020603050405020304" pitchFamily="18" charset="0"/>
              </a:rPr>
              <a:t>: AWS Sagemaker, Google AI Platform, or an on-premise ML server.</a:t>
            </a:r>
          </a:p>
          <a:p>
            <a:pPr marL="285750" indent="-285750" algn="just">
              <a:buFont typeface="Wingdings" panose="05000000000000000000" charset="0"/>
              <a:buChar char="Ø"/>
            </a:pPr>
            <a:r>
              <a:rPr lang="en-US" sz="2400" b="1">
                <a:latin typeface="Times New Roman" panose="02020603050405020304" pitchFamily="18" charset="0"/>
                <a:cs typeface="Times New Roman" panose="02020603050405020304" pitchFamily="18" charset="0"/>
              </a:rPr>
              <a:t>Containerization</a:t>
            </a:r>
            <a:r>
              <a:rPr lang="en-US" sz="2400">
                <a:latin typeface="Times New Roman" panose="02020603050405020304" pitchFamily="18" charset="0"/>
                <a:cs typeface="Times New Roman" panose="02020603050405020304" pitchFamily="18" charset="0"/>
              </a:rPr>
              <a:t>: Docker for model and application containerization for consistent deployments across environments.</a:t>
            </a:r>
          </a:p>
          <a:p>
            <a:pPr marL="285750" indent="-285750" algn="just">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endParaRPr lang="en-US" sz="2400">
              <a:latin typeface="Times New Roman" panose="02020603050405020304" pitchFamily="18" charset="0"/>
              <a:cs typeface="Times New Roman" panose="02020603050405020304" pitchFamily="18" charset="0"/>
            </a:endParaRPr>
          </a:p>
          <a:p>
            <a:pPr algn="just"/>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0860" y="1068705"/>
            <a:ext cx="11130280" cy="1814830"/>
          </a:xfrm>
          <a:prstGeom prst="rect">
            <a:avLst/>
          </a:prstGeom>
          <a:noFill/>
        </p:spPr>
        <p:txBody>
          <a:bodyPr wrap="square" rtlCol="0" anchor="t">
            <a:spAutoFit/>
          </a:bodyPr>
          <a:lstStyle/>
          <a:p>
            <a:pPr algn="just"/>
            <a:r>
              <a:rPr lang="en-IN" altLang="en-US" sz="4400" b="1">
                <a:latin typeface="Times New Roman" panose="02020603050405020304" pitchFamily="18" charset="0"/>
                <a:cs typeface="Times New Roman" panose="02020603050405020304" pitchFamily="18" charset="0"/>
                <a:sym typeface="+mn-ea"/>
              </a:rPr>
              <a:t>SOFTWARE SPECIFICATION</a:t>
            </a:r>
            <a:r>
              <a:rPr lang="en-US" sz="4400" b="1">
                <a:latin typeface="Times New Roman" panose="02020603050405020304" pitchFamily="18" charset="0"/>
                <a:cs typeface="Times New Roman" panose="02020603050405020304" pitchFamily="18" charset="0"/>
                <a:sym typeface="+mn-ea"/>
              </a:rPr>
              <a:t>:</a:t>
            </a:r>
          </a:p>
          <a:p>
            <a:pPr algn="just"/>
            <a:endParaRPr lang="en-US" sz="4400" b="1">
              <a:latin typeface="Times New Roman" panose="02020603050405020304" pitchFamily="18" charset="0"/>
              <a:cs typeface="Times New Roman" panose="02020603050405020304" pitchFamily="18" charset="0"/>
            </a:endParaRPr>
          </a:p>
          <a:p>
            <a:pPr indent="0" algn="just">
              <a:buFont typeface="Wingdings" panose="05000000000000000000" charset="0"/>
              <a:buNone/>
            </a:pPr>
            <a:endParaRPr lang="en-US" sz="2400">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334645" y="2072005"/>
            <a:ext cx="12099290" cy="4095750"/>
          </a:xfrm>
          <a:prstGeom prst="rect">
            <a:avLst/>
          </a:prstGeom>
          <a:noFill/>
        </p:spPr>
        <p:txBody>
          <a:bodyPr wrap="square" rtlCol="0">
            <a:noAutofit/>
          </a:bodyPr>
          <a:lstStyle/>
          <a:p>
            <a:pPr marL="285750" indent="-285750" algn="just">
              <a:buFont typeface="Wingdings" panose="05000000000000000000" charset="0"/>
              <a:buChar char="Ø"/>
            </a:pPr>
            <a:r>
              <a:rPr lang="en-US" sz="2400" b="1">
                <a:latin typeface="Times New Roman" panose="02020603050405020304" pitchFamily="18" charset="0"/>
                <a:cs typeface="Times New Roman" panose="02020603050405020304" pitchFamily="18" charset="0"/>
                <a:sym typeface="+mn-ea"/>
              </a:rPr>
              <a:t>Programming Language</a:t>
            </a:r>
            <a:r>
              <a:rPr lang="en-US" sz="2400">
                <a:latin typeface="Times New Roman" panose="02020603050405020304" pitchFamily="18" charset="0"/>
                <a:cs typeface="Times New Roman" panose="02020603050405020304" pitchFamily="18" charset="0"/>
                <a:sym typeface="+mn-ea"/>
              </a:rPr>
              <a:t>:Primary Language: Python 3.8 or higher (for model development and integration)</a:t>
            </a:r>
            <a:endParaRPr lang="en-US" sz="24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sz="2400" b="1">
                <a:latin typeface="Times New Roman" panose="02020603050405020304" pitchFamily="18" charset="0"/>
                <a:cs typeface="Times New Roman" panose="02020603050405020304" pitchFamily="18" charset="0"/>
                <a:sym typeface="+mn-ea"/>
              </a:rPr>
              <a:t>Database:</a:t>
            </a:r>
            <a:endParaRPr lang="en-US" sz="2400">
              <a:latin typeface="Times New Roman" panose="02020603050405020304" pitchFamily="18" charset="0"/>
              <a:cs typeface="Times New Roman" panose="02020603050405020304" pitchFamily="18" charset="0"/>
            </a:endParaRPr>
          </a:p>
          <a:p>
            <a:pPr indent="0" algn="just">
              <a:buFont typeface="Wingdings" panose="05000000000000000000" charset="0"/>
              <a:buNone/>
            </a:pPr>
            <a:r>
              <a:rPr lang="en-IN" altLang="en-US" sz="2400">
                <a:latin typeface="Times New Roman" panose="02020603050405020304" pitchFamily="18" charset="0"/>
                <a:cs typeface="Times New Roman" panose="02020603050405020304" pitchFamily="18" charset="0"/>
                <a:sym typeface="+mn-ea"/>
              </a:rPr>
              <a:t>     </a:t>
            </a:r>
            <a:r>
              <a:rPr lang="en-IN" altLang="en-US" sz="2400" b="1">
                <a:latin typeface="Times New Roman" panose="02020603050405020304" pitchFamily="18" charset="0"/>
                <a:cs typeface="Times New Roman" panose="02020603050405020304" pitchFamily="18" charset="0"/>
                <a:sym typeface="+mn-ea"/>
              </a:rPr>
              <a:t>   </a:t>
            </a:r>
            <a:r>
              <a:rPr lang="en-US" sz="2400" b="1">
                <a:latin typeface="Times New Roman" panose="02020603050405020304" pitchFamily="18" charset="0"/>
                <a:cs typeface="Times New Roman" panose="02020603050405020304" pitchFamily="18" charset="0"/>
                <a:sym typeface="+mn-ea"/>
              </a:rPr>
              <a:t>Relational Databas</a:t>
            </a:r>
            <a:r>
              <a:rPr lang="en-US" sz="2400">
                <a:latin typeface="Times New Roman" panose="02020603050405020304" pitchFamily="18" charset="0"/>
                <a:cs typeface="Times New Roman" panose="02020603050405020304" pitchFamily="18" charset="0"/>
                <a:sym typeface="+mn-ea"/>
              </a:rPr>
              <a:t>e: PostgreSQL or MySQL for structured data storage</a:t>
            </a:r>
            <a:endParaRPr 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b="1">
                <a:latin typeface="Times New Roman" panose="02020603050405020304" pitchFamily="18" charset="0"/>
                <a:cs typeface="Times New Roman" panose="02020603050405020304" pitchFamily="18" charset="0"/>
                <a:sym typeface="+mn-ea"/>
              </a:rPr>
              <a:t>Data Warehouse: </a:t>
            </a:r>
            <a:r>
              <a:rPr lang="en-US" sz="2400">
                <a:latin typeface="Times New Roman" panose="02020603050405020304" pitchFamily="18" charset="0"/>
                <a:cs typeface="Times New Roman" panose="02020603050405020304" pitchFamily="18" charset="0"/>
                <a:sym typeface="+mn-ea"/>
              </a:rPr>
              <a:t>Apache Hive, Google BigQuery</a:t>
            </a:r>
            <a:r>
              <a:rPr lang="en-IN" altLang="en-US" sz="2400">
                <a:latin typeface="Times New Roman" panose="02020603050405020304" pitchFamily="18" charset="0"/>
                <a:cs typeface="Times New Roman" panose="02020603050405020304" pitchFamily="18" charset="0"/>
                <a:sym typeface="+mn-ea"/>
              </a:rPr>
              <a:t>.</a:t>
            </a:r>
            <a:endParaRPr lang="en-IN" alt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IN" altLang="en-US" sz="2400" b="1">
                <a:latin typeface="Times New Roman" panose="02020603050405020304" pitchFamily="18" charset="0"/>
                <a:cs typeface="Times New Roman" panose="02020603050405020304" pitchFamily="18" charset="0"/>
                <a:sym typeface="+mn-ea"/>
              </a:rPr>
              <a:t>M</a:t>
            </a:r>
            <a:r>
              <a:rPr lang="en-US" sz="2400" b="1">
                <a:latin typeface="Times New Roman" panose="02020603050405020304" pitchFamily="18" charset="0"/>
                <a:cs typeface="Times New Roman" panose="02020603050405020304" pitchFamily="18" charset="0"/>
                <a:sym typeface="+mn-ea"/>
              </a:rPr>
              <a:t>achine Learning and Deep Learning Libraries</a:t>
            </a:r>
            <a:r>
              <a:rPr lang="en-US" sz="2400">
                <a:latin typeface="Times New Roman" panose="02020603050405020304" pitchFamily="18" charset="0"/>
                <a:cs typeface="Times New Roman" panose="02020603050405020304" pitchFamily="18" charset="0"/>
                <a:sym typeface="+mn-ea"/>
              </a:rPr>
              <a:t>:</a:t>
            </a:r>
            <a:endParaRPr lang="en-US" sz="2400">
              <a:latin typeface="Times New Roman" panose="02020603050405020304" pitchFamily="18" charset="0"/>
              <a:cs typeface="Times New Roman" panose="02020603050405020304" pitchFamily="18" charset="0"/>
            </a:endParaRPr>
          </a:p>
          <a:p>
            <a:pPr indent="0" algn="just">
              <a:buFont typeface="Wingdings" panose="05000000000000000000" charset="0"/>
              <a:buNone/>
            </a:pPr>
            <a:r>
              <a:rPr lang="en-IN" altLang="en-US" sz="2400">
                <a:latin typeface="Times New Roman" panose="02020603050405020304" pitchFamily="18" charset="0"/>
                <a:cs typeface="Times New Roman" panose="02020603050405020304" pitchFamily="18" charset="0"/>
                <a:sym typeface="+mn-ea"/>
              </a:rPr>
              <a:t>    </a:t>
            </a:r>
            <a:r>
              <a:rPr lang="en-US" sz="2400">
                <a:latin typeface="Times New Roman" panose="02020603050405020304" pitchFamily="18" charset="0"/>
                <a:cs typeface="Times New Roman" panose="02020603050405020304" pitchFamily="18" charset="0"/>
                <a:sym typeface="+mn-ea"/>
              </a:rPr>
              <a:t>Primary Libraries:Scikit-Learn</a:t>
            </a:r>
            <a:r>
              <a:rPr lang="en-IN" altLang="en-US" sz="2400">
                <a:latin typeface="Times New Roman" panose="02020603050405020304" pitchFamily="18" charset="0"/>
                <a:cs typeface="Times New Roman" panose="02020603050405020304" pitchFamily="18" charset="0"/>
                <a:sym typeface="+mn-ea"/>
              </a:rPr>
              <a:t>,</a:t>
            </a:r>
            <a:r>
              <a:rPr lang="en-US" sz="2400">
                <a:latin typeface="Times New Roman" panose="02020603050405020304" pitchFamily="18" charset="0"/>
                <a:cs typeface="Times New Roman" panose="02020603050405020304" pitchFamily="18" charset="0"/>
                <a:sym typeface="+mn-ea"/>
              </a:rPr>
              <a:t>XGBoost and LightGBM TensorFlow or PyTorch </a:t>
            </a:r>
            <a:r>
              <a:rPr lang="en-IN" altLang="en-US" sz="2400">
                <a:latin typeface="Times New Roman" panose="02020603050405020304" pitchFamily="18" charset="0"/>
                <a:cs typeface="Times New Roman" panose="02020603050405020304" pitchFamily="18" charset="0"/>
                <a:sym typeface="+mn-ea"/>
              </a:rPr>
              <a:t>.</a:t>
            </a:r>
            <a:endParaRPr lang="en-IN" altLang="en-US" sz="24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b="1">
                <a:latin typeface="Times New Roman" panose="02020603050405020304" pitchFamily="18" charset="0"/>
                <a:cs typeface="Times New Roman" panose="02020603050405020304" pitchFamily="18" charset="0"/>
                <a:sym typeface="+mn-ea"/>
              </a:rPr>
              <a:t>APIs and Frameworks:</a:t>
            </a:r>
            <a:r>
              <a:rPr lang="en-US" sz="2400">
                <a:latin typeface="Times New Roman" panose="02020603050405020304" pitchFamily="18" charset="0"/>
                <a:cs typeface="Times New Roman" panose="02020603050405020304" pitchFamily="18" charset="0"/>
                <a:sym typeface="+mn-ea"/>
              </a:rPr>
              <a:t> Flask, FastAPI, or Django for serving the model as an API</a:t>
            </a:r>
            <a:endParaRPr lang="en-US" sz="2400">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4129" y="174603"/>
            <a:ext cx="9451910"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ARCHITECTURAL DIAGRAM:</a:t>
            </a:r>
          </a:p>
        </p:txBody>
      </p:sp>
      <p:pic>
        <p:nvPicPr>
          <p:cNvPr id="2" name="Picture 1" descr="WhatsApp Image 2024-11-21 at 7.51.07 AM">
            <a:extLst>
              <a:ext uri="{FF2B5EF4-FFF2-40B4-BE49-F238E27FC236}">
                <a16:creationId xmlns:a16="http://schemas.microsoft.com/office/drawing/2014/main" id="{616317E5-30D5-071B-0224-2534406A9F51}"/>
              </a:ext>
            </a:extLst>
          </p:cNvPr>
          <p:cNvPicPr>
            <a:picLocks noChangeAspect="1"/>
          </p:cNvPicPr>
          <p:nvPr/>
        </p:nvPicPr>
        <p:blipFill>
          <a:blip r:embed="rId2"/>
          <a:stretch>
            <a:fillRect/>
          </a:stretch>
        </p:blipFill>
        <p:spPr>
          <a:xfrm>
            <a:off x="1841792" y="1357459"/>
            <a:ext cx="8216607" cy="47982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8" name="Google Shape;1388;p164"/>
          <p:cNvSpPr txBox="1"/>
          <p:nvPr/>
        </p:nvSpPr>
        <p:spPr>
          <a:xfrm>
            <a:off x="-1642091" y="583312"/>
            <a:ext cx="6934200" cy="868362"/>
          </a:xfrm>
          <a:prstGeom prst="rect">
            <a:avLst/>
          </a:prstGeom>
          <a:noFill/>
          <a:ln>
            <a:noFill/>
          </a:ln>
        </p:spPr>
        <p:txBody>
          <a:bodyPr spcFirstLastPara="1" wrap="square" lIns="91425" tIns="45700" rIns="91425" bIns="4570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buClr>
                <a:schemeClr val="dk1"/>
              </a:buClr>
              <a:buSzPts val="4400"/>
              <a:buFont typeface="Calibri" panose="020F0502020204030204"/>
              <a:buNone/>
            </a:pPr>
            <a:r>
              <a:rPr lang="en-US" b="1" dirty="0">
                <a:latin typeface="Times New Roman" panose="02020603050405020304" pitchFamily="18" charset="0"/>
                <a:cs typeface="Times New Roman" panose="02020603050405020304" pitchFamily="18" charset="0"/>
              </a:rPr>
              <a:t>MODULES:</a:t>
            </a:r>
          </a:p>
        </p:txBody>
      </p:sp>
      <p:sp>
        <p:nvSpPr>
          <p:cNvPr id="1389" name="Google Shape;1389;p164"/>
          <p:cNvSpPr/>
          <p:nvPr/>
        </p:nvSpPr>
        <p:spPr>
          <a:xfrm rot="11394779">
            <a:off x="6373173" y="2852563"/>
            <a:ext cx="998537" cy="1030287"/>
          </a:xfrm>
          <a:prstGeom prst="teardrop">
            <a:avLst>
              <a:gd name="adj" fmla="val 200000"/>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390" name="Google Shape;1390;p164"/>
          <p:cNvSpPr/>
          <p:nvPr/>
        </p:nvSpPr>
        <p:spPr>
          <a:xfrm rot="5027850">
            <a:off x="4312203" y="2773955"/>
            <a:ext cx="998537" cy="1030288"/>
          </a:xfrm>
          <a:prstGeom prst="teardrop">
            <a:avLst>
              <a:gd name="adj" fmla="val 200000"/>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391" name="Google Shape;1391;p164"/>
          <p:cNvSpPr/>
          <p:nvPr/>
        </p:nvSpPr>
        <p:spPr>
          <a:xfrm rot="14794684">
            <a:off x="6615793" y="4064941"/>
            <a:ext cx="998537" cy="1030288"/>
          </a:xfrm>
          <a:prstGeom prst="teardrop">
            <a:avLst>
              <a:gd name="adj" fmla="val 200000"/>
            </a:avLst>
          </a:prstGeom>
          <a:gradFill>
            <a:gsLst>
              <a:gs pos="0">
                <a:srgbClr val="5D427D"/>
              </a:gs>
              <a:gs pos="80000">
                <a:srgbClr val="7A57A5"/>
              </a:gs>
              <a:gs pos="100000">
                <a:srgbClr val="7A56A7"/>
              </a:gs>
            </a:gsLst>
            <a:lin ang="1620000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392" name="Google Shape;1392;p164"/>
          <p:cNvSpPr/>
          <p:nvPr/>
        </p:nvSpPr>
        <p:spPr>
          <a:xfrm rot="8148261">
            <a:off x="5366431" y="2303774"/>
            <a:ext cx="998537" cy="1030287"/>
          </a:xfrm>
          <a:prstGeom prst="teardrop">
            <a:avLst>
              <a:gd name="adj" fmla="val 200000"/>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393" name="Google Shape;1393;p164"/>
          <p:cNvSpPr/>
          <p:nvPr/>
        </p:nvSpPr>
        <p:spPr>
          <a:xfrm rot="2651739" flipH="1">
            <a:off x="5366431" y="4805345"/>
            <a:ext cx="998537" cy="1030287"/>
          </a:xfrm>
          <a:prstGeom prst="teardrop">
            <a:avLst>
              <a:gd name="adj" fmla="val 200000"/>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394" name="Google Shape;1394;p164"/>
          <p:cNvSpPr/>
          <p:nvPr/>
        </p:nvSpPr>
        <p:spPr>
          <a:xfrm rot="6650232" flipH="1">
            <a:off x="4219227" y="4075872"/>
            <a:ext cx="998537" cy="1030288"/>
          </a:xfrm>
          <a:prstGeom prst="teardrop">
            <a:avLst>
              <a:gd name="adj" fmla="val 200000"/>
            </a:avLst>
          </a:prstGeom>
          <a:gradFill>
            <a:gsLst>
              <a:gs pos="0">
                <a:srgbClr val="C86C1F"/>
              </a:gs>
              <a:gs pos="80000">
                <a:srgbClr val="FF8E29"/>
              </a:gs>
              <a:gs pos="100000">
                <a:srgbClr val="FF8D25"/>
              </a:gs>
            </a:gsLst>
            <a:lin ang="16200000" scaled="0"/>
          </a:gradFill>
          <a:ln>
            <a:noFill/>
          </a:ln>
          <a:effectLst>
            <a:outerShdw blurRad="40000" dist="23000" dir="5400000" rotWithShape="0">
              <a:srgbClr val="000000">
                <a:alpha val="34509"/>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panose="020F0502020204030204"/>
              <a:buNone/>
            </a:pPr>
            <a:endParaRPr sz="1800" b="0" i="0" u="none" strike="noStrike" cap="none">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1395" name="Google Shape;1395;p164"/>
          <p:cNvSpPr txBox="1"/>
          <p:nvPr/>
        </p:nvSpPr>
        <p:spPr>
          <a:xfrm>
            <a:off x="5682343" y="2469503"/>
            <a:ext cx="38576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800"/>
              <a:buFont typeface="Arial" panose="020B0604020202020204"/>
              <a:buNone/>
            </a:pPr>
            <a:r>
              <a:rPr lang="en-US" sz="2800" b="1" i="0" u="none" strike="noStrike" cap="none">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1</a:t>
            </a:r>
            <a:endParaRPr sz="1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396" name="Google Shape;1396;p164"/>
          <p:cNvSpPr txBox="1"/>
          <p:nvPr/>
        </p:nvSpPr>
        <p:spPr>
          <a:xfrm>
            <a:off x="6749143" y="3002903"/>
            <a:ext cx="38576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800"/>
              <a:buFont typeface="Arial" panose="020B0604020202020204"/>
              <a:buNone/>
            </a:pPr>
            <a:r>
              <a:rPr lang="en-US" sz="2800" b="1" i="0" u="none" strike="noStrike" cap="none">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2</a:t>
            </a:r>
            <a:endParaRPr sz="1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397" name="Google Shape;1397;p164"/>
          <p:cNvSpPr txBox="1"/>
          <p:nvPr/>
        </p:nvSpPr>
        <p:spPr>
          <a:xfrm>
            <a:off x="6901543" y="4298303"/>
            <a:ext cx="38576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800"/>
              <a:buFont typeface="Arial" panose="020B0604020202020204"/>
              <a:buNone/>
            </a:pPr>
            <a:r>
              <a:rPr lang="en-US" sz="2800" b="1" i="0" u="none" strike="noStrike" cap="none">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3</a:t>
            </a:r>
            <a:endParaRPr sz="1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398" name="Google Shape;1398;p164"/>
          <p:cNvSpPr txBox="1"/>
          <p:nvPr/>
        </p:nvSpPr>
        <p:spPr>
          <a:xfrm>
            <a:off x="5682343" y="5136503"/>
            <a:ext cx="38576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800"/>
              <a:buFont typeface="Arial" panose="020B0604020202020204"/>
              <a:buNone/>
            </a:pPr>
            <a:r>
              <a:rPr lang="en-US" sz="2800" b="1" i="0" u="none" strike="noStrike" cap="none">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4</a:t>
            </a:r>
            <a:endParaRPr sz="1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399" name="Google Shape;1399;p164"/>
          <p:cNvSpPr txBox="1"/>
          <p:nvPr/>
        </p:nvSpPr>
        <p:spPr>
          <a:xfrm>
            <a:off x="4463143" y="4298303"/>
            <a:ext cx="38576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800"/>
              <a:buFont typeface="Arial" panose="020B0604020202020204"/>
              <a:buNone/>
            </a:pPr>
            <a:r>
              <a:rPr lang="en-US" sz="2800" b="1" i="0" u="none" strike="noStrike" cap="none">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5</a:t>
            </a:r>
            <a:endParaRPr sz="1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400" name="Google Shape;1400;p164"/>
          <p:cNvSpPr txBox="1"/>
          <p:nvPr/>
        </p:nvSpPr>
        <p:spPr>
          <a:xfrm>
            <a:off x="4691743" y="3155303"/>
            <a:ext cx="38576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2800"/>
              <a:buFont typeface="Arial" panose="020B0604020202020204"/>
              <a:buNone/>
            </a:pPr>
            <a:r>
              <a:rPr lang="en-US" sz="2800" b="1" i="0" u="none" strike="noStrike" cap="none">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6</a:t>
            </a:r>
            <a:endParaRPr sz="1400" b="0" i="0" u="none" strike="noStrike" cap="none">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401" name="Google Shape;1401;p164"/>
          <p:cNvSpPr txBox="1"/>
          <p:nvPr/>
        </p:nvSpPr>
        <p:spPr>
          <a:xfrm>
            <a:off x="3924300" y="1791335"/>
            <a:ext cx="5816600" cy="828675"/>
          </a:xfrm>
          <a:prstGeom prst="rect">
            <a:avLst/>
          </a:prstGeom>
          <a:noFill/>
          <a:ln>
            <a:noFill/>
          </a:ln>
        </p:spPr>
        <p:txBody>
          <a:bodyPr spcFirstLastPara="1" wrap="square" lIns="91425" tIns="45700" rIns="91425" bIns="45700" anchor="t" anchorCtr="0">
            <a:spAutoFit/>
          </a:bodyPr>
          <a:lstStyle/>
          <a:p>
            <a:pPr>
              <a:buClr>
                <a:srgbClr val="000000"/>
              </a:buClr>
              <a:buSzPts val="1800"/>
            </a:pPr>
            <a:r>
              <a:rPr lang="en-US" sz="2400" b="1" dirty="0">
                <a:solidFill>
                  <a:schemeClr val="accent6">
                    <a:lumMod val="75000"/>
                  </a:schemeClr>
                </a:solidFill>
                <a:latin typeface="Times New Roman" panose="02020603050405020304" pitchFamily="18" charset="0"/>
                <a:cs typeface="Times New Roman" panose="02020603050405020304" pitchFamily="18" charset="0"/>
              </a:rPr>
              <a:t>I</a:t>
            </a:r>
            <a:r>
              <a:rPr lang="en-IN" altLang="en-US" sz="2400" b="1" dirty="0">
                <a:solidFill>
                  <a:schemeClr val="accent6">
                    <a:lumMod val="75000"/>
                  </a:schemeClr>
                </a:solidFill>
                <a:latin typeface="Times New Roman" panose="02020603050405020304" pitchFamily="18" charset="0"/>
                <a:cs typeface="Times New Roman" panose="02020603050405020304" pitchFamily="18" charset="0"/>
              </a:rPr>
              <a:t>nput </a:t>
            </a:r>
            <a:r>
              <a:rPr lang="en-US" sz="2400" b="1" dirty="0">
                <a:solidFill>
                  <a:schemeClr val="accent6">
                    <a:lumMod val="75000"/>
                  </a:schemeClr>
                </a:solidFill>
                <a:latin typeface="Times New Roman" panose="02020603050405020304" pitchFamily="18" charset="0"/>
                <a:cs typeface="Times New Roman" panose="02020603050405020304" pitchFamily="18" charset="0"/>
              </a:rPr>
              <a:t> and Preprocessing Module</a:t>
            </a:r>
          </a:p>
          <a:p>
            <a:pPr marL="0" marR="0" lvl="0" indent="0" algn="l" rtl="0">
              <a:lnSpc>
                <a:spcPct val="100000"/>
              </a:lnSpc>
              <a:spcBef>
                <a:spcPts val="0"/>
              </a:spcBef>
              <a:spcAft>
                <a:spcPts val="0"/>
              </a:spcAft>
              <a:buClr>
                <a:srgbClr val="000000"/>
              </a:buClr>
              <a:buSzPts val="1800"/>
              <a:buFont typeface="Arial" panose="020B0604020202020204"/>
              <a:buNone/>
            </a:pPr>
            <a:endParaRPr sz="2400" b="0" i="0" u="none" strike="noStrike" cap="none" dirty="0">
              <a:solidFill>
                <a:schemeClr val="accent6">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402" name="Google Shape;1402;p164"/>
          <p:cNvSpPr txBox="1"/>
          <p:nvPr/>
        </p:nvSpPr>
        <p:spPr>
          <a:xfrm>
            <a:off x="7497169" y="3038791"/>
            <a:ext cx="452688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2400" b="1" i="0" u="none" strike="noStrike" cap="none"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a:rPr>
              <a:t>DATA PREPARATION MODULE</a:t>
            </a:r>
            <a:endParaRPr sz="2400" b="1" i="0" u="none" strike="noStrike" cap="none" dirty="0">
              <a:solidFill>
                <a:srgbClr val="C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403" name="Google Shape;1403;p164"/>
          <p:cNvSpPr txBox="1"/>
          <p:nvPr/>
        </p:nvSpPr>
        <p:spPr>
          <a:xfrm>
            <a:off x="7709383" y="4439063"/>
            <a:ext cx="427910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2400" b="1" i="0" u="none" strike="noStrike" cap="none" dirty="0">
                <a:solidFill>
                  <a:srgbClr val="7030A0"/>
                </a:solidFill>
                <a:latin typeface="Times New Roman" panose="02020603050405020304" pitchFamily="18" charset="0"/>
                <a:ea typeface="Arial" panose="020B0604020202020204"/>
                <a:cs typeface="Times New Roman" panose="02020603050405020304" pitchFamily="18" charset="0"/>
                <a:sym typeface="Arial" panose="020B0604020202020204"/>
              </a:rPr>
              <a:t>SCORING MODULE</a:t>
            </a:r>
            <a:endParaRPr sz="2400" b="1" i="0" u="none" strike="noStrike" cap="none" dirty="0">
              <a:solidFill>
                <a:srgbClr val="7030A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404" name="Google Shape;1404;p164"/>
          <p:cNvSpPr txBox="1"/>
          <p:nvPr/>
        </p:nvSpPr>
        <p:spPr>
          <a:xfrm>
            <a:off x="4631882" y="5902819"/>
            <a:ext cx="307754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400" b="1" dirty="0">
                <a:solidFill>
                  <a:srgbClr val="0070C0"/>
                </a:solidFill>
                <a:latin typeface="Times New Roman" panose="02020603050405020304" pitchFamily="18" charset="0"/>
                <a:cs typeface="Times New Roman" panose="02020603050405020304" pitchFamily="18" charset="0"/>
              </a:rPr>
              <a:t>Database Module</a:t>
            </a:r>
            <a:endParaRPr sz="2400" b="0" i="0" u="none" strike="noStrike" cap="none" dirty="0">
              <a:solidFill>
                <a:srgbClr val="0070C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405" name="Google Shape;1405;p164"/>
          <p:cNvSpPr txBox="1"/>
          <p:nvPr/>
        </p:nvSpPr>
        <p:spPr>
          <a:xfrm>
            <a:off x="225312" y="4349273"/>
            <a:ext cx="4152280" cy="4591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400" b="1" dirty="0">
                <a:solidFill>
                  <a:schemeClr val="accent2">
                    <a:lumMod val="75000"/>
                  </a:schemeClr>
                </a:solidFill>
                <a:latin typeface="Times New Roman" panose="02020603050405020304" pitchFamily="18" charset="0"/>
                <a:cs typeface="Times New Roman" panose="02020603050405020304" pitchFamily="18" charset="0"/>
              </a:rPr>
              <a:t>Alerting and </a:t>
            </a:r>
            <a:r>
              <a:rPr lang="en-IN" altLang="en-US" sz="2400" b="1" dirty="0">
                <a:solidFill>
                  <a:schemeClr val="accent2">
                    <a:lumMod val="75000"/>
                  </a:schemeClr>
                </a:solidFill>
                <a:latin typeface="Times New Roman" panose="02020603050405020304" pitchFamily="18" charset="0"/>
                <a:cs typeface="Times New Roman" panose="02020603050405020304" pitchFamily="18" charset="0"/>
              </a:rPr>
              <a:t>Output</a:t>
            </a:r>
            <a:r>
              <a:rPr lang="en-US" sz="2400" b="1" dirty="0">
                <a:solidFill>
                  <a:schemeClr val="accent2">
                    <a:lumMod val="75000"/>
                  </a:schemeClr>
                </a:solidFill>
                <a:latin typeface="Times New Roman" panose="02020603050405020304" pitchFamily="18" charset="0"/>
                <a:cs typeface="Times New Roman" panose="02020603050405020304" pitchFamily="18" charset="0"/>
              </a:rPr>
              <a:t> Module</a:t>
            </a:r>
            <a:endParaRPr sz="2400" b="0" i="0" u="none" strike="noStrike" cap="none" dirty="0">
              <a:solidFill>
                <a:schemeClr val="accent2">
                  <a:lumMod val="75000"/>
                </a:schemeClr>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
        <p:nvSpPr>
          <p:cNvPr id="1406" name="Google Shape;1406;p164"/>
          <p:cNvSpPr txBox="1"/>
          <p:nvPr/>
        </p:nvSpPr>
        <p:spPr>
          <a:xfrm>
            <a:off x="1157796" y="3030943"/>
            <a:ext cx="313871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400" b="1" dirty="0">
                <a:solidFill>
                  <a:srgbClr val="00B0F0"/>
                </a:solidFill>
                <a:latin typeface="Times New Roman" panose="02020603050405020304" pitchFamily="18" charset="0"/>
                <a:cs typeface="Times New Roman" panose="02020603050405020304" pitchFamily="18" charset="0"/>
              </a:rPr>
              <a:t>User Interface Module</a:t>
            </a:r>
            <a:endParaRPr sz="2400" b="0" i="0" u="none" strike="noStrike" cap="none" dirty="0">
              <a:solidFill>
                <a:srgbClr val="00B0F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14*343"/>
  <p:tag name="TABLE_ENDDRAG_RECT" val="22*143*914*343"/>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13*339"/>
  <p:tag name="TABLE_ENDDRAG_RECT" val="23*79*913*339"/>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912*284"/>
  <p:tag name="TABLE_ENDDRAG_RECT" val="28*101*912*28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14</TotalTime>
  <Words>1629</Words>
  <Application>Microsoft Office PowerPoint</Application>
  <PresentationFormat>Widescreen</PresentationFormat>
  <Paragraphs>180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Bookman Old Style</vt:lpstr>
      <vt:lpstr>Calibri</vt:lpstr>
      <vt:lpstr>Rockwell</vt:lpstr>
      <vt:lpstr>Times New Roman</vt:lpstr>
      <vt:lpstr>TIMES NEW ROMAN)</vt:lpstr>
      <vt:lpstr>Wingdings</vt:lpstr>
      <vt:lpstr>Damask</vt:lpstr>
      <vt:lpstr>PowerPoint Presentation</vt:lpstr>
      <vt:lpstr>OBJECTIVE: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2: DATA PREPARATION MODULE</vt:lpstr>
      <vt:lpstr>MODULE 3: SCORING MODULE </vt:lpstr>
      <vt:lpstr>MODULE 4: DATABASE MODULE</vt:lpstr>
      <vt:lpstr>MODULE 5: ALERTING AND OUTPUT MODULE</vt:lpstr>
      <vt:lpstr>MODULE 6: USER INTERFACE MODULE</vt:lpstr>
      <vt:lpstr>ADVANTAGES</vt:lpstr>
      <vt:lpstr>APPLICATIONS</vt:lpstr>
      <vt:lpstr>CONCLUSION:</vt:lpstr>
      <vt:lpstr>REFERENCES</vt:lpstr>
      <vt:lpstr>SCREENSHOTS</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kanniga saraswathy.M</dc:creator>
  <cp:lastModifiedBy>moni vidyarthi</cp:lastModifiedBy>
  <cp:revision>38</cp:revision>
  <dcterms:created xsi:type="dcterms:W3CDTF">2024-03-22T15:46:00Z</dcterms:created>
  <dcterms:modified xsi:type="dcterms:W3CDTF">2024-11-24T06:39:08Z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004ED8E01B6E4093B9D292557788E888_13</vt:lpwstr>
  </property>
  <property fmtid="{D5CDD505-2E9C-101B-9397-08002B2CF9AE}" pid="3" name="KSOProductBuildVer">
    <vt:lpwstr>1033-12.2.0.18911</vt:lpwstr>
  </property>
</Properties>
</file>