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68" r:id="rId7"/>
    <p:sldId id="269" r:id="rId8"/>
    <p:sldId id="270" r:id="rId9"/>
    <p:sldId id="271" r:id="rId10"/>
    <p:sldId id="272" r:id="rId11"/>
    <p:sldId id="276" r:id="rId12"/>
    <p:sldId id="274" r:id="rId13"/>
    <p:sldId id="278" r:id="rId14"/>
    <p:sldId id="279" r:id="rId15"/>
    <p:sldId id="280" r:id="rId16"/>
    <p:sldId id="277" r:id="rId17"/>
    <p:sldId id="275"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03-Aug-21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03-Aug-21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03-Aug-21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03-Aug-21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03-Aug-21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03-Aug-21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03-Aug-21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03-Aug-21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03-Aug-21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03-Aug-21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Civil drawing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Mir MONJUR MORSHED</a:t>
            </a:r>
          </a:p>
          <a:p>
            <a:r>
              <a:rPr lang="en-US" dirty="0"/>
              <a:t>ID: 19-40913-2</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CA43-B31D-4C9A-AF43-44B8B3D42548}"/>
              </a:ext>
            </a:extLst>
          </p:cNvPr>
          <p:cNvSpPr>
            <a:spLocks noGrp="1"/>
          </p:cNvSpPr>
          <p:nvPr>
            <p:ph type="title"/>
          </p:nvPr>
        </p:nvSpPr>
        <p:spPr/>
        <p:txBody>
          <a:bodyPr/>
          <a:lstStyle/>
          <a:p>
            <a:r>
              <a:rPr lang="en-US" dirty="0"/>
              <a:t>Instructions for civil drawing with electrical fittings</a:t>
            </a:r>
          </a:p>
        </p:txBody>
      </p:sp>
      <p:sp>
        <p:nvSpPr>
          <p:cNvPr id="3" name="Content Placeholder 2">
            <a:extLst>
              <a:ext uri="{FF2B5EF4-FFF2-40B4-BE49-F238E27FC236}">
                <a16:creationId xmlns:a16="http://schemas.microsoft.com/office/drawing/2014/main" id="{158DA6FD-CE0B-4470-831A-9D11D38A9DA9}"/>
              </a:ext>
            </a:extLst>
          </p:cNvPr>
          <p:cNvSpPr>
            <a:spLocks noGrp="1"/>
          </p:cNvSpPr>
          <p:nvPr>
            <p:ph idx="1"/>
          </p:nvPr>
        </p:nvSpPr>
        <p:spPr>
          <a:xfrm>
            <a:off x="1097280" y="2108200"/>
            <a:ext cx="10058400" cy="4279347"/>
          </a:xfrm>
        </p:spPr>
        <p:txBody>
          <a:bodyPr numCol="2">
            <a:normAutofit fontScale="85000" lnSpcReduction="20000"/>
          </a:bodyPr>
          <a:lstStyle/>
          <a:p>
            <a:pPr>
              <a:buFont typeface="Wingdings" panose="05000000000000000000" pitchFamily="2" charset="2"/>
              <a:buChar char="q"/>
            </a:pPr>
            <a:r>
              <a:rPr lang="en-US" dirty="0"/>
              <a:t>First of all, place all the Switchboards (SB) accordingly</a:t>
            </a:r>
          </a:p>
          <a:p>
            <a:pPr>
              <a:buFont typeface="Wingdings" panose="05000000000000000000" pitchFamily="2" charset="2"/>
              <a:buChar char="q"/>
            </a:pPr>
            <a:r>
              <a:rPr lang="en-US" dirty="0"/>
              <a:t>Provide sufficient number of lights and fans for each room. If the room is fairly large then provide multiple fans, lights and even multiple SBs.</a:t>
            </a:r>
          </a:p>
          <a:p>
            <a:pPr>
              <a:buFont typeface="Wingdings" panose="05000000000000000000" pitchFamily="2" charset="2"/>
              <a:buChar char="q"/>
            </a:pPr>
            <a:r>
              <a:rPr lang="en-US" dirty="0"/>
              <a:t>Every toilet and kitchen should have exhaust fans. Select suitable places for exhaust fans.</a:t>
            </a:r>
          </a:p>
          <a:p>
            <a:pPr>
              <a:buFont typeface="Wingdings" panose="05000000000000000000" pitchFamily="2" charset="2"/>
              <a:buChar char="q"/>
            </a:pPr>
            <a:r>
              <a:rPr lang="en-US" dirty="0"/>
              <a:t>Provide sufficient number of switched socket outlets on both SBs and distant from the SBs. Each SB around the living rooms should have at least one socket outlet. Kitchens may have a distant socket for wall mounted fans, toilets should have distant socket for electric razors, hair driers etc.</a:t>
            </a:r>
          </a:p>
          <a:p>
            <a:pPr>
              <a:buFont typeface="Wingdings" panose="05000000000000000000" pitchFamily="2" charset="2"/>
              <a:buChar char="q"/>
            </a:pPr>
            <a:r>
              <a:rPr lang="en-US" dirty="0"/>
              <a:t>Each living room should have distant switched socket at skirting level for TV with cable TV connectivity.</a:t>
            </a:r>
          </a:p>
          <a:p>
            <a:pPr>
              <a:buFont typeface="Wingdings" panose="05000000000000000000" pitchFamily="2" charset="2"/>
              <a:buChar char="q"/>
            </a:pPr>
            <a:r>
              <a:rPr lang="en-US" dirty="0"/>
              <a:t>Fair amount of telephone connectivity options should be allocated.</a:t>
            </a:r>
          </a:p>
          <a:p>
            <a:pPr>
              <a:buFont typeface="Wingdings" panose="05000000000000000000" pitchFamily="2" charset="2"/>
              <a:buChar char="q"/>
            </a:pPr>
            <a:r>
              <a:rPr lang="en-US" dirty="0"/>
              <a:t>Calling Bell (CB) position should be wisely chosen. It should be placed near the common place and distant from the bedroom (if possible).</a:t>
            </a:r>
          </a:p>
          <a:p>
            <a:pPr>
              <a:buFont typeface="Wingdings" panose="05000000000000000000" pitchFamily="2" charset="2"/>
              <a:buChar char="q"/>
            </a:pPr>
            <a:r>
              <a:rPr lang="en-US" dirty="0"/>
              <a:t>SDB and MDB positioning should be wise. MDB needs to be monitored by the meter- readers so, it should be placed in an easily accessible place where sufficient lighting arrangement is ensured.</a:t>
            </a:r>
          </a:p>
          <a:p>
            <a:pPr>
              <a:buFont typeface="Wingdings" panose="05000000000000000000" pitchFamily="2" charset="2"/>
              <a:buChar char="q"/>
            </a:pPr>
            <a:r>
              <a:rPr lang="en-US" dirty="0"/>
              <a:t>The symbols to be used for Fittings and Fixture Layout are rather flexible. You can define your own symbols. You must also attach the ‘Legend’ which would suggest the meanings that your symbols carry.</a:t>
            </a:r>
          </a:p>
        </p:txBody>
      </p:sp>
    </p:spTree>
    <p:extLst>
      <p:ext uri="{BB962C8B-B14F-4D97-AF65-F5344CB8AC3E}">
        <p14:creationId xmlns:p14="http://schemas.microsoft.com/office/powerpoint/2010/main" val="428757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585D-D581-4AD9-9FEA-508C52732AE1}"/>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F136AC2A-200B-4F52-90DE-00A690FA1853}"/>
              </a:ext>
            </a:extLst>
          </p:cNvPr>
          <p:cNvSpPr>
            <a:spLocks noGrp="1"/>
          </p:cNvSpPr>
          <p:nvPr>
            <p:ph idx="1"/>
          </p:nvPr>
        </p:nvSpPr>
        <p:spPr/>
        <p:txBody>
          <a:bodyPr numCol="2"/>
          <a:lstStyle/>
          <a:p>
            <a:pPr>
              <a:buFont typeface="Wingdings" panose="05000000000000000000" pitchFamily="2" charset="2"/>
              <a:buChar char="q"/>
            </a:pPr>
            <a:r>
              <a:rPr lang="en-US" dirty="0"/>
              <a:t>For residential occupancy, the minimal guidelines given in Table 1 shall be used to determine the required number of 15 A switch socket outlets, when actual requirements cannot be ascertained.</a:t>
            </a:r>
          </a:p>
          <a:p>
            <a:pPr>
              <a:buFont typeface="Wingdings" panose="05000000000000000000" pitchFamily="2" charset="2"/>
              <a:buChar char="q"/>
            </a:pPr>
            <a:r>
              <a:rPr lang="en-US" dirty="0"/>
              <a:t>Table 2 gives the recommended areas to be served by different sizes of ceiling fans where the height of fan blades is at 2.5 m above the finished floor level.</a:t>
            </a:r>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669CA5B3-E7DC-480A-9BC3-0ED56BBE181A}"/>
              </a:ext>
            </a:extLst>
          </p:cNvPr>
          <p:cNvPicPr>
            <a:picLocks noChangeAspect="1"/>
          </p:cNvPicPr>
          <p:nvPr/>
        </p:nvPicPr>
        <p:blipFill>
          <a:blip r:embed="rId2"/>
          <a:stretch>
            <a:fillRect/>
          </a:stretch>
        </p:blipFill>
        <p:spPr>
          <a:xfrm>
            <a:off x="7785900" y="1881066"/>
            <a:ext cx="3308820" cy="2069453"/>
          </a:xfrm>
          <a:prstGeom prst="rect">
            <a:avLst/>
          </a:prstGeom>
        </p:spPr>
      </p:pic>
      <p:pic>
        <p:nvPicPr>
          <p:cNvPr id="9" name="Picture 8">
            <a:extLst>
              <a:ext uri="{FF2B5EF4-FFF2-40B4-BE49-F238E27FC236}">
                <a16:creationId xmlns:a16="http://schemas.microsoft.com/office/drawing/2014/main" id="{30A9E031-1E00-42A0-B8B5-4F839181444A}"/>
              </a:ext>
            </a:extLst>
          </p:cNvPr>
          <p:cNvPicPr>
            <a:picLocks noChangeAspect="1"/>
          </p:cNvPicPr>
          <p:nvPr/>
        </p:nvPicPr>
        <p:blipFill>
          <a:blip r:embed="rId3"/>
          <a:stretch>
            <a:fillRect/>
          </a:stretch>
        </p:blipFill>
        <p:spPr>
          <a:xfrm>
            <a:off x="7770173" y="4052907"/>
            <a:ext cx="3348140" cy="1658780"/>
          </a:xfrm>
          <a:prstGeom prst="rect">
            <a:avLst/>
          </a:prstGeom>
        </p:spPr>
      </p:pic>
    </p:spTree>
    <p:extLst>
      <p:ext uri="{BB962C8B-B14F-4D97-AF65-F5344CB8AC3E}">
        <p14:creationId xmlns:p14="http://schemas.microsoft.com/office/powerpoint/2010/main" val="370652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54C6-1541-44EA-B321-6F81064641E9}"/>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0DCF8509-A31C-464E-B230-8C9AC775204F}"/>
              </a:ext>
            </a:extLst>
          </p:cNvPr>
          <p:cNvSpPr>
            <a:spLocks noGrp="1"/>
          </p:cNvSpPr>
          <p:nvPr>
            <p:ph idx="1"/>
          </p:nvPr>
        </p:nvSpPr>
        <p:spPr/>
        <p:txBody>
          <a:bodyPr numCol="2"/>
          <a:lstStyle/>
          <a:p>
            <a:pPr>
              <a:buFont typeface="Wingdings" panose="05000000000000000000" pitchFamily="2" charset="2"/>
              <a:buChar char="q"/>
            </a:pPr>
            <a:r>
              <a:rPr lang="en-US" dirty="0"/>
              <a:t>In estimating the electrical load, the ratings shown in Table 3 shall be taken unless actual values are known or specified.</a:t>
            </a:r>
          </a:p>
          <a:p>
            <a:pPr>
              <a:buFont typeface="Wingdings" panose="05000000000000000000" pitchFamily="2" charset="2"/>
              <a:buChar char="q"/>
            </a:pPr>
            <a:r>
              <a:rPr lang="en-US" dirty="0"/>
              <a:t>Table 4 shows minimum generator room area requirements for different sizes of generators.</a:t>
            </a:r>
          </a:p>
        </p:txBody>
      </p:sp>
      <p:pic>
        <p:nvPicPr>
          <p:cNvPr id="5" name="Picture 4">
            <a:extLst>
              <a:ext uri="{FF2B5EF4-FFF2-40B4-BE49-F238E27FC236}">
                <a16:creationId xmlns:a16="http://schemas.microsoft.com/office/drawing/2014/main" id="{F3BA0706-F7D9-4442-9575-7C72C93C4D55}"/>
              </a:ext>
            </a:extLst>
          </p:cNvPr>
          <p:cNvPicPr>
            <a:picLocks noChangeAspect="1"/>
          </p:cNvPicPr>
          <p:nvPr/>
        </p:nvPicPr>
        <p:blipFill>
          <a:blip r:embed="rId2"/>
          <a:stretch>
            <a:fillRect/>
          </a:stretch>
        </p:blipFill>
        <p:spPr>
          <a:xfrm>
            <a:off x="7696614" y="1842157"/>
            <a:ext cx="3567734" cy="2146489"/>
          </a:xfrm>
          <a:prstGeom prst="rect">
            <a:avLst/>
          </a:prstGeom>
        </p:spPr>
      </p:pic>
      <p:pic>
        <p:nvPicPr>
          <p:cNvPr id="7" name="Picture 6">
            <a:extLst>
              <a:ext uri="{FF2B5EF4-FFF2-40B4-BE49-F238E27FC236}">
                <a16:creationId xmlns:a16="http://schemas.microsoft.com/office/drawing/2014/main" id="{4BCEB9AB-77C4-4FD2-8EDC-E09422BB1A02}"/>
              </a:ext>
            </a:extLst>
          </p:cNvPr>
          <p:cNvPicPr>
            <a:picLocks noChangeAspect="1"/>
          </p:cNvPicPr>
          <p:nvPr/>
        </p:nvPicPr>
        <p:blipFill>
          <a:blip r:embed="rId3"/>
          <a:stretch>
            <a:fillRect/>
          </a:stretch>
        </p:blipFill>
        <p:spPr>
          <a:xfrm>
            <a:off x="7696614" y="4342922"/>
            <a:ext cx="3567734" cy="1864571"/>
          </a:xfrm>
          <a:prstGeom prst="rect">
            <a:avLst/>
          </a:prstGeom>
        </p:spPr>
      </p:pic>
    </p:spTree>
    <p:extLst>
      <p:ext uri="{BB962C8B-B14F-4D97-AF65-F5344CB8AC3E}">
        <p14:creationId xmlns:p14="http://schemas.microsoft.com/office/powerpoint/2010/main" val="223466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7161-48D9-4D75-BE65-6386DE75FC31}"/>
              </a:ext>
            </a:extLst>
          </p:cNvPr>
          <p:cNvSpPr>
            <a:spLocks noGrp="1"/>
          </p:cNvSpPr>
          <p:nvPr>
            <p:ph type="title"/>
          </p:nvPr>
        </p:nvSpPr>
        <p:spPr/>
        <p:txBody>
          <a:bodyPr/>
          <a:lstStyle/>
          <a:p>
            <a:r>
              <a:rPr lang="en-US" dirty="0"/>
              <a:t>The symbols to be used for Fittings and Fixture Layout</a:t>
            </a:r>
          </a:p>
        </p:txBody>
      </p:sp>
      <p:sp>
        <p:nvSpPr>
          <p:cNvPr id="3" name="Content Placeholder 2">
            <a:extLst>
              <a:ext uri="{FF2B5EF4-FFF2-40B4-BE49-F238E27FC236}">
                <a16:creationId xmlns:a16="http://schemas.microsoft.com/office/drawing/2014/main" id="{C9CB6B91-1A88-4170-86CF-85AE8E3693AF}"/>
              </a:ext>
            </a:extLst>
          </p:cNvPr>
          <p:cNvSpPr>
            <a:spLocks noGrp="1"/>
          </p:cNvSpPr>
          <p:nvPr>
            <p:ph idx="1"/>
          </p:nvPr>
        </p:nvSpPr>
        <p:spPr/>
        <p:txBody>
          <a:bodyPr numCol="3">
            <a:normAutofit fontScale="92500" lnSpcReduction="10000"/>
          </a:bodyPr>
          <a:lstStyle/>
          <a:p>
            <a:pPr>
              <a:buFont typeface="Wingdings" panose="05000000000000000000" pitchFamily="2" charset="2"/>
              <a:buChar char="q"/>
            </a:pPr>
            <a:r>
              <a:rPr lang="en-US" dirty="0"/>
              <a:t>F– Fan </a:t>
            </a:r>
          </a:p>
          <a:p>
            <a:pPr>
              <a:buFont typeface="Wingdings" panose="05000000000000000000" pitchFamily="2" charset="2"/>
              <a:buChar char="q"/>
            </a:pPr>
            <a:r>
              <a:rPr lang="en-US" dirty="0"/>
              <a:t>L – Light </a:t>
            </a:r>
          </a:p>
          <a:p>
            <a:pPr>
              <a:buFont typeface="Wingdings" panose="05000000000000000000" pitchFamily="2" charset="2"/>
              <a:buChar char="q"/>
            </a:pPr>
            <a:r>
              <a:rPr lang="en-US" dirty="0"/>
              <a:t>T – Tube Light </a:t>
            </a:r>
          </a:p>
          <a:p>
            <a:pPr>
              <a:buFont typeface="Wingdings" panose="05000000000000000000" pitchFamily="2" charset="2"/>
              <a:buChar char="q"/>
            </a:pPr>
            <a:r>
              <a:rPr lang="en-US" dirty="0"/>
              <a:t>K – One Kind of Light </a:t>
            </a:r>
          </a:p>
          <a:p>
            <a:pPr>
              <a:buFont typeface="Wingdings" panose="05000000000000000000" pitchFamily="2" charset="2"/>
              <a:buChar char="q"/>
            </a:pPr>
            <a:r>
              <a:rPr lang="en-US" dirty="0"/>
              <a:t>TV – Television </a:t>
            </a:r>
          </a:p>
          <a:p>
            <a:pPr>
              <a:buFont typeface="Wingdings" panose="05000000000000000000" pitchFamily="2" charset="2"/>
              <a:buChar char="q"/>
            </a:pPr>
            <a:r>
              <a:rPr lang="en-US" dirty="0"/>
              <a:t>TE – Telephone </a:t>
            </a:r>
          </a:p>
          <a:p>
            <a:pPr>
              <a:buFont typeface="Wingdings" panose="05000000000000000000" pitchFamily="2" charset="2"/>
              <a:buChar char="q"/>
            </a:pPr>
            <a:r>
              <a:rPr lang="en-US" dirty="0"/>
              <a:t>M – Motor </a:t>
            </a:r>
          </a:p>
          <a:p>
            <a:pPr>
              <a:buFont typeface="Wingdings" panose="05000000000000000000" pitchFamily="2" charset="2"/>
              <a:buChar char="q"/>
            </a:pPr>
            <a:r>
              <a:rPr lang="en-US" dirty="0"/>
              <a:t>CH – Hanging Light </a:t>
            </a:r>
          </a:p>
          <a:p>
            <a:pPr>
              <a:buFont typeface="Wingdings" panose="05000000000000000000" pitchFamily="2" charset="2"/>
              <a:buChar char="q"/>
            </a:pPr>
            <a:r>
              <a:rPr lang="en-US" dirty="0"/>
              <a:t>ML – Multiple Light </a:t>
            </a:r>
          </a:p>
          <a:p>
            <a:pPr>
              <a:buFont typeface="Wingdings" panose="05000000000000000000" pitchFamily="2" charset="2"/>
              <a:buChar char="q"/>
            </a:pPr>
            <a:r>
              <a:rPr lang="en-US" dirty="0"/>
              <a:t>CB – Circuit Breaker </a:t>
            </a:r>
          </a:p>
          <a:p>
            <a:pPr>
              <a:buFont typeface="Wingdings" panose="05000000000000000000" pitchFamily="2" charset="2"/>
              <a:buChar char="q"/>
            </a:pPr>
            <a:r>
              <a:rPr lang="en-US" dirty="0"/>
              <a:t>SB – </a:t>
            </a:r>
            <a:r>
              <a:rPr lang="en-US" dirty="0" err="1"/>
              <a:t>Swich</a:t>
            </a:r>
            <a:r>
              <a:rPr lang="en-US" dirty="0"/>
              <a:t> Board </a:t>
            </a:r>
          </a:p>
          <a:p>
            <a:pPr>
              <a:buFont typeface="Wingdings" panose="05000000000000000000" pitchFamily="2" charset="2"/>
              <a:buChar char="q"/>
            </a:pPr>
            <a:r>
              <a:rPr lang="en-US" dirty="0"/>
              <a:t>SS – </a:t>
            </a:r>
            <a:r>
              <a:rPr lang="en-US" dirty="0" err="1"/>
              <a:t>Swich</a:t>
            </a:r>
            <a:r>
              <a:rPr lang="en-US" dirty="0"/>
              <a:t> Board Socket </a:t>
            </a:r>
          </a:p>
          <a:p>
            <a:pPr>
              <a:buFont typeface="Wingdings" panose="05000000000000000000" pitchFamily="2" charset="2"/>
              <a:buChar char="q"/>
            </a:pPr>
            <a:r>
              <a:rPr lang="en-US" dirty="0"/>
              <a:t>ST – Two Pin Socket </a:t>
            </a:r>
          </a:p>
          <a:p>
            <a:pPr>
              <a:buFont typeface="Wingdings" panose="05000000000000000000" pitchFamily="2" charset="2"/>
              <a:buChar char="q"/>
            </a:pPr>
            <a:r>
              <a:rPr lang="en-US" dirty="0"/>
              <a:t>SL – Skirting Level Socket </a:t>
            </a:r>
          </a:p>
          <a:p>
            <a:pPr>
              <a:buFont typeface="Wingdings" panose="05000000000000000000" pitchFamily="2" charset="2"/>
              <a:buChar char="q"/>
            </a:pPr>
            <a:r>
              <a:rPr lang="en-US" dirty="0"/>
              <a:t>TS – TV Socket </a:t>
            </a:r>
          </a:p>
          <a:p>
            <a:pPr>
              <a:buFont typeface="Wingdings" panose="05000000000000000000" pitchFamily="2" charset="2"/>
              <a:buChar char="q"/>
            </a:pPr>
            <a:r>
              <a:rPr lang="en-US" dirty="0"/>
              <a:t>15_1 – 3 Pin Socket (15 A) </a:t>
            </a:r>
          </a:p>
          <a:p>
            <a:pPr>
              <a:buFont typeface="Wingdings" panose="05000000000000000000" pitchFamily="2" charset="2"/>
              <a:buChar char="q"/>
            </a:pPr>
            <a:r>
              <a:rPr lang="en-US" dirty="0"/>
              <a:t>TJB – Telephone Junction Board; </a:t>
            </a:r>
          </a:p>
          <a:p>
            <a:pPr>
              <a:buFont typeface="Wingdings" panose="05000000000000000000" pitchFamily="2" charset="2"/>
              <a:buChar char="q"/>
            </a:pPr>
            <a:r>
              <a:rPr lang="en-US" dirty="0"/>
              <a:t>AJB – Antenna Junction Board </a:t>
            </a:r>
          </a:p>
          <a:p>
            <a:pPr>
              <a:buFont typeface="Wingdings" panose="05000000000000000000" pitchFamily="2" charset="2"/>
              <a:buChar char="q"/>
            </a:pPr>
            <a:r>
              <a:rPr lang="en-US" dirty="0"/>
              <a:t>C1, C2…. – No of Cables; </a:t>
            </a:r>
          </a:p>
          <a:p>
            <a:pPr>
              <a:buFont typeface="Wingdings" panose="05000000000000000000" pitchFamily="2" charset="2"/>
              <a:buChar char="q"/>
            </a:pPr>
            <a:r>
              <a:rPr lang="en-US" dirty="0"/>
              <a:t>1,2,3……… - no of SB </a:t>
            </a:r>
          </a:p>
          <a:p>
            <a:pPr>
              <a:buFont typeface="Wingdings" panose="05000000000000000000" pitchFamily="2" charset="2"/>
              <a:buChar char="q"/>
            </a:pPr>
            <a:r>
              <a:rPr lang="en-US" dirty="0"/>
              <a:t>SDB – Sub Distribution Board, </a:t>
            </a:r>
          </a:p>
          <a:p>
            <a:pPr>
              <a:buFont typeface="Wingdings" panose="05000000000000000000" pitchFamily="2" charset="2"/>
              <a:buChar char="q"/>
            </a:pPr>
            <a:r>
              <a:rPr lang="en-US" dirty="0"/>
              <a:t>MDB – Main Distribution Board</a:t>
            </a:r>
          </a:p>
        </p:txBody>
      </p:sp>
    </p:spTree>
    <p:extLst>
      <p:ext uri="{BB962C8B-B14F-4D97-AF65-F5344CB8AC3E}">
        <p14:creationId xmlns:p14="http://schemas.microsoft.com/office/powerpoint/2010/main" val="414013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A8E2-887B-4F7F-A9F6-6C6AEA961AFC}"/>
              </a:ext>
            </a:extLst>
          </p:cNvPr>
          <p:cNvSpPr>
            <a:spLocks noGrp="1"/>
          </p:cNvSpPr>
          <p:nvPr>
            <p:ph type="title"/>
          </p:nvPr>
        </p:nvSpPr>
        <p:spPr/>
        <p:txBody>
          <a:bodyPr/>
          <a:lstStyle/>
          <a:p>
            <a:r>
              <a:rPr lang="en-US" dirty="0"/>
              <a:t>Sample of Civil drawing with electrical fittings</a:t>
            </a:r>
          </a:p>
        </p:txBody>
      </p:sp>
      <p:pic>
        <p:nvPicPr>
          <p:cNvPr id="5" name="Picture 4">
            <a:extLst>
              <a:ext uri="{FF2B5EF4-FFF2-40B4-BE49-F238E27FC236}">
                <a16:creationId xmlns:a16="http://schemas.microsoft.com/office/drawing/2014/main" id="{85C06A6F-6997-4248-859B-9FF48283AD09}"/>
              </a:ext>
            </a:extLst>
          </p:cNvPr>
          <p:cNvPicPr>
            <a:picLocks noChangeAspect="1"/>
          </p:cNvPicPr>
          <p:nvPr/>
        </p:nvPicPr>
        <p:blipFill>
          <a:blip r:embed="rId2"/>
          <a:stretch>
            <a:fillRect/>
          </a:stretch>
        </p:blipFill>
        <p:spPr>
          <a:xfrm rot="16200000">
            <a:off x="4148485" y="-317502"/>
            <a:ext cx="4001051" cy="8852455"/>
          </a:xfrm>
          <a:prstGeom prst="rect">
            <a:avLst/>
          </a:prstGeom>
        </p:spPr>
      </p:pic>
    </p:spTree>
    <p:extLst>
      <p:ext uri="{BB962C8B-B14F-4D97-AF65-F5344CB8AC3E}">
        <p14:creationId xmlns:p14="http://schemas.microsoft.com/office/powerpoint/2010/main" val="289337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B818-7AA9-4639-84E4-BEAC55C7D09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218B66-6600-4186-A08E-DD85E7D9095F}"/>
              </a:ext>
            </a:extLst>
          </p:cNvPr>
          <p:cNvSpPr>
            <a:spLocks noGrp="1"/>
          </p:cNvSpPr>
          <p:nvPr>
            <p:ph idx="1"/>
          </p:nvPr>
        </p:nvSpPr>
        <p:spPr/>
        <p:txBody>
          <a:bodyPr/>
          <a:lstStyle/>
          <a:p>
            <a:pPr>
              <a:buFont typeface="Wingdings" panose="05000000000000000000" pitchFamily="2" charset="2"/>
              <a:buChar char="q"/>
            </a:pPr>
            <a:r>
              <a:rPr lang="en-US" dirty="0"/>
              <a:t>Interpret the results and determine the extent to which the experiment succeeds in adhering to the initially set goals. Learn how you can improve any mistakes or investigations you may make during the design process.</a:t>
            </a:r>
          </a:p>
        </p:txBody>
      </p:sp>
    </p:spTree>
    <p:extLst>
      <p:ext uri="{BB962C8B-B14F-4D97-AF65-F5344CB8AC3E}">
        <p14:creationId xmlns:p14="http://schemas.microsoft.com/office/powerpoint/2010/main" val="244407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0116-091D-4A73-93F3-743B44DA0A20}"/>
              </a:ext>
            </a:extLst>
          </p:cNvPr>
          <p:cNvSpPr>
            <a:spLocks noGrp="1"/>
          </p:cNvSpPr>
          <p:nvPr>
            <p:ph type="title"/>
          </p:nvPr>
        </p:nvSpPr>
        <p:spPr>
          <a:xfrm>
            <a:off x="1066800" y="1978243"/>
            <a:ext cx="10058400" cy="1450757"/>
          </a:xfrm>
        </p:spPr>
        <p:txBody>
          <a:bodyPr>
            <a:noAutofit/>
          </a:bodyPr>
          <a:lstStyle/>
          <a:p>
            <a:pPr algn="ctr"/>
            <a:r>
              <a:rPr lang="en-US" sz="10400" dirty="0"/>
              <a:t>Thank You</a:t>
            </a:r>
          </a:p>
        </p:txBody>
      </p:sp>
    </p:spTree>
    <p:extLst>
      <p:ext uri="{BB962C8B-B14F-4D97-AF65-F5344CB8AC3E}">
        <p14:creationId xmlns:p14="http://schemas.microsoft.com/office/powerpoint/2010/main" val="375713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305B-2281-4EEC-9C23-28F67724B2BE}"/>
              </a:ext>
            </a:extLst>
          </p:cNvPr>
          <p:cNvSpPr>
            <a:spLocks noGrp="1"/>
          </p:cNvSpPr>
          <p:nvPr>
            <p:ph type="title"/>
          </p:nvPr>
        </p:nvSpPr>
        <p:spPr/>
        <p:txBody>
          <a:bodyPr/>
          <a:lstStyle/>
          <a:p>
            <a:r>
              <a:rPr lang="en-US" dirty="0"/>
              <a:t>What is Civil drawing?</a:t>
            </a:r>
          </a:p>
        </p:txBody>
      </p:sp>
      <p:sp>
        <p:nvSpPr>
          <p:cNvPr id="3" name="Content Placeholder 2">
            <a:extLst>
              <a:ext uri="{FF2B5EF4-FFF2-40B4-BE49-F238E27FC236}">
                <a16:creationId xmlns:a16="http://schemas.microsoft.com/office/drawing/2014/main" id="{D176B925-F3A4-461B-87B8-7512A346F542}"/>
              </a:ext>
            </a:extLst>
          </p:cNvPr>
          <p:cNvSpPr>
            <a:spLocks noGrp="1"/>
          </p:cNvSpPr>
          <p:nvPr>
            <p:ph idx="1"/>
          </p:nvPr>
        </p:nvSpPr>
        <p:spPr/>
        <p:txBody>
          <a:bodyPr/>
          <a:lstStyle/>
          <a:p>
            <a:pPr>
              <a:buFont typeface="Wingdings" panose="05000000000000000000" pitchFamily="2" charset="2"/>
              <a:buChar char="q"/>
            </a:pPr>
            <a:r>
              <a:rPr lang="en-US" dirty="0"/>
              <a:t>A civil drawing, or site drawing, is a type of technical drawing that shows information about grading, landscaping, or other site details.</a:t>
            </a:r>
          </a:p>
          <a:p>
            <a:pPr>
              <a:buFont typeface="Wingdings" panose="05000000000000000000" pitchFamily="2" charset="2"/>
              <a:buChar char="q"/>
            </a:pPr>
            <a:r>
              <a:rPr lang="en-US" dirty="0"/>
              <a:t>Examples of civil engineering projects are houses, bridges, building sites, canals etc.</a:t>
            </a:r>
          </a:p>
        </p:txBody>
      </p:sp>
    </p:spTree>
    <p:extLst>
      <p:ext uri="{BB962C8B-B14F-4D97-AF65-F5344CB8AC3E}">
        <p14:creationId xmlns:p14="http://schemas.microsoft.com/office/powerpoint/2010/main" val="342344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805-E33F-429C-927E-3F6BBE401304}"/>
              </a:ext>
            </a:extLst>
          </p:cNvPr>
          <p:cNvSpPr>
            <a:spLocks noGrp="1"/>
          </p:cNvSpPr>
          <p:nvPr>
            <p:ph type="title"/>
          </p:nvPr>
        </p:nvSpPr>
        <p:spPr/>
        <p:txBody>
          <a:bodyPr/>
          <a:lstStyle/>
          <a:p>
            <a:r>
              <a:rPr lang="en-US" dirty="0"/>
              <a:t>Software can be use for civil drawing</a:t>
            </a:r>
          </a:p>
        </p:txBody>
      </p:sp>
      <p:sp>
        <p:nvSpPr>
          <p:cNvPr id="3" name="Content Placeholder 2">
            <a:extLst>
              <a:ext uri="{FF2B5EF4-FFF2-40B4-BE49-F238E27FC236}">
                <a16:creationId xmlns:a16="http://schemas.microsoft.com/office/drawing/2014/main" id="{D5CA54BB-58B3-4CD6-9507-19C7E7AB91AD}"/>
              </a:ext>
            </a:extLst>
          </p:cNvPr>
          <p:cNvSpPr>
            <a:spLocks noGrp="1"/>
          </p:cNvSpPr>
          <p:nvPr>
            <p:ph idx="1"/>
          </p:nvPr>
        </p:nvSpPr>
        <p:spPr/>
        <p:txBody>
          <a:bodyPr/>
          <a:lstStyle/>
          <a:p>
            <a:pPr>
              <a:buFont typeface="Wingdings" panose="05000000000000000000" pitchFamily="2" charset="2"/>
              <a:buChar char="q"/>
            </a:pPr>
            <a:r>
              <a:rPr lang="en-US" dirty="0"/>
              <a:t>1982 AutoCAD V1.0 (DOS version) </a:t>
            </a:r>
          </a:p>
          <a:p>
            <a:pPr>
              <a:buFont typeface="Wingdings" panose="05000000000000000000" pitchFamily="2" charset="2"/>
              <a:buChar char="q"/>
            </a:pPr>
            <a:r>
              <a:rPr lang="en-US" dirty="0"/>
              <a:t>1987 AutoCAD Release 9 (new naming style) </a:t>
            </a:r>
          </a:p>
          <a:p>
            <a:pPr>
              <a:buFont typeface="Wingdings" panose="05000000000000000000" pitchFamily="2" charset="2"/>
              <a:buChar char="q"/>
            </a:pPr>
            <a:r>
              <a:rPr lang="en-US" dirty="0"/>
              <a:t>1992 AutoCAD Release 12 (windows version) </a:t>
            </a:r>
          </a:p>
          <a:p>
            <a:pPr>
              <a:buFont typeface="Wingdings" panose="05000000000000000000" pitchFamily="2" charset="2"/>
              <a:buChar char="q"/>
            </a:pPr>
            <a:r>
              <a:rPr lang="en-US" dirty="0"/>
              <a:t>2000 AutoCAD 2000 </a:t>
            </a:r>
          </a:p>
          <a:p>
            <a:pPr>
              <a:buFont typeface="Wingdings" panose="05000000000000000000" pitchFamily="2" charset="2"/>
              <a:buChar char="q"/>
            </a:pPr>
            <a:r>
              <a:rPr lang="en-US" dirty="0"/>
              <a:t>AutoCAD 2006, </a:t>
            </a:r>
          </a:p>
          <a:p>
            <a:pPr>
              <a:buFont typeface="Wingdings" panose="05000000000000000000" pitchFamily="2" charset="2"/>
              <a:buChar char="q"/>
            </a:pPr>
            <a:r>
              <a:rPr lang="en-US" dirty="0"/>
              <a:t>AutoCAD 2007…</a:t>
            </a:r>
          </a:p>
        </p:txBody>
      </p:sp>
    </p:spTree>
    <p:extLst>
      <p:ext uri="{BB962C8B-B14F-4D97-AF65-F5344CB8AC3E}">
        <p14:creationId xmlns:p14="http://schemas.microsoft.com/office/powerpoint/2010/main" val="121130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BF77-C81C-4FE7-976E-8EA8C662544A}"/>
              </a:ext>
            </a:extLst>
          </p:cNvPr>
          <p:cNvSpPr>
            <a:spLocks noGrp="1"/>
          </p:cNvSpPr>
          <p:nvPr>
            <p:ph type="title"/>
          </p:nvPr>
        </p:nvSpPr>
        <p:spPr/>
        <p:txBody>
          <a:bodyPr/>
          <a:lstStyle/>
          <a:p>
            <a:r>
              <a:rPr lang="en-US" dirty="0"/>
              <a:t>How to start CAD </a:t>
            </a:r>
          </a:p>
        </p:txBody>
      </p:sp>
      <p:sp>
        <p:nvSpPr>
          <p:cNvPr id="3" name="Content Placeholder 2">
            <a:extLst>
              <a:ext uri="{FF2B5EF4-FFF2-40B4-BE49-F238E27FC236}">
                <a16:creationId xmlns:a16="http://schemas.microsoft.com/office/drawing/2014/main" id="{C2BA2F70-043B-47A5-88ED-2F68BD05ACEF}"/>
              </a:ext>
            </a:extLst>
          </p:cNvPr>
          <p:cNvSpPr>
            <a:spLocks noGrp="1"/>
          </p:cNvSpPr>
          <p:nvPr>
            <p:ph idx="1"/>
          </p:nvPr>
        </p:nvSpPr>
        <p:spPr/>
        <p:txBody>
          <a:bodyPr/>
          <a:lstStyle/>
          <a:p>
            <a:pPr>
              <a:buFont typeface="Wingdings" panose="05000000000000000000" pitchFamily="2" charset="2"/>
              <a:buChar char="q"/>
            </a:pPr>
            <a:r>
              <a:rPr lang="en-US" dirty="0"/>
              <a:t>Double click the AutoCAD 2007 icon, or </a:t>
            </a:r>
          </a:p>
          <a:p>
            <a:pPr>
              <a:buFont typeface="Wingdings" panose="05000000000000000000" pitchFamily="2" charset="2"/>
              <a:buChar char="q"/>
            </a:pPr>
            <a:r>
              <a:rPr lang="en-US" dirty="0"/>
              <a:t>Start – Programs - AUTOCAD 2007, or </a:t>
            </a:r>
          </a:p>
          <a:p>
            <a:pPr>
              <a:buFont typeface="Wingdings" panose="05000000000000000000" pitchFamily="2" charset="2"/>
              <a:buChar char="q"/>
            </a:pPr>
            <a:r>
              <a:rPr lang="en-US" dirty="0"/>
              <a:t>Open a previously saved drawing</a:t>
            </a:r>
          </a:p>
        </p:txBody>
      </p:sp>
    </p:spTree>
    <p:extLst>
      <p:ext uri="{BB962C8B-B14F-4D97-AF65-F5344CB8AC3E}">
        <p14:creationId xmlns:p14="http://schemas.microsoft.com/office/powerpoint/2010/main" val="14391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FDD7-04D9-4031-A089-688438EE7553}"/>
              </a:ext>
            </a:extLst>
          </p:cNvPr>
          <p:cNvSpPr>
            <a:spLocks noGrp="1"/>
          </p:cNvSpPr>
          <p:nvPr>
            <p:ph type="title"/>
          </p:nvPr>
        </p:nvSpPr>
        <p:spPr/>
        <p:txBody>
          <a:bodyPr/>
          <a:lstStyle/>
          <a:p>
            <a:r>
              <a:rPr lang="en-US" dirty="0"/>
              <a:t>AutoCAD options used for drawing</a:t>
            </a:r>
          </a:p>
        </p:txBody>
      </p:sp>
      <p:sp>
        <p:nvSpPr>
          <p:cNvPr id="3" name="Content Placeholder 2">
            <a:extLst>
              <a:ext uri="{FF2B5EF4-FFF2-40B4-BE49-F238E27FC236}">
                <a16:creationId xmlns:a16="http://schemas.microsoft.com/office/drawing/2014/main" id="{2DEE6A7A-0373-4A7A-9AEE-EF4241B36044}"/>
              </a:ext>
            </a:extLst>
          </p:cNvPr>
          <p:cNvSpPr>
            <a:spLocks noGrp="1"/>
          </p:cNvSpPr>
          <p:nvPr>
            <p:ph idx="1"/>
          </p:nvPr>
        </p:nvSpPr>
        <p:spPr/>
        <p:txBody>
          <a:bodyPr numCol="2">
            <a:normAutofit/>
          </a:bodyPr>
          <a:lstStyle/>
          <a:p>
            <a:pPr>
              <a:buFont typeface="Wingdings" panose="05000000000000000000" pitchFamily="2" charset="2"/>
              <a:buChar char="q"/>
            </a:pPr>
            <a:r>
              <a:rPr lang="en-US" dirty="0"/>
              <a:t>Draw</a:t>
            </a:r>
          </a:p>
          <a:p>
            <a:pPr>
              <a:buFont typeface="Wingdings" panose="05000000000000000000" pitchFamily="2" charset="2"/>
              <a:buChar char="q"/>
            </a:pPr>
            <a:r>
              <a:rPr lang="en-US" dirty="0"/>
              <a:t>Dimension</a:t>
            </a:r>
          </a:p>
          <a:p>
            <a:pPr>
              <a:buFont typeface="Wingdings" panose="05000000000000000000" pitchFamily="2" charset="2"/>
              <a:buChar char="q"/>
            </a:pPr>
            <a:r>
              <a:rPr lang="en-US" dirty="0"/>
              <a:t>Modify</a:t>
            </a:r>
          </a:p>
          <a:p>
            <a:pPr>
              <a:buFont typeface="Wingdings" panose="05000000000000000000" pitchFamily="2" charset="2"/>
              <a:buChar char="q"/>
            </a:pPr>
            <a:r>
              <a:rPr lang="en-US" dirty="0"/>
              <a:t>Design center</a:t>
            </a:r>
          </a:p>
          <a:p>
            <a:pPr>
              <a:buFont typeface="Wingdings" panose="05000000000000000000" pitchFamily="2" charset="2"/>
              <a:buChar char="q"/>
            </a:pPr>
            <a:r>
              <a:rPr lang="en-US" dirty="0"/>
              <a:t>Properties</a:t>
            </a:r>
          </a:p>
          <a:p>
            <a:pPr>
              <a:buFont typeface="Wingdings" panose="05000000000000000000" pitchFamily="2" charset="2"/>
              <a:buChar char="q"/>
            </a:pPr>
            <a:r>
              <a:rPr lang="en-US" dirty="0"/>
              <a:t>Pan </a:t>
            </a:r>
          </a:p>
          <a:p>
            <a:pPr>
              <a:buFont typeface="Wingdings" panose="05000000000000000000" pitchFamily="2" charset="2"/>
              <a:buChar char="q"/>
            </a:pPr>
            <a:r>
              <a:rPr lang="en-US" dirty="0"/>
              <a:t>Zoom</a:t>
            </a:r>
          </a:p>
          <a:p>
            <a:pPr>
              <a:buFont typeface="Wingdings" panose="05000000000000000000" pitchFamily="2" charset="2"/>
              <a:buChar char="q"/>
            </a:pPr>
            <a:r>
              <a:rPr lang="en-US" dirty="0"/>
              <a:t>File</a:t>
            </a:r>
          </a:p>
        </p:txBody>
      </p:sp>
    </p:spTree>
    <p:extLst>
      <p:ext uri="{BB962C8B-B14F-4D97-AF65-F5344CB8AC3E}">
        <p14:creationId xmlns:p14="http://schemas.microsoft.com/office/powerpoint/2010/main" val="285600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7D3F-B1DB-4411-8E6A-53C4A03CB1B8}"/>
              </a:ext>
            </a:extLst>
          </p:cNvPr>
          <p:cNvSpPr>
            <a:spLocks noGrp="1"/>
          </p:cNvSpPr>
          <p:nvPr>
            <p:ph type="title"/>
          </p:nvPr>
        </p:nvSpPr>
        <p:spPr/>
        <p:txBody>
          <a:bodyPr/>
          <a:lstStyle/>
          <a:p>
            <a:r>
              <a:rPr lang="en-US" dirty="0"/>
              <a:t>Component use from “Draw” option</a:t>
            </a:r>
          </a:p>
        </p:txBody>
      </p:sp>
      <p:sp>
        <p:nvSpPr>
          <p:cNvPr id="3" name="Content Placeholder 2">
            <a:extLst>
              <a:ext uri="{FF2B5EF4-FFF2-40B4-BE49-F238E27FC236}">
                <a16:creationId xmlns:a16="http://schemas.microsoft.com/office/drawing/2014/main" id="{CE7A8D92-7753-4135-9545-83904C4E4EB2}"/>
              </a:ext>
            </a:extLst>
          </p:cNvPr>
          <p:cNvSpPr>
            <a:spLocks noGrp="1"/>
          </p:cNvSpPr>
          <p:nvPr>
            <p:ph idx="1"/>
          </p:nvPr>
        </p:nvSpPr>
        <p:spPr/>
        <p:txBody>
          <a:bodyPr/>
          <a:lstStyle/>
          <a:p>
            <a:pPr>
              <a:buFont typeface="Wingdings" panose="05000000000000000000" pitchFamily="2" charset="2"/>
              <a:buChar char="q"/>
            </a:pPr>
            <a:r>
              <a:rPr lang="en-US" dirty="0"/>
              <a:t>Line </a:t>
            </a:r>
          </a:p>
          <a:p>
            <a:pPr>
              <a:buFont typeface="Wingdings" panose="05000000000000000000" pitchFamily="2" charset="2"/>
              <a:buChar char="q"/>
            </a:pPr>
            <a:r>
              <a:rPr lang="en-US" dirty="0"/>
              <a:t>Rectangle</a:t>
            </a:r>
          </a:p>
          <a:p>
            <a:pPr>
              <a:buFont typeface="Wingdings" panose="05000000000000000000" pitchFamily="2" charset="2"/>
              <a:buChar char="q"/>
            </a:pPr>
            <a:r>
              <a:rPr lang="en-US" dirty="0"/>
              <a:t>Circle</a:t>
            </a:r>
          </a:p>
          <a:p>
            <a:pPr lvl="1">
              <a:buFont typeface="Wingdings" panose="05000000000000000000" pitchFamily="2" charset="2"/>
              <a:buChar char="§"/>
            </a:pPr>
            <a:r>
              <a:rPr lang="en-US" dirty="0"/>
              <a:t>2 points</a:t>
            </a:r>
          </a:p>
          <a:p>
            <a:pPr>
              <a:buFont typeface="Wingdings" panose="05000000000000000000" pitchFamily="2" charset="2"/>
              <a:buChar char="q"/>
            </a:pPr>
            <a:r>
              <a:rPr lang="en-US" dirty="0"/>
              <a:t>Text</a:t>
            </a:r>
          </a:p>
          <a:p>
            <a:pPr lvl="1">
              <a:buFont typeface="Wingdings" panose="05000000000000000000" pitchFamily="2" charset="2"/>
              <a:buChar char="§"/>
            </a:pPr>
            <a:r>
              <a:rPr lang="en-US" dirty="0"/>
              <a:t>Multiline text</a:t>
            </a:r>
          </a:p>
        </p:txBody>
      </p:sp>
    </p:spTree>
    <p:extLst>
      <p:ext uri="{BB962C8B-B14F-4D97-AF65-F5344CB8AC3E}">
        <p14:creationId xmlns:p14="http://schemas.microsoft.com/office/powerpoint/2010/main" val="407068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4CEC-B432-480A-91AF-60C41C73B9A6}"/>
              </a:ext>
            </a:extLst>
          </p:cNvPr>
          <p:cNvSpPr>
            <a:spLocks noGrp="1"/>
          </p:cNvSpPr>
          <p:nvPr>
            <p:ph type="title"/>
          </p:nvPr>
        </p:nvSpPr>
        <p:spPr/>
        <p:txBody>
          <a:bodyPr/>
          <a:lstStyle/>
          <a:p>
            <a:r>
              <a:rPr lang="en-US" dirty="0"/>
              <a:t>Component use from “Dimension”, “Modify” &amp; “Properties” option</a:t>
            </a:r>
          </a:p>
        </p:txBody>
      </p:sp>
      <p:sp>
        <p:nvSpPr>
          <p:cNvPr id="3" name="Content Placeholder 2">
            <a:extLst>
              <a:ext uri="{FF2B5EF4-FFF2-40B4-BE49-F238E27FC236}">
                <a16:creationId xmlns:a16="http://schemas.microsoft.com/office/drawing/2014/main" id="{C33BD9D2-C228-436C-AFD0-821CD716757A}"/>
              </a:ext>
            </a:extLst>
          </p:cNvPr>
          <p:cNvSpPr>
            <a:spLocks noGrp="1"/>
          </p:cNvSpPr>
          <p:nvPr>
            <p:ph idx="1"/>
          </p:nvPr>
        </p:nvSpPr>
        <p:spPr/>
        <p:txBody>
          <a:bodyPr numCol="2">
            <a:normAutofit/>
          </a:bodyPr>
          <a:lstStyle/>
          <a:p>
            <a:pPr>
              <a:buFont typeface="Wingdings" panose="05000000000000000000" pitchFamily="2" charset="2"/>
              <a:buChar char="q"/>
            </a:pPr>
            <a:r>
              <a:rPr lang="en-US" dirty="0"/>
              <a:t>Dimension</a:t>
            </a:r>
          </a:p>
          <a:p>
            <a:pPr lvl="1">
              <a:buFont typeface="Wingdings" panose="05000000000000000000" pitchFamily="2" charset="2"/>
              <a:buChar char="§"/>
            </a:pPr>
            <a:r>
              <a:rPr lang="en-US" dirty="0"/>
              <a:t>Linear</a:t>
            </a:r>
          </a:p>
          <a:p>
            <a:pPr>
              <a:buFont typeface="Wingdings" panose="05000000000000000000" pitchFamily="2" charset="2"/>
              <a:buChar char="q"/>
            </a:pPr>
            <a:r>
              <a:rPr lang="en-US" dirty="0"/>
              <a:t>Modify</a:t>
            </a:r>
          </a:p>
          <a:p>
            <a:pPr lvl="1">
              <a:buFont typeface="Wingdings" panose="05000000000000000000" pitchFamily="2" charset="2"/>
              <a:buChar char="§"/>
            </a:pPr>
            <a:r>
              <a:rPr lang="en-US" dirty="0"/>
              <a:t>Offset</a:t>
            </a:r>
          </a:p>
          <a:p>
            <a:pPr lvl="1">
              <a:buFont typeface="Wingdings" panose="05000000000000000000" pitchFamily="2" charset="2"/>
              <a:buChar char="§"/>
            </a:pPr>
            <a:r>
              <a:rPr lang="en-US" dirty="0"/>
              <a:t>Move</a:t>
            </a:r>
          </a:p>
          <a:p>
            <a:pPr>
              <a:buFont typeface="Wingdings" panose="05000000000000000000" pitchFamily="2" charset="2"/>
              <a:buChar char="q"/>
            </a:pPr>
            <a:r>
              <a:rPr lang="en-US" dirty="0" err="1"/>
              <a:t>Linetype</a:t>
            </a:r>
            <a:r>
              <a:rPr lang="en-US" dirty="0"/>
              <a:t> </a:t>
            </a:r>
          </a:p>
          <a:p>
            <a:pPr lvl="1">
              <a:buFont typeface="Wingdings" panose="05000000000000000000" pitchFamily="2" charset="2"/>
              <a:buChar char="§"/>
            </a:pPr>
            <a:r>
              <a:rPr lang="en-US" dirty="0"/>
              <a:t>By layer</a:t>
            </a:r>
          </a:p>
          <a:p>
            <a:pPr lvl="1">
              <a:buFont typeface="Wingdings" panose="05000000000000000000" pitchFamily="2" charset="2"/>
              <a:buChar char="§"/>
            </a:pPr>
            <a:r>
              <a:rPr lang="en-US" dirty="0"/>
              <a:t>ACAD_ISO02W100</a:t>
            </a:r>
          </a:p>
          <a:p>
            <a:pPr>
              <a:buFont typeface="Wingdings" panose="05000000000000000000" pitchFamily="2" charset="2"/>
              <a:buChar char="q"/>
            </a:pPr>
            <a:endParaRPr lang="en-US" dirty="0"/>
          </a:p>
          <a:p>
            <a:pPr>
              <a:buFont typeface="Wingdings" panose="05000000000000000000" pitchFamily="2" charset="2"/>
              <a:buChar char="q"/>
            </a:pPr>
            <a:r>
              <a:rPr lang="en-US" dirty="0"/>
              <a:t>Text size</a:t>
            </a:r>
          </a:p>
          <a:p>
            <a:pPr lvl="1">
              <a:buFont typeface="Wingdings" panose="05000000000000000000" pitchFamily="2" charset="2"/>
              <a:buChar char="§"/>
            </a:pPr>
            <a:r>
              <a:rPr lang="en-US" dirty="0"/>
              <a:t>15.0000</a:t>
            </a:r>
          </a:p>
          <a:p>
            <a:pPr lvl="1">
              <a:buFont typeface="Wingdings" panose="05000000000000000000" pitchFamily="2" charset="2"/>
              <a:buChar char="§"/>
            </a:pPr>
            <a:r>
              <a:rPr lang="en-US" dirty="0"/>
              <a:t>10.0000</a:t>
            </a:r>
          </a:p>
          <a:p>
            <a:pPr lvl="1">
              <a:buFont typeface="Wingdings" panose="05000000000000000000" pitchFamily="2" charset="2"/>
              <a:buChar char="§"/>
            </a:pPr>
            <a:r>
              <a:rPr lang="en-US" dirty="0"/>
              <a:t>22.0000</a:t>
            </a:r>
          </a:p>
          <a:p>
            <a:pPr lvl="1">
              <a:buFont typeface="Wingdings" panose="05000000000000000000" pitchFamily="2" charset="2"/>
              <a:buChar char="§"/>
            </a:pPr>
            <a:r>
              <a:rPr lang="en-US" dirty="0"/>
              <a:t>25.0000</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09163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EB27-A6D9-4A27-BE18-5A860DCC0541}"/>
              </a:ext>
            </a:extLst>
          </p:cNvPr>
          <p:cNvSpPr>
            <a:spLocks noGrp="1"/>
          </p:cNvSpPr>
          <p:nvPr>
            <p:ph type="title"/>
          </p:nvPr>
        </p:nvSpPr>
        <p:spPr/>
        <p:txBody>
          <a:bodyPr/>
          <a:lstStyle/>
          <a:p>
            <a:r>
              <a:rPr lang="en-US" dirty="0"/>
              <a:t>Description of the Civil drawing layout</a:t>
            </a:r>
          </a:p>
        </p:txBody>
      </p:sp>
      <p:sp>
        <p:nvSpPr>
          <p:cNvPr id="3" name="Content Placeholder 2">
            <a:extLst>
              <a:ext uri="{FF2B5EF4-FFF2-40B4-BE49-F238E27FC236}">
                <a16:creationId xmlns:a16="http://schemas.microsoft.com/office/drawing/2014/main" id="{BCBCC9C9-E86C-4076-B3AA-9F44DFAC154A}"/>
              </a:ext>
            </a:extLst>
          </p:cNvPr>
          <p:cNvSpPr>
            <a:spLocks noGrp="1"/>
          </p:cNvSpPr>
          <p:nvPr>
            <p:ph idx="1"/>
          </p:nvPr>
        </p:nvSpPr>
        <p:spPr/>
        <p:txBody>
          <a:bodyPr numCol="2">
            <a:normAutofit/>
          </a:bodyPr>
          <a:lstStyle/>
          <a:p>
            <a:pPr>
              <a:buFont typeface="Wingdings" panose="05000000000000000000" pitchFamily="2" charset="2"/>
              <a:buChar char="q"/>
            </a:pPr>
            <a:r>
              <a:rPr lang="en-US" dirty="0"/>
              <a:t>Bedroom 1 &amp; 2(10’ * 14’7”)</a:t>
            </a:r>
          </a:p>
          <a:p>
            <a:pPr>
              <a:buFont typeface="Wingdings" panose="05000000000000000000" pitchFamily="2" charset="2"/>
              <a:buChar char="q"/>
            </a:pPr>
            <a:r>
              <a:rPr lang="en-US" dirty="0"/>
              <a:t>Bedroom 3 (12’ * 20’)</a:t>
            </a:r>
          </a:p>
          <a:p>
            <a:pPr>
              <a:buFont typeface="Wingdings" panose="05000000000000000000" pitchFamily="2" charset="2"/>
              <a:buChar char="q"/>
            </a:pPr>
            <a:r>
              <a:rPr lang="en-US" dirty="0"/>
              <a:t>Toilet 1 &amp; 2 (8’ * 8’)</a:t>
            </a:r>
          </a:p>
          <a:p>
            <a:pPr>
              <a:buFont typeface="Wingdings" panose="05000000000000000000" pitchFamily="2" charset="2"/>
              <a:buChar char="q"/>
            </a:pPr>
            <a:r>
              <a:rPr lang="en-US" dirty="0"/>
              <a:t>Toilet 3 (5’ * 12’)</a:t>
            </a:r>
          </a:p>
          <a:p>
            <a:pPr>
              <a:buFont typeface="Wingdings" panose="05000000000000000000" pitchFamily="2" charset="2"/>
              <a:buChar char="q"/>
            </a:pPr>
            <a:r>
              <a:rPr lang="en-US" dirty="0"/>
              <a:t>Utility (8’ * 8’)</a:t>
            </a:r>
          </a:p>
          <a:p>
            <a:pPr>
              <a:buFont typeface="Wingdings" panose="05000000000000000000" pitchFamily="2" charset="2"/>
              <a:buChar char="q"/>
            </a:pPr>
            <a:r>
              <a:rPr lang="en-US" dirty="0"/>
              <a:t>Drawing room (13’ * 25’)</a:t>
            </a:r>
          </a:p>
          <a:p>
            <a:pPr>
              <a:buFont typeface="Wingdings" panose="05000000000000000000" pitchFamily="2" charset="2"/>
              <a:buChar char="q"/>
            </a:pPr>
            <a:r>
              <a:rPr lang="en-US" dirty="0"/>
              <a:t>Kitchen (8’ * 19’7”)</a:t>
            </a:r>
          </a:p>
          <a:p>
            <a:pPr>
              <a:buFont typeface="Wingdings" panose="05000000000000000000" pitchFamily="2" charset="2"/>
              <a:buChar char="q"/>
            </a:pPr>
            <a:r>
              <a:rPr lang="en-US" dirty="0"/>
              <a:t>Lift (7’6” * 6’10”)</a:t>
            </a:r>
          </a:p>
          <a:p>
            <a:pPr>
              <a:buFont typeface="Wingdings" panose="05000000000000000000" pitchFamily="2" charset="2"/>
              <a:buChar char="q"/>
            </a:pPr>
            <a:r>
              <a:rPr lang="en-US" dirty="0"/>
              <a:t>Store room (6’ * 6’)</a:t>
            </a:r>
          </a:p>
          <a:p>
            <a:pPr>
              <a:buFont typeface="Wingdings" panose="05000000000000000000" pitchFamily="2" charset="2"/>
              <a:buChar char="q"/>
            </a:pPr>
            <a:r>
              <a:rPr lang="en-US" dirty="0"/>
              <a:t>Lobby</a:t>
            </a:r>
          </a:p>
          <a:p>
            <a:pPr>
              <a:buFont typeface="Wingdings" panose="05000000000000000000" pitchFamily="2" charset="2"/>
              <a:buChar char="q"/>
            </a:pPr>
            <a:r>
              <a:rPr lang="en-US" dirty="0"/>
              <a:t>Stairs</a:t>
            </a:r>
          </a:p>
          <a:p>
            <a:pPr>
              <a:buFont typeface="Wingdings" panose="05000000000000000000" pitchFamily="2" charset="2"/>
              <a:buChar char="q"/>
            </a:pPr>
            <a:r>
              <a:rPr lang="en-US" dirty="0"/>
              <a:t>Empty places</a:t>
            </a:r>
          </a:p>
        </p:txBody>
      </p:sp>
    </p:spTree>
    <p:extLst>
      <p:ext uri="{BB962C8B-B14F-4D97-AF65-F5344CB8AC3E}">
        <p14:creationId xmlns:p14="http://schemas.microsoft.com/office/powerpoint/2010/main" val="419300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31E1-EF6B-4F22-9233-9E82C1C0E0D2}"/>
              </a:ext>
            </a:extLst>
          </p:cNvPr>
          <p:cNvSpPr>
            <a:spLocks noGrp="1"/>
          </p:cNvSpPr>
          <p:nvPr>
            <p:ph type="title"/>
          </p:nvPr>
        </p:nvSpPr>
        <p:spPr/>
        <p:txBody>
          <a:bodyPr/>
          <a:lstStyle/>
          <a:p>
            <a:r>
              <a:rPr lang="en-US" dirty="0"/>
              <a:t>Sample of Civil Drawing</a:t>
            </a:r>
          </a:p>
        </p:txBody>
      </p:sp>
      <p:pic>
        <p:nvPicPr>
          <p:cNvPr id="7" name="Content Placeholder 6">
            <a:extLst>
              <a:ext uri="{FF2B5EF4-FFF2-40B4-BE49-F238E27FC236}">
                <a16:creationId xmlns:a16="http://schemas.microsoft.com/office/drawing/2014/main" id="{FEB2E8F5-6D29-491B-AA99-D3943311ACA4}"/>
              </a:ext>
            </a:extLst>
          </p:cNvPr>
          <p:cNvPicPr>
            <a:picLocks noGrp="1" noChangeAspect="1"/>
          </p:cNvPicPr>
          <p:nvPr>
            <p:ph idx="1"/>
          </p:nvPr>
        </p:nvPicPr>
        <p:blipFill>
          <a:blip r:embed="rId2"/>
          <a:stretch>
            <a:fillRect/>
          </a:stretch>
        </p:blipFill>
        <p:spPr>
          <a:xfrm rot="16200000">
            <a:off x="3800673" y="553890"/>
            <a:ext cx="4028095" cy="7294662"/>
          </a:xfrm>
        </p:spPr>
      </p:pic>
    </p:spTree>
    <p:extLst>
      <p:ext uri="{BB962C8B-B14F-4D97-AF65-F5344CB8AC3E}">
        <p14:creationId xmlns:p14="http://schemas.microsoft.com/office/powerpoint/2010/main" val="233517923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{DFA8261C-F839-44C1-80B1-8B0BE7C7EC3C}tf11437505_win32</Template>
  <TotalTime>87</TotalTime>
  <Words>779</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Georgia Pro Cond Light</vt:lpstr>
      <vt:lpstr>Speak Pro</vt:lpstr>
      <vt:lpstr>Wingdings</vt:lpstr>
      <vt:lpstr>RetrospectVTI</vt:lpstr>
      <vt:lpstr>Civil drawing</vt:lpstr>
      <vt:lpstr>What is Civil drawing?</vt:lpstr>
      <vt:lpstr>Software can be use for civil drawing</vt:lpstr>
      <vt:lpstr>How to start CAD </vt:lpstr>
      <vt:lpstr>AutoCAD options used for drawing</vt:lpstr>
      <vt:lpstr>Component use from “Draw” option</vt:lpstr>
      <vt:lpstr>Component use from “Dimension”, “Modify” &amp; “Properties” option</vt:lpstr>
      <vt:lpstr>Description of the Civil drawing layout</vt:lpstr>
      <vt:lpstr>Sample of Civil Drawing</vt:lpstr>
      <vt:lpstr>Instructions for civil drawing with electrical fittings</vt:lpstr>
      <vt:lpstr>Codes</vt:lpstr>
      <vt:lpstr>Codes</vt:lpstr>
      <vt:lpstr>The symbols to be used for Fittings and Fixture Layout</vt:lpstr>
      <vt:lpstr>Sample of Civil drawing with electrical fittings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MONJUR</dc:creator>
  <cp:lastModifiedBy>MONJUR</cp:lastModifiedBy>
  <cp:revision>36</cp:revision>
  <dcterms:created xsi:type="dcterms:W3CDTF">2021-08-03T05:39:01Z</dcterms:created>
  <dcterms:modified xsi:type="dcterms:W3CDTF">2021-08-03T07:06:34Z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