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Mukherjee" userId="10fbdf935f51d6a8" providerId="LiveId" clId="{BC4AF0AC-5E57-4CE5-B4AA-67B6AA0112A4}"/>
    <pc:docChg chg="custSel modSld">
      <pc:chgData name="Aditya Mukherjee" userId="10fbdf935f51d6a8" providerId="LiveId" clId="{BC4AF0AC-5E57-4CE5-B4AA-67B6AA0112A4}" dt="2020-03-12T14:36:16.091" v="130" actId="1076"/>
      <pc:docMkLst>
        <pc:docMk/>
      </pc:docMkLst>
      <pc:sldChg chg="modSp mod">
        <pc:chgData name="Aditya Mukherjee" userId="10fbdf935f51d6a8" providerId="LiveId" clId="{BC4AF0AC-5E57-4CE5-B4AA-67B6AA0112A4}" dt="2020-03-12T14:27:37.060" v="74" actId="20577"/>
        <pc:sldMkLst>
          <pc:docMk/>
          <pc:sldMk cId="0" sldId="257"/>
        </pc:sldMkLst>
        <pc:spChg chg="mod">
          <ac:chgData name="Aditya Mukherjee" userId="10fbdf935f51d6a8" providerId="LiveId" clId="{BC4AF0AC-5E57-4CE5-B4AA-67B6AA0112A4}" dt="2020-03-12T14:27:37.060" v="74" actId="20577"/>
          <ac:spMkLst>
            <pc:docMk/>
            <pc:sldMk cId="0" sldId="257"/>
            <ac:spMk id="2" creationId="{10DDB26B-4228-4FEE-8DA8-BB26E58CE7E9}"/>
          </ac:spMkLst>
        </pc:spChg>
        <pc:spChg chg="mod">
          <ac:chgData name="Aditya Mukherjee" userId="10fbdf935f51d6a8" providerId="LiveId" clId="{BC4AF0AC-5E57-4CE5-B4AA-67B6AA0112A4}" dt="2020-03-12T14:27:14.180" v="69" actId="20577"/>
          <ac:spMkLst>
            <pc:docMk/>
            <pc:sldMk cId="0" sldId="257"/>
            <ac:spMk id="41" creationId="{00000000-0000-0000-0000-000000000000}"/>
          </ac:spMkLst>
        </pc:spChg>
      </pc:sldChg>
      <pc:sldChg chg="modSp mod setBg">
        <pc:chgData name="Aditya Mukherjee" userId="10fbdf935f51d6a8" providerId="LiveId" clId="{BC4AF0AC-5E57-4CE5-B4AA-67B6AA0112A4}" dt="2020-03-12T14:33:20.512" v="119" actId="20577"/>
        <pc:sldMkLst>
          <pc:docMk/>
          <pc:sldMk cId="3803554307" sldId="259"/>
        </pc:sldMkLst>
        <pc:spChg chg="mod">
          <ac:chgData name="Aditya Mukherjee" userId="10fbdf935f51d6a8" providerId="LiveId" clId="{BC4AF0AC-5E57-4CE5-B4AA-67B6AA0112A4}" dt="2020-03-12T14:33:20.512" v="119" actId="20577"/>
          <ac:spMkLst>
            <pc:docMk/>
            <pc:sldMk cId="3803554307" sldId="259"/>
            <ac:spMk id="2" creationId="{3EB6B666-AEE7-4A5E-908C-C8B03D3C98AE}"/>
          </ac:spMkLst>
        </pc:spChg>
      </pc:sldChg>
      <pc:sldChg chg="modSp mod setBg">
        <pc:chgData name="Aditya Mukherjee" userId="10fbdf935f51d6a8" providerId="LiveId" clId="{BC4AF0AC-5E57-4CE5-B4AA-67B6AA0112A4}" dt="2020-03-12T14:36:16.091" v="130" actId="1076"/>
        <pc:sldMkLst>
          <pc:docMk/>
          <pc:sldMk cId="1751863825" sldId="260"/>
        </pc:sldMkLst>
        <pc:spChg chg="mod">
          <ac:chgData name="Aditya Mukherjee" userId="10fbdf935f51d6a8" providerId="LiveId" clId="{BC4AF0AC-5E57-4CE5-B4AA-67B6AA0112A4}" dt="2020-03-12T14:31:34.764" v="96" actId="1076"/>
          <ac:spMkLst>
            <pc:docMk/>
            <pc:sldMk cId="1751863825" sldId="260"/>
            <ac:spMk id="2" creationId="{4024D41E-E76F-4C83-A2D9-AEB084EA0986}"/>
          </ac:spMkLst>
        </pc:spChg>
        <pc:spChg chg="mod">
          <ac:chgData name="Aditya Mukherjee" userId="10fbdf935f51d6a8" providerId="LiveId" clId="{BC4AF0AC-5E57-4CE5-B4AA-67B6AA0112A4}" dt="2020-03-12T14:36:16.091" v="130" actId="1076"/>
          <ac:spMkLst>
            <pc:docMk/>
            <pc:sldMk cId="1751863825" sldId="260"/>
            <ac:spMk id="5" creationId="{22018F9D-39D9-4D13-B455-342EA177B891}"/>
          </ac:spMkLst>
        </pc:spChg>
        <pc:spChg chg="mod">
          <ac:chgData name="Aditya Mukherjee" userId="10fbdf935f51d6a8" providerId="LiveId" clId="{BC4AF0AC-5E57-4CE5-B4AA-67B6AA0112A4}" dt="2020-03-12T14:36:11.819" v="129" actId="1076"/>
          <ac:spMkLst>
            <pc:docMk/>
            <pc:sldMk cId="1751863825" sldId="260"/>
            <ac:spMk id="11" creationId="{DF72DDCD-7AED-41C0-938F-AF1529773D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868CF-CC49-442D-AC20-A2557E5F5220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7041F-CEC0-4918-916B-2E54F78B5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5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041F-CEC0-4918-916B-2E54F78B55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58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1C2F-1CED-4D9B-B13B-E53CD511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62A24-AE6D-49B2-B12C-D7FB6ABB0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8C39-0177-4835-818C-AE317C28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6FAD-F0AE-4446-8364-57D2978A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39BE-4D0D-48A7-B065-9367FDDA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A2E7-B9FE-4DA5-B1F0-31EED68A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D22F8-1049-405E-B903-DD5F107D0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F5E3-4632-448A-B690-434CC86A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7507-E873-4EB1-B270-3B28B160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01913-A5B0-4690-A835-F52C422C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2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08D49-61AB-4548-A8DE-57642994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1280B-06D1-4130-B647-E1A5CF79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3E81-47EC-4471-8C73-77A15B3E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329C-E308-44D5-B490-80C790F0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54FA-F50F-4616-8E6A-F46AE444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2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2"/>
            <a:ext cx="10971685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99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399"/>
            <a:ext cx="10971685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32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9B57-5A9B-451F-9AC8-694F8BDC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59A5-0C59-422B-9936-82834D61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A1F4-F9C2-4AC2-A899-4C28521B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EE49-1DB4-47FD-83B5-0C345B1D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2733-8166-4546-A012-A99B11A3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9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AB77-2490-43A6-AC3F-7AE1A73D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DD80A-180E-4334-AD95-BD3D3516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69E3-E0E3-4BB6-94D5-BFD2418B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E79EF-8E0F-479B-85A5-F27A936F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B10D6-9342-4FB8-901C-0C491395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9D59-364C-4EBF-9B94-E9A1B4D5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1BD5-2A4A-4582-977D-2EC749148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13C7-5447-422D-8F2B-106786C59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B60E-E8BF-431A-8BD8-0199BFF3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543A7-5DA5-4540-947A-502CE011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26E51-5D49-4C69-B7CE-8A4647CC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980-6118-4E7B-A120-AB0F5CAC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02545-5E40-40C3-826C-10A2C614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F0851-4BC1-4076-B7EE-4ED61A09E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AC817-0E19-43D1-8555-6B2002A14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42938-5EE4-47BA-B013-211DC73E7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41035-F948-462E-97AE-49FBA799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F7DE6-DDF6-46E5-9695-96809137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12FFD-0773-4C7D-9D3D-6871218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59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3170-5958-4FF5-9FA1-7DA3375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F39D7-945C-4520-A332-137E652B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34B93-5D3D-4038-A064-21D7D342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A9C1C-4E6D-4C68-ACA6-B07E1C6F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BA3A0-BF75-45B9-B38E-322FC375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955BE-B7C5-4C0E-AA11-E723186F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E3444-F822-44BC-8680-EB9DA719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A7F1-11FD-4E3C-89BC-477905D2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990C-ECA4-4BB6-848B-36A04F88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D77C4-99DF-4A19-BB0A-A16B21782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2AF3-7437-45E4-8E67-698711F0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468BB-C28B-4286-ABD0-4D63CB40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C7A05-16BB-4BAC-A4B0-4E1C08B3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D2C4-0195-4E1C-B273-B6D144CE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E390F-8298-406B-AAB6-200759DB1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8A86B-AD9A-451F-8693-7FEAAB8F8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3967C-99CE-4146-94E8-D9721551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195FA-6D43-446A-811A-41E165D1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ECA9-9096-42ED-A3C6-570BC422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2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CB9E2-75B3-4D38-9711-76DA4D22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40947-FB08-4150-8E86-62A28C16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A729-415B-487E-A75E-39731F91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3807-A60F-44B0-AED0-593664532417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2482-9F20-43C8-81A8-4921BFC6F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4DF93-60D4-44BE-B911-18C4AC013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1AF0-1790-450C-854F-C31AD2300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0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5">
                <a:lumMod val="40000"/>
                <a:lumOff val="60000"/>
              </a:schemeClr>
            </a:gs>
            <a:gs pos="61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07504" y="171174"/>
            <a:ext cx="11420061" cy="156817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16315E"/>
              </a:gs>
              <a:gs pos="100000">
                <a:srgbClr val="204586"/>
              </a:gs>
            </a:gsLst>
            <a:lin ang="27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1643" tIns="40822" rIns="81643" bIns="40822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903" b="1" spc="-1" dirty="0">
                <a:solidFill>
                  <a:schemeClr val="bg1"/>
                </a:solidFill>
                <a:latin typeface="Arial"/>
              </a:rPr>
              <a:t>Annealing Study of Copper Foil </a:t>
            </a:r>
          </a:p>
          <a:p>
            <a:pPr algn="ctr">
              <a:lnSpc>
                <a:spcPct val="100000"/>
              </a:lnSpc>
            </a:pPr>
            <a:r>
              <a:rPr lang="en-IN" sz="2903" b="1" spc="-1" dirty="0">
                <a:solidFill>
                  <a:schemeClr val="bg1"/>
                </a:solidFill>
                <a:latin typeface="Arial"/>
              </a:rPr>
              <a:t>Towards Grain Size Optimization </a:t>
            </a:r>
          </a:p>
        </p:txBody>
      </p:sp>
      <p:pic>
        <p:nvPicPr>
          <p:cNvPr id="42" name="Picture 12"/>
          <p:cNvPicPr/>
          <p:nvPr/>
        </p:nvPicPr>
        <p:blipFill>
          <a:blip r:embed="rId2"/>
          <a:stretch/>
        </p:blipFill>
        <p:spPr>
          <a:xfrm>
            <a:off x="628486" y="323100"/>
            <a:ext cx="1558123" cy="1274338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10878290" y="6420559"/>
            <a:ext cx="1167938" cy="266266"/>
          </a:xfrm>
          <a:prstGeom prst="rect">
            <a:avLst/>
          </a:prstGeom>
          <a:noFill/>
          <a:ln>
            <a:noFill/>
          </a:ln>
        </p:spPr>
        <p:txBody>
          <a:bodyPr lIns="81643" tIns="40822" rIns="81643" bIns="40822">
            <a:noAutofit/>
          </a:bodyPr>
          <a:lstStyle/>
          <a:p>
            <a:r>
              <a:rPr lang="en-IN" sz="1361" b="1" i="1" spc="-1" dirty="0">
                <a:solidFill>
                  <a:schemeClr val="bg1"/>
                </a:solidFill>
                <a:latin typeface="Arial"/>
              </a:rPr>
              <a:t>March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DB26B-4228-4FEE-8DA8-BB26E58CE7E9}"/>
              </a:ext>
            </a:extLst>
          </p:cNvPr>
          <p:cNvSpPr txBox="1"/>
          <p:nvPr/>
        </p:nvSpPr>
        <p:spPr>
          <a:xfrm>
            <a:off x="5953539" y="2227180"/>
            <a:ext cx="58740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By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Aditya Mukherjee &amp;</a:t>
            </a:r>
          </a:p>
          <a:p>
            <a:pPr algn="ctr"/>
            <a:r>
              <a:rPr lang="en-IN" sz="2000" b="1" dirty="0"/>
              <a:t>Arpan Dutta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Under the guidance of </a:t>
            </a:r>
          </a:p>
          <a:p>
            <a:pPr algn="ctr"/>
            <a:endParaRPr lang="en-IN" sz="2000" b="1" dirty="0"/>
          </a:p>
          <a:p>
            <a:pPr algn="ctr"/>
            <a:r>
              <a:rPr lang="en-IN" sz="2000" b="1" dirty="0" err="1"/>
              <a:t>Dr.</a:t>
            </a:r>
            <a:r>
              <a:rPr lang="en-IN" sz="2000" b="1" dirty="0"/>
              <a:t> G. S. Taki,</a:t>
            </a:r>
          </a:p>
          <a:p>
            <a:pPr algn="ctr"/>
            <a:r>
              <a:rPr lang="en-IN" sz="2000" b="1" dirty="0" err="1"/>
              <a:t>Samit</a:t>
            </a:r>
            <a:r>
              <a:rPr lang="en-IN" sz="2000" b="1" dirty="0"/>
              <a:t> </a:t>
            </a:r>
            <a:r>
              <a:rPr lang="en-IN" sz="2000" b="1" dirty="0" err="1"/>
              <a:t>Karmakar</a:t>
            </a:r>
            <a:r>
              <a:rPr lang="en-IN" sz="2000" b="1" dirty="0"/>
              <a:t> &amp;</a:t>
            </a:r>
          </a:p>
          <a:p>
            <a:pPr algn="ctr"/>
            <a:r>
              <a:rPr lang="en-IN" sz="2000" b="1" dirty="0" err="1"/>
              <a:t>Soumik</a:t>
            </a:r>
            <a:r>
              <a:rPr lang="en-IN" sz="2000" b="1" dirty="0"/>
              <a:t> Kr. Kundu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D7AEB-1AD0-480A-B486-4733BDE2A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54133"/>
            <a:ext cx="4452731" cy="3316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C0A62E-DDAC-4E8E-AAE4-AE1F46A250A6}"/>
              </a:ext>
            </a:extLst>
          </p:cNvPr>
          <p:cNvSpPr txBox="1"/>
          <p:nvPr/>
        </p:nvSpPr>
        <p:spPr>
          <a:xfrm>
            <a:off x="628486" y="5654280"/>
            <a:ext cx="5215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</a:rPr>
              <a:t>Applied Materials Research Laboratory</a:t>
            </a:r>
          </a:p>
          <a:p>
            <a:r>
              <a:rPr lang="en-I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Img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https://sites.google.com/view/iem-amrl/facilities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6B666-AEE7-4A5E-908C-C8B03D3C98AE}"/>
              </a:ext>
            </a:extLst>
          </p:cNvPr>
          <p:cNvSpPr txBox="1"/>
          <p:nvPr/>
        </p:nvSpPr>
        <p:spPr>
          <a:xfrm>
            <a:off x="579783" y="797510"/>
            <a:ext cx="110324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OBJECTIVE: </a:t>
            </a:r>
            <a:r>
              <a:rPr lang="en-IN" sz="2400" dirty="0"/>
              <a:t>Improve the grain size of the crystal orientations in a polycrystalline Copper foil (80um)</a:t>
            </a:r>
          </a:p>
          <a:p>
            <a:endParaRPr lang="en-IN" sz="2400" dirty="0"/>
          </a:p>
          <a:p>
            <a:r>
              <a:rPr lang="en-IN" sz="2400" b="1" dirty="0"/>
              <a:t>EXPERIMENT: </a:t>
            </a:r>
            <a:r>
              <a:rPr lang="en-IN" sz="2400" dirty="0"/>
              <a:t>The polycrystalline Copper film was annealed at two different temperatures (550°C, 640°C) in a vacuum sealed chamber (~50e-3 mbar) for different time intervals (30 min, 45 min, 60 min).</a:t>
            </a:r>
          </a:p>
          <a:p>
            <a:endParaRPr lang="en-IN" sz="2400" dirty="0"/>
          </a:p>
          <a:p>
            <a:r>
              <a:rPr lang="en-IN" sz="2400" b="1" dirty="0"/>
              <a:t>ONGOING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Crystallographic structure of the Treated films are being characterized  by XRD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Results from the XRD analysis will provide us the required data to estimate the grain size of annealed Copper.</a:t>
            </a:r>
          </a:p>
          <a:p>
            <a:endParaRPr lang="en-IN" sz="2400" dirty="0"/>
          </a:p>
          <a:p>
            <a:r>
              <a:rPr lang="en-IN" sz="2400" b="1" dirty="0"/>
              <a:t>FUTURE APPLICATION: </a:t>
            </a:r>
            <a:r>
              <a:rPr lang="en-IN" sz="2400" dirty="0"/>
              <a:t>Further these films are to be used for synthesis of graphene film.</a:t>
            </a:r>
          </a:p>
        </p:txBody>
      </p:sp>
    </p:spTree>
    <p:extLst>
      <p:ext uri="{BB962C8B-B14F-4D97-AF65-F5344CB8AC3E}">
        <p14:creationId xmlns:p14="http://schemas.microsoft.com/office/powerpoint/2010/main" val="380355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4D41E-E76F-4C83-A2D9-AEB084EA0986}"/>
              </a:ext>
            </a:extLst>
          </p:cNvPr>
          <p:cNvSpPr txBox="1"/>
          <p:nvPr/>
        </p:nvSpPr>
        <p:spPr>
          <a:xfrm>
            <a:off x="1018117" y="290875"/>
            <a:ext cx="603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Dependence of Grain Size on Annealing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35B64-FAFA-4066-B955-2EB080720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97" t="22609" r="7880" b="36377"/>
          <a:stretch/>
        </p:blipFill>
        <p:spPr>
          <a:xfrm>
            <a:off x="8177783" y="2093487"/>
            <a:ext cx="2675746" cy="1335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7F2D1D-DCAE-4256-ADE3-A84400D0C7A4}"/>
              </a:ext>
            </a:extLst>
          </p:cNvPr>
          <p:cNvSpPr txBox="1"/>
          <p:nvPr/>
        </p:nvSpPr>
        <p:spPr>
          <a:xfrm>
            <a:off x="8492340" y="3337915"/>
            <a:ext cx="200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Before	        After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18F9D-39D9-4D13-B455-342EA177B891}"/>
              </a:ext>
            </a:extLst>
          </p:cNvPr>
          <p:cNvSpPr txBox="1"/>
          <p:nvPr/>
        </p:nvSpPr>
        <p:spPr>
          <a:xfrm>
            <a:off x="4035866" y="5078689"/>
            <a:ext cx="603549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After recrystallization is complete, the strain-free grains will continue to grow if the metal specimen </a:t>
            </a:r>
            <a:r>
              <a:rPr lang="en-IN" sz="2000" b="1" dirty="0"/>
              <a:t>is left at the elevated 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9FCEA-C6B0-41EC-8CD4-C0937FB97249}"/>
              </a:ext>
            </a:extLst>
          </p:cNvPr>
          <p:cNvSpPr txBox="1"/>
          <p:nvPr/>
        </p:nvSpPr>
        <p:spPr>
          <a:xfrm>
            <a:off x="1018117" y="1111501"/>
            <a:ext cx="1015531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The term annealing refers to a heat treatment in which a material is exposed to an elevated temperature for an extended time period and then slowly cooled.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41B48-8911-4792-AC1B-A840179F02CC}"/>
              </a:ext>
            </a:extLst>
          </p:cNvPr>
          <p:cNvSpPr txBox="1"/>
          <p:nvPr/>
        </p:nvSpPr>
        <p:spPr>
          <a:xfrm>
            <a:off x="1018117" y="2111763"/>
            <a:ext cx="652568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STAGES OF ANNEALING:</a:t>
            </a:r>
          </a:p>
          <a:p>
            <a:r>
              <a:rPr lang="en-IN" sz="2000" dirty="0"/>
              <a:t>1. heating to the desired temperature.</a:t>
            </a:r>
          </a:p>
          <a:p>
            <a:r>
              <a:rPr lang="en-IN" sz="2000" dirty="0"/>
              <a:t>2. holding at that temperature.</a:t>
            </a:r>
          </a:p>
          <a:p>
            <a:r>
              <a:rPr lang="en-IN" sz="2000" dirty="0"/>
              <a:t>3. Comparatively slow cooling, usually to room temperature.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59BE9-3485-4D59-A081-07914F2EA3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239"/>
          <a:stretch/>
        </p:blipFill>
        <p:spPr>
          <a:xfrm>
            <a:off x="1018117" y="4589352"/>
            <a:ext cx="1761559" cy="2000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72DDCD-7AED-41C0-938F-AF1529773D5D}"/>
              </a:ext>
            </a:extLst>
          </p:cNvPr>
          <p:cNvSpPr txBox="1"/>
          <p:nvPr/>
        </p:nvSpPr>
        <p:spPr>
          <a:xfrm>
            <a:off x="1018116" y="3698661"/>
            <a:ext cx="1015531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A grain is a bunch of crystals arranged in a specific orientation. A polycrystalline structure is formed by multiple grains</a:t>
            </a:r>
          </a:p>
        </p:txBody>
      </p:sp>
    </p:spTree>
    <p:extLst>
      <p:ext uri="{BB962C8B-B14F-4D97-AF65-F5344CB8AC3E}">
        <p14:creationId xmlns:p14="http://schemas.microsoft.com/office/powerpoint/2010/main" val="175186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282</Words>
  <Application>Microsoft Office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Mukherjee</dc:creator>
  <cp:lastModifiedBy>Aditya Mukherjee</cp:lastModifiedBy>
  <cp:revision>25</cp:revision>
  <dcterms:created xsi:type="dcterms:W3CDTF">2020-03-12T06:57:09Z</dcterms:created>
  <dcterms:modified xsi:type="dcterms:W3CDTF">2020-03-12T14:36:18Z</dcterms:modified>
</cp:coreProperties>
</file>