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4" r:id="rId14"/>
    <p:sldId id="276" r:id="rId15"/>
    <p:sldId id="273" r:id="rId16"/>
    <p:sldId id="278" r:id="rId17"/>
    <p:sldId id="279"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0"/>
    <p:restoredTop sz="70769" autoAdjust="0"/>
  </p:normalViewPr>
  <p:slideViewPr>
    <p:cSldViewPr snapToGrid="0" snapToObjects="1">
      <p:cViewPr varScale="1">
        <p:scale>
          <a:sx n="77" d="100"/>
          <a:sy n="77" d="100"/>
        </p:scale>
        <p:origin x="216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B1CD4BFB-A0F6-4305-A94B-A0C37CB944B9}"/>
    <pc:docChg chg="modSld">
      <pc:chgData name="Myers, Chelsea" userId="f282533b-c263-466c-86f9-3d67bd04ab31" providerId="ADAL" clId="{B1CD4BFB-A0F6-4305-A94B-A0C37CB944B9}" dt="2025-03-17T19:37:32.416" v="3" actId="1036"/>
      <pc:docMkLst>
        <pc:docMk/>
      </pc:docMkLst>
      <pc:sldChg chg="modSp mod">
        <pc:chgData name="Myers, Chelsea" userId="f282533b-c263-466c-86f9-3d67bd04ab31" providerId="ADAL" clId="{B1CD4BFB-A0F6-4305-A94B-A0C37CB944B9}" dt="2025-03-17T19:37:32.416" v="3" actId="1036"/>
        <pc:sldMkLst>
          <pc:docMk/>
          <pc:sldMk cId="1051487542" sldId="273"/>
        </pc:sldMkLst>
        <pc:picChg chg="mod">
          <ac:chgData name="Myers, Chelsea" userId="f282533b-c263-466c-86f9-3d67bd04ab31" providerId="ADAL" clId="{B1CD4BFB-A0F6-4305-A94B-A0C37CB944B9}" dt="2025-03-17T19:37:32.416" v="3" actId="1036"/>
          <ac:picMkLst>
            <pc:docMk/>
            <pc:sldMk cId="1051487542" sldId="273"/>
            <ac:picMk id="5" creationId="{85F9AD23-0FF9-DF2C-C7A8-34D15F53407B}"/>
          </ac:picMkLst>
        </pc:picChg>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ldChg>
    </pc:docChg>
  </pc:docChgLst>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ldChg>
      <pc:sldChg chg="addSp modSp mod ord setBg">
        <pc:chgData name="Myers, Chelsea" userId="f282533b-c263-466c-86f9-3d67bd04ab31" providerId="ADAL" clId="{1B6836CD-7085-49FC-A21B-A72FFAB33FA8}" dt="2024-06-29T15:52:35.897" v="1093" actId="14100"/>
        <pc:sldMkLst>
          <pc:docMk/>
          <pc:sldMk cId="0" sldId="257"/>
        </pc:sldMkLst>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ldChg>
      <pc:sldChg chg="addSp delSp modSp mod ord setBg">
        <pc:chgData name="Myers, Chelsea" userId="f282533b-c263-466c-86f9-3d67bd04ab31" providerId="ADAL" clId="{1B6836CD-7085-49FC-A21B-A72FFAB33FA8}" dt="2024-06-29T15:23:43.457" v="663" actId="20577"/>
        <pc:sldMkLst>
          <pc:docMk/>
          <pc:sldMk cId="0" sldId="260"/>
        </pc:sldMkLst>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ldChg>
      <pc:sldChg chg="addSp delSp modSp mod ord setBg">
        <pc:chgData name="Myers, Chelsea" userId="f282533b-c263-466c-86f9-3d67bd04ab31" providerId="ADAL" clId="{1B6836CD-7085-49FC-A21B-A72FFAB33FA8}" dt="2024-06-29T12:33:39.538" v="361" actId="14100"/>
        <pc:sldMkLst>
          <pc:docMk/>
          <pc:sldMk cId="0" sldId="263"/>
        </pc:sldMkLst>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ldChg>
      <pc:sldChg chg="addSp modSp add mod ord setBg modNotesTx">
        <pc:chgData name="Myers, Chelsea" userId="f282533b-c263-466c-86f9-3d67bd04ab31" providerId="ADAL" clId="{1B6836CD-7085-49FC-A21B-A72FFAB33FA8}" dt="2024-06-30T15:47:17.002" v="1392"/>
        <pc:sldMkLst>
          <pc:docMk/>
          <pc:sldMk cId="0" sldId="269"/>
        </pc:sldMkLst>
      </pc:sldChg>
      <pc:sldChg chg="addSp delSp modSp add mod setBg modNotesTx">
        <pc:chgData name="Myers, Chelsea" userId="f282533b-c263-466c-86f9-3d67bd04ab31" providerId="ADAL" clId="{1B6836CD-7085-49FC-A21B-A72FFAB33FA8}" dt="2024-06-29T16:26:20.126" v="1387" actId="20577"/>
        <pc:sldMkLst>
          <pc:docMk/>
          <pc:sldMk cId="0" sldId="270"/>
        </pc:sldMkLst>
      </pc:sldChg>
      <pc:sldChg chg="addSp delSp modSp add mod setBg">
        <pc:chgData name="Myers, Chelsea" userId="f282533b-c263-466c-86f9-3d67bd04ab31" providerId="ADAL" clId="{1B6836CD-7085-49FC-A21B-A72FFAB33FA8}" dt="2024-06-29T13:10:51.541" v="605" actId="255"/>
        <pc:sldMkLst>
          <pc:docMk/>
          <pc:sldMk cId="0" sldId="271"/>
        </pc:sldMkLst>
      </pc:sldChg>
      <pc:sldChg chg="addSp modSp add mod setBg modNotesTx">
        <pc:chgData name="Myers, Chelsea" userId="f282533b-c263-466c-86f9-3d67bd04ab31" providerId="ADAL" clId="{1B6836CD-7085-49FC-A21B-A72FFAB33FA8}" dt="2024-06-30T16:48:00.493" v="2079" actId="255"/>
        <pc:sldMkLst>
          <pc:docMk/>
          <pc:sldMk cId="0" sldId="272"/>
        </pc:sldMkLst>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ldChg>
      <pc:sldChg chg="addSp delSp modSp add mod">
        <pc:chgData name="Myers, Chelsea" userId="f282533b-c263-466c-86f9-3d67bd04ab31" providerId="ADAL" clId="{1B6836CD-7085-49FC-A21B-A72FFAB33FA8}" dt="2024-06-30T16:49:15.256" v="2094" actId="14100"/>
        <pc:sldMkLst>
          <pc:docMk/>
          <pc:sldMk cId="2797580797" sldId="277"/>
        </pc:sldMkLst>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ldChg>
    </pc:docChg>
  </pc:docChgLst>
  <pc:docChgLst>
    <pc:chgData name="Myers, Chelsea" userId="f282533b-c263-466c-86f9-3d67bd04ab31" providerId="ADAL" clId="{1153E156-F2EA-46F5-9771-A633B9837E64}"/>
    <pc:docChg chg="delSld modSld">
      <pc:chgData name="Myers, Chelsea" userId="f282533b-c263-466c-86f9-3d67bd04ab31" providerId="ADAL" clId="{1153E156-F2EA-46F5-9771-A633B9837E64}" dt="2024-12-28T20:47:06.839" v="68"/>
      <pc:docMkLst>
        <pc:docMk/>
      </pc:docMkLst>
      <pc:sldChg chg="modNotesTx">
        <pc:chgData name="Myers, Chelsea" userId="f282533b-c263-466c-86f9-3d67bd04ab31" providerId="ADAL" clId="{1153E156-F2EA-46F5-9771-A633B9837E64}" dt="2024-12-25T23:35:30.668" v="0"/>
        <pc:sldMkLst>
          <pc:docMk/>
          <pc:sldMk cId="0" sldId="268"/>
        </pc:sldMkLst>
      </pc:sldChg>
      <pc:sldChg chg="modNotesTx">
        <pc:chgData name="Myers, Chelsea" userId="f282533b-c263-466c-86f9-3d67bd04ab31" providerId="ADAL" clId="{1153E156-F2EA-46F5-9771-A633B9837E64}" dt="2024-12-28T20:42:08.967" v="50"/>
        <pc:sldMkLst>
          <pc:docMk/>
          <pc:sldMk cId="0" sldId="272"/>
        </pc:sldMkLst>
      </pc:sldChg>
      <pc:sldChg chg="modNotesTx">
        <pc:chgData name="Myers, Chelsea" userId="f282533b-c263-466c-86f9-3d67bd04ab31" providerId="ADAL" clId="{1153E156-F2EA-46F5-9771-A633B9837E64}" dt="2024-12-28T20:45:50.719" v="59" actId="20577"/>
        <pc:sldMkLst>
          <pc:docMk/>
          <pc:sldMk cId="1379475745" sldId="274"/>
        </pc:sldMkLst>
      </pc:sldChg>
      <pc:sldChg chg="del">
        <pc:chgData name="Myers, Chelsea" userId="f282533b-c263-466c-86f9-3d67bd04ab31" providerId="ADAL" clId="{1153E156-F2EA-46F5-9771-A633B9837E64}" dt="2024-12-28T20:44:57.595" v="56" actId="2696"/>
        <pc:sldMkLst>
          <pc:docMk/>
          <pc:sldMk cId="4246291952" sldId="275"/>
        </pc:sldMkLst>
      </pc:sldChg>
      <pc:sldChg chg="modNotesTx">
        <pc:chgData name="Myers, Chelsea" userId="f282533b-c263-466c-86f9-3d67bd04ab31" providerId="ADAL" clId="{1153E156-F2EA-46F5-9771-A633B9837E64}" dt="2024-12-28T20:47:06.839" v="68"/>
        <pc:sldMkLst>
          <pc:docMk/>
          <pc:sldMk cId="2495595388" sldId="276"/>
        </pc:sldMkLst>
      </pc:sldChg>
      <pc:sldChg chg="modNotesTx">
        <pc:chgData name="Myers, Chelsea" userId="f282533b-c263-466c-86f9-3d67bd04ab31" providerId="ADAL" clId="{1153E156-F2EA-46F5-9771-A633B9837E64}" dt="2024-12-28T20:43:16.402" v="55"/>
        <pc:sldMkLst>
          <pc:docMk/>
          <pc:sldMk cId="279758079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6/13/25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Support Vector Machines (SVMs)</a:t>
            </a:r>
            <a:r>
              <a:rPr lang="en-US" dirty="0"/>
              <a:t>: SVMs worked by finding the optimal hyperplane that separated classes in high-dimensional space, making them effective for tasks like image classification and text categorization.</a:t>
            </a:r>
          </a:p>
          <a:p>
            <a:pPr>
              <a:buFont typeface="Arial" panose="020B0604020202020204" pitchFamily="34" charset="0"/>
              <a:buNone/>
            </a:pPr>
            <a:endParaRPr lang="en-US" dirty="0"/>
          </a:p>
          <a:p>
            <a:pPr>
              <a:buFont typeface="Arial" panose="020B0604020202020204" pitchFamily="34" charset="0"/>
              <a:buNone/>
            </a:pPr>
            <a:r>
              <a:rPr lang="en-US" b="1" dirty="0"/>
              <a:t>How SVMs Work</a:t>
            </a:r>
            <a:r>
              <a:rPr lang="en-US" dirty="0"/>
              <a:t>: SVMs are supervised learning models that classify data by finding the hyperplane that best separates data points in high-dimensional space. For example, imagine a graph where data points belonging to two classes are separated by a line. The SVM identifies the line (or hyperplane) that maximizes the margin between the two </a:t>
            </a:r>
            <a:r>
              <a:rPr lang="en-US" dirty="0" err="1"/>
              <a:t>classes.</a:t>
            </a:r>
            <a:r>
              <a:rPr lang="en-US" b="1" dirty="0" err="1"/>
              <a:t>Importance</a:t>
            </a:r>
            <a:r>
              <a:rPr lang="en-US" dirty="0"/>
              <a:t>: While not technically part of deep learning, SVMs laid foundational groundwork for understanding how to effectively separate complex datasets. They were especially powerful for smaller datasets and high-dimensional </a:t>
            </a:r>
            <a:r>
              <a:rPr lang="en-US" dirty="0" err="1"/>
              <a:t>spaces.</a:t>
            </a:r>
            <a:r>
              <a:rPr lang="en-US" b="1" dirty="0" err="1"/>
              <a:t>Applications</a:t>
            </a:r>
            <a:r>
              <a:rPr lang="en-US" dirty="0"/>
              <a:t>: Used in text categorization, image classification, and even bioinformatics for tasks like protein classification.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None/>
            </a:pPr>
            <a:r>
              <a:rPr lang="en-US" dirty="0"/>
              <a:t>Recurrent Neural Networks (RNNs) were crucial for sequence data processing – information can pass between layers in two directions rather than just forward -  but they struggled with the vanishing gradient problem, which was later addressed by Long Short-Term Memory (LSTM) networks. Unlike standard feedforward networks, RNNs introduce loops, allowing information to persist. This structure makes them well-suited for sequence data, such as time series, language, and speech.</a:t>
            </a:r>
          </a:p>
          <a:p>
            <a:pPr>
              <a:buFont typeface="Arial" panose="020B0604020202020204" pitchFamily="34" charset="0"/>
              <a:buNone/>
            </a:pPr>
            <a:endParaRPr lang="en-US" dirty="0"/>
          </a:p>
          <a:p>
            <a:pPr>
              <a:buFont typeface="Arial" panose="020B0604020202020204" pitchFamily="34" charset="0"/>
              <a:buChar char="•"/>
            </a:pPr>
            <a:r>
              <a:rPr lang="en-US" dirty="0"/>
              <a:t>The </a:t>
            </a:r>
            <a:r>
              <a:rPr lang="en-US" b="1" dirty="0"/>
              <a:t>vanishing gradient problem</a:t>
            </a:r>
            <a:r>
              <a:rPr lang="en-US" dirty="0"/>
              <a:t> is a challenge encountered when training deep neural networks, particularly those with many layers or recurrent structures like Recurrent Neural Networks (RNNs). It occurs during backpropagation, the process used to compute gradients and update the weights of the network.</a:t>
            </a:r>
          </a:p>
          <a:p>
            <a:pPr>
              <a:buFont typeface="Arial" panose="020B0604020202020204" pitchFamily="34" charset="0"/>
              <a:buChar char="•"/>
            </a:pPr>
            <a:endParaRPr lang="en-US" dirty="0"/>
          </a:p>
          <a:p>
            <a:pPr>
              <a:buFont typeface="Arial" panose="020B0604020202020204" pitchFamily="34" charset="0"/>
              <a:buChar char="•"/>
            </a:pPr>
            <a:r>
              <a:rPr lang="en-US" b="1" dirty="0"/>
              <a:t>In deeper networks</a:t>
            </a:r>
            <a:r>
              <a:rPr lang="en-US" dirty="0"/>
              <a:t>: By the time the gradient reaches earlier layers, it becomes almost zero. This effectively stops those layers from learning because their weights are not updated significantly.</a:t>
            </a:r>
          </a:p>
          <a:p>
            <a:r>
              <a:rPr lang="en-US" b="1" dirty="0"/>
              <a:t>Why Is This a Problem?</a:t>
            </a:r>
          </a:p>
          <a:p>
            <a:pPr>
              <a:buFont typeface="+mj-lt"/>
              <a:buAutoNum type="arabicPeriod"/>
            </a:pPr>
            <a:r>
              <a:rPr lang="en-US" b="1" dirty="0"/>
              <a:t>Earlier Layers Stop Learning</a:t>
            </a:r>
            <a:r>
              <a:rPr lang="en-US" dirty="0"/>
              <a:t>: The layers closer to the input receive almost no gradient signal, preventing them from learning useful features.</a:t>
            </a:r>
          </a:p>
          <a:p>
            <a:pPr>
              <a:buFont typeface="+mj-lt"/>
              <a:buAutoNum type="arabicPeriod"/>
            </a:pPr>
            <a:r>
              <a:rPr lang="en-US" b="1" dirty="0"/>
              <a:t>Slow Convergence</a:t>
            </a:r>
            <a:r>
              <a:rPr lang="en-US" dirty="0"/>
              <a:t>: Training becomes very slow because the network struggles to adjust its weights.</a:t>
            </a:r>
          </a:p>
          <a:p>
            <a:pPr>
              <a:buFont typeface="+mj-lt"/>
              <a:buAutoNum type="arabicPeriod"/>
            </a:pPr>
            <a:r>
              <a:rPr lang="en-US" b="1" dirty="0"/>
              <a:t>Limited Representational Power</a:t>
            </a:r>
            <a:r>
              <a:rPr lang="en-US" dirty="0"/>
              <a:t>: Without proper updates to earlier layers, the network can't effectively capture hierarchical or complex patterns in data.</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b="1" dirty="0"/>
              <a:t>LSTMs (1997)</a:t>
            </a:r>
            <a:r>
              <a:rPr lang="en-US" dirty="0"/>
              <a:t>: Highlight how Long Short-Term Memory networks solved the vanishing gradient problem by introducing gates that controlled information flow, allowing them to capture long-term dependencies in data such as time series or text.</a:t>
            </a:r>
          </a:p>
          <a:p>
            <a:pPr>
              <a:buFont typeface="Arial" panose="020B0604020202020204" pitchFamily="34" charset="0"/>
              <a:buNone/>
            </a:pPr>
            <a:endParaRPr lang="en-US" dirty="0"/>
          </a:p>
          <a:p>
            <a:pPr>
              <a:buFont typeface="Arial" panose="020B0604020202020204" pitchFamily="34" charset="0"/>
              <a:buNone/>
            </a:pPr>
            <a:r>
              <a:rPr lang="en-US" dirty="0"/>
              <a:t>LSTMs became instrumental in tasks like machine translation (e.g., Google Translate), speech-to-text systems, and text summarization.</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What is Transfer Learning?</a:t>
            </a:r>
            <a:r>
              <a:rPr lang="en-US" dirty="0"/>
              <a:t>: Transfer learning allows a model trained on one task to adapt to a similar but distinct task, reducing the need for large datasets for the new task.</a:t>
            </a:r>
          </a:p>
          <a:p>
            <a:pPr>
              <a:buFont typeface="Arial" panose="020B0604020202020204" pitchFamily="34" charset="0"/>
              <a:buChar char="•"/>
            </a:pPr>
            <a:r>
              <a:rPr lang="en-US" b="1" dirty="0"/>
              <a:t>IBM Watson’s Success</a:t>
            </a:r>
            <a:r>
              <a:rPr lang="en-US" dirty="0"/>
              <a:t>: Watson utilized a combination of deep learning and natural language processing to outperform human champions in Jeopardy!. This showcased how AI could analyze vast amounts of data, understand context, and provide relevant answers in real time</a:t>
            </a:r>
          </a:p>
          <a:p>
            <a:pPr>
              <a:buFont typeface="Arial" panose="020B0604020202020204" pitchFamily="34" charset="0"/>
              <a:buChar char="•"/>
            </a:pPr>
            <a:r>
              <a:rPr lang="en-US" dirty="0"/>
              <a:t>.</a:t>
            </a:r>
            <a:r>
              <a:rPr lang="en-US" b="1" dirty="0"/>
              <a:t>Impact</a:t>
            </a:r>
            <a:r>
              <a:rPr lang="en-US" dirty="0"/>
              <a:t>: Watson’s win demonstrated the commercial viability of deep learning in domains requiring complex reasoning, like healthcare, finance, and customer service.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err="1"/>
              <a:t>AlexNet</a:t>
            </a:r>
            <a:r>
              <a:rPr lang="en-US" b="1" dirty="0"/>
              <a:t> (2012)</a:t>
            </a:r>
            <a:r>
              <a:rPr lang="en-US" dirty="0"/>
              <a:t>: </a:t>
            </a:r>
            <a:r>
              <a:rPr lang="en-US" dirty="0" err="1"/>
              <a:t>AlexNet’s</a:t>
            </a:r>
            <a:r>
              <a:rPr lang="en-US" dirty="0"/>
              <a:t> victory in the ImageNet competition was a turning point for AI. It demonstrated the power of deep convolutional neural networks (CNNs) in image recognition, achieving a 15.3% error rate—a significant improvement over previous </a:t>
            </a:r>
            <a:r>
              <a:rPr lang="en-US" dirty="0" err="1"/>
              <a:t>models.Key</a:t>
            </a:r>
            <a:r>
              <a:rPr lang="en-US" dirty="0"/>
              <a:t> innovation: The use of GPUs for faster training and dropout techniques to prevent overfitting.</a:t>
            </a:r>
          </a:p>
          <a:p>
            <a:pPr>
              <a:buFont typeface="Arial" panose="020B0604020202020204" pitchFamily="34" charset="0"/>
              <a:buChar char="•"/>
            </a:pPr>
            <a:r>
              <a:rPr lang="en-US" dirty="0"/>
              <a:t>Impact: </a:t>
            </a:r>
            <a:r>
              <a:rPr lang="en-US" dirty="0" err="1"/>
              <a:t>AlexNet</a:t>
            </a:r>
            <a:r>
              <a:rPr lang="en-US" dirty="0"/>
              <a:t> inspired a wave of research and development in computer vision.</a:t>
            </a:r>
          </a:p>
          <a:p>
            <a:r>
              <a:rPr lang="en-US" b="1" dirty="0"/>
              <a:t>Word2Vec (2013)</a:t>
            </a:r>
            <a:r>
              <a:rPr lang="en-US" dirty="0"/>
              <a:t>: This model created vector representations of words, capturing semantic relationships like “king – man + woman = queen.” Word2Vec revolutionized natural language processing by enabling algorithms to understand word meanings and relationships contextually.</a:t>
            </a:r>
          </a:p>
          <a:p>
            <a:r>
              <a:rPr lang="en-US" b="1" dirty="0"/>
              <a:t>RNNs in Google Voice Search (2012)</a:t>
            </a:r>
            <a:r>
              <a:rPr lang="en-US" dirty="0"/>
              <a:t>: Google implemented RNNs for speech recognition, demonstrating the scalability of deep learning in real-world applications.</a:t>
            </a:r>
          </a:p>
          <a:p>
            <a:endParaRPr lang="en-US" dirty="0"/>
          </a:p>
          <a:p>
            <a:r>
              <a:rPr lang="en-US" dirty="0"/>
              <a:t>The transition to deep learning has enabled AI to handle unstructured data—like images, audio, and text—with unprecedented accuracy. Advances like LSTMs and CNNs have transformed fields ranging from healthcare (e.g., medical image analysis) to entertainment (e.g., personalized recommendations on streaming platforms).Deep learning has set the stage for more complex architectures, like transformers, which have further expanded AI’s capabilities.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BM_Wats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9750" y="160863"/>
            <a:ext cx="3448311" cy="1616203"/>
          </a:xfrm>
        </p:spPr>
        <p:txBody>
          <a:bodyPr anchor="b">
            <a:normAutofit/>
          </a:bodyPr>
          <a:lstStyle/>
          <a:p>
            <a:r>
              <a:rPr lang="en-US" sz="2800" dirty="0"/>
              <a:t>The Internet and Big Data</a:t>
            </a:r>
          </a:p>
        </p:txBody>
      </p:sp>
      <p:sp>
        <p:nvSpPr>
          <p:cNvPr id="3" name="Content Placeholder 2"/>
          <p:cNvSpPr>
            <a:spLocks noGrp="1"/>
          </p:cNvSpPr>
          <p:nvPr>
            <p:ph idx="1"/>
          </p:nvPr>
        </p:nvSpPr>
        <p:spPr>
          <a:xfrm>
            <a:off x="299256" y="2110432"/>
            <a:ext cx="3989297" cy="3447832"/>
          </a:xfrm>
        </p:spPr>
        <p:txBody>
          <a:bodyPr anchor="t">
            <a:noAutofit/>
          </a:bodyPr>
          <a:lstStyle/>
          <a:p>
            <a:pPr>
              <a:lnSpc>
                <a:spcPct val="90000"/>
              </a:lnSpc>
            </a:pPr>
            <a:r>
              <a:rPr lang="en-US" sz="2000" dirty="0"/>
              <a:t>Explosion of data from the internet</a:t>
            </a:r>
          </a:p>
          <a:p>
            <a:pPr>
              <a:lnSpc>
                <a:spcPct val="90000"/>
              </a:lnSpc>
            </a:pPr>
            <a:r>
              <a:rPr lang="en-US" sz="20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122" name="Picture 2" descr="MNIST sample images">
            <a:extLst>
              <a:ext uri="{FF2B5EF4-FFF2-40B4-BE49-F238E27FC236}">
                <a16:creationId xmlns:a16="http://schemas.microsoft.com/office/drawing/2014/main" id="{1E908157-4E26-4B1C-6929-B1616923BEE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572000" y="2404108"/>
            <a:ext cx="3989297" cy="1974702"/>
          </a:xfrm>
          <a:prstGeom prst="rect">
            <a:avLst/>
          </a:prstGeom>
          <a:noFill/>
          <a:extLst>
            <a:ext uri="{909E8E84-426E-40DD-AFC4-6F175D3DCCD1}">
              <a14:hiddenFill xmlns:a14="http://schemas.microsoft.com/office/drawing/2010/main">
                <a:solidFill>
                  <a:srgbClr val="FFFFFF"/>
                </a:solidFill>
              </a14:hiddenFill>
            </a:ext>
          </a:extLst>
        </p:spPr>
      </p:pic>
      <p:grpSp>
        <p:nvGrpSpPr>
          <p:cNvPr id="5127" name="Group 512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5128" name="Rectangle 512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107852" y="2198724"/>
            <a:ext cx="4749820" cy="427827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a:p>
            <a:pPr>
              <a:buFont typeface="Arial" panose="020B0604020202020204" pitchFamily="34" charset="0"/>
              <a:buChar char="•"/>
            </a:pPr>
            <a:r>
              <a:rPr lang="en-US" sz="2400" dirty="0"/>
              <a:t>Ensemble methods</a:t>
            </a:r>
          </a:p>
          <a:p>
            <a:pPr lvl="1">
              <a:buFont typeface="Arial" panose="020B0604020202020204" pitchFamily="34" charset="0"/>
              <a:buChar char="•"/>
            </a:pPr>
            <a:r>
              <a:rPr lang="en-US" sz="2400" dirty="0"/>
              <a:t>Allowing many learning models to “vote” on the right classification</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t>Convolutional Networks (late 1980s, popularized in 1998): Could recognize handwritten digits</a:t>
            </a:r>
          </a:p>
          <a:p>
            <a:pPr>
              <a:buFont typeface="Arial" panose="020B0604020202020204" pitchFamily="34" charset="0"/>
              <a:buChar char="•"/>
            </a:pPr>
            <a:r>
              <a:rPr lang="en-US" sz="2400" dirty="0"/>
              <a:t>Recurrent Networks (1993): Capable of processing sequences of data</a:t>
            </a:r>
          </a:p>
          <a:p>
            <a:pPr>
              <a:buFont typeface="Arial" panose="020B0604020202020204" pitchFamily="34" charset="0"/>
              <a:buChar char="•"/>
            </a:pPr>
            <a:r>
              <a:rPr lang="en-US" sz="2400" dirty="0"/>
              <a:t>Long Short-Term Memory (2007):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3"/>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160863"/>
            <a:ext cx="3448311" cy="1616203"/>
          </a:xfrm>
        </p:spPr>
        <p:txBody>
          <a:bodyPr anchor="b">
            <a:normAutofit/>
          </a:bodyPr>
          <a:lstStyle/>
          <a:p>
            <a:r>
              <a:rPr lang="en-US" sz="2800" dirty="0"/>
              <a:t>The Rise of Deep Learning</a:t>
            </a:r>
          </a:p>
        </p:txBody>
      </p:sp>
      <p:sp>
        <p:nvSpPr>
          <p:cNvPr id="15" name="Content Placeholder 2"/>
          <p:cNvSpPr>
            <a:spLocks noGrp="1"/>
          </p:cNvSpPr>
          <p:nvPr>
            <p:ph idx="1"/>
          </p:nvPr>
        </p:nvSpPr>
        <p:spPr>
          <a:xfrm>
            <a:off x="116532" y="2067982"/>
            <a:ext cx="4222712" cy="3447832"/>
          </a:xfrm>
        </p:spPr>
        <p:txBody>
          <a:bodyPr anchor="t">
            <a:noAutofit/>
          </a:bodyPr>
          <a:lstStyle/>
          <a:p>
            <a:pPr lvl="0"/>
            <a:r>
              <a:rPr lang="en-US" sz="2400" dirty="0"/>
              <a:t>Geoffrey Hinton’s Deep Belief Networks (2006) </a:t>
            </a:r>
          </a:p>
          <a:p>
            <a:pPr lvl="1"/>
            <a:r>
              <a:rPr lang="en-US" sz="2400" dirty="0"/>
              <a:t>showed that unsupervised pre-training could initialize deep architectures</a:t>
            </a:r>
          </a:p>
          <a:p>
            <a:r>
              <a:rPr lang="en-US" sz="2400" dirty="0">
                <a:hlinkClick r:id="rId3"/>
              </a:rPr>
              <a:t>IBM Watson </a:t>
            </a:r>
            <a:r>
              <a:rPr lang="en-US" sz="2400" dirty="0"/>
              <a:t>(2011)Won Jeopardy! against former champions</a:t>
            </a:r>
          </a:p>
          <a:p>
            <a:pPr lvl="1"/>
            <a:r>
              <a:rPr lang="en-US" sz="2400" dirty="0"/>
              <a:t>Advanced natural language processing</a:t>
            </a:r>
          </a:p>
        </p:txBody>
      </p:sp>
      <p:pic>
        <p:nvPicPr>
          <p:cNvPr id="6146" name="Picture 2" descr="A person standing in front of a glass wall&#10;&#10;AI-generated content may be incorrect.">
            <a:extLst>
              <a:ext uri="{FF2B5EF4-FFF2-40B4-BE49-F238E27FC236}">
                <a16:creationId xmlns:a16="http://schemas.microsoft.com/office/drawing/2014/main" id="{0F45439C-5BA9-FFFD-DECC-B7B17A801CF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2000" y="2060031"/>
            <a:ext cx="3989297" cy="2662855"/>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6152" name="Rectangle 615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947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21482"/>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And More!</a:t>
            </a:r>
          </a:p>
          <a:p>
            <a:pPr marL="0" indent="0">
              <a:buNone/>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91762"/>
            <a:ext cx="3914481" cy="1616203"/>
          </a:xfrm>
        </p:spPr>
        <p:txBody>
          <a:bodyPr anchor="b">
            <a:normAutofit/>
          </a:bodyPr>
          <a:lstStyle/>
          <a:p>
            <a:r>
              <a:rPr lang="en-US" sz="2800" dirty="0"/>
              <a:t>Language is hard!</a:t>
            </a:r>
          </a:p>
        </p:txBody>
      </p:sp>
      <p:sp>
        <p:nvSpPr>
          <p:cNvPr id="3" name="Content Placeholder 2"/>
          <p:cNvSpPr>
            <a:spLocks noGrp="1"/>
          </p:cNvSpPr>
          <p:nvPr>
            <p:ph idx="1"/>
          </p:nvPr>
        </p:nvSpPr>
        <p:spPr>
          <a:xfrm>
            <a:off x="344686" y="2668777"/>
            <a:ext cx="4571999" cy="3447832"/>
          </a:xfrm>
        </p:spPr>
        <p:txBody>
          <a:bodyPr anchor="t">
            <a:no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(1964)</a:t>
            </a:r>
          </a:p>
        </p:txBody>
      </p:sp>
      <p:pic>
        <p:nvPicPr>
          <p:cNvPr id="1026" name="Picture 2" descr="A person in a suit and tie sitting at a machine&#10;&#10;AI-generated content may be incorrect.">
            <a:extLst>
              <a:ext uri="{FF2B5EF4-FFF2-40B4-BE49-F238E27FC236}">
                <a16:creationId xmlns:a16="http://schemas.microsoft.com/office/drawing/2014/main" id="{B869A3E2-3C05-25AD-B17D-32060B483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6645" r="12445" b="-1"/>
          <a:stretch>
            <a:fillRect/>
          </a:stretch>
        </p:blipFill>
        <p:spPr bwMode="auto">
          <a:xfrm>
            <a:off x="5261372" y="877413"/>
            <a:ext cx="3225407"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442598CC-934A-7BCD-C691-B2FE74CEDE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61371" y="5858828"/>
            <a:ext cx="3225408" cy="123363"/>
            <a:chOff x="7015162" y="5858828"/>
            <a:chExt cx="4300544" cy="123363"/>
          </a:xfrm>
        </p:grpSpPr>
        <p:sp>
          <p:nvSpPr>
            <p:cNvPr id="1032" name="Rectangle 1031">
              <a:extLst>
                <a:ext uri="{FF2B5EF4-FFF2-40B4-BE49-F238E27FC236}">
                  <a16:creationId xmlns:a16="http://schemas.microsoft.com/office/drawing/2014/main" id="{AACD0983-348C-E24F-6839-EA2014B9D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1174876-930F-4902-5A02-274205566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137" y="458758"/>
            <a:ext cx="2591866" cy="1616203"/>
          </a:xfrm>
        </p:spPr>
        <p:txBody>
          <a:bodyPr anchor="b">
            <a:normAutofit/>
          </a:bodyPr>
          <a:lstStyle/>
          <a:p>
            <a:r>
              <a:rPr lang="en-US" sz="2800" dirty="0"/>
              <a:t>The Emergence of Machine Learning</a:t>
            </a:r>
          </a:p>
        </p:txBody>
      </p:sp>
      <p:sp>
        <p:nvSpPr>
          <p:cNvPr id="3" name="Content Placeholder 2"/>
          <p:cNvSpPr>
            <a:spLocks noGrp="1"/>
          </p:cNvSpPr>
          <p:nvPr>
            <p:ph idx="1"/>
          </p:nvPr>
        </p:nvSpPr>
        <p:spPr>
          <a:xfrm>
            <a:off x="258507" y="2463273"/>
            <a:ext cx="3781477" cy="3447832"/>
          </a:xfrm>
        </p:spPr>
        <p:txBody>
          <a:bodyPr anchor="t">
            <a:noAutofit/>
          </a:bodyPr>
          <a:lstStyle/>
          <a:p>
            <a:r>
              <a:rPr lang="en-US" sz="2000" dirty="0">
                <a:hlinkClick r:id="rId3"/>
              </a:rPr>
              <a:t>Perceptron</a:t>
            </a:r>
            <a:r>
              <a:rPr lang="en-US" sz="2000" dirty="0"/>
              <a:t> (1943, 1957) by </a:t>
            </a:r>
            <a:r>
              <a:rPr lang="en-US" sz="2000" dirty="0" err="1"/>
              <a:t>McCulloch&amp;Pitts,Rosenblatt</a:t>
            </a:r>
            <a:endParaRPr lang="en-US" sz="2000" dirty="0"/>
          </a:p>
          <a:p>
            <a:pPr lvl="1"/>
            <a:r>
              <a:rPr lang="en-US" sz="2000" dirty="0"/>
              <a:t>Based on understanding of the human brain</a:t>
            </a:r>
          </a:p>
          <a:p>
            <a:r>
              <a:rPr lang="en-US" sz="2000" dirty="0">
                <a:hlinkClick r:id="rId4"/>
              </a:rPr>
              <a:t>Backpropagation algorithm </a:t>
            </a:r>
            <a:r>
              <a:rPr lang="en-US" sz="2000" dirty="0"/>
              <a:t>(1986) by Rumelhart, Hinton, and Williams</a:t>
            </a:r>
          </a:p>
        </p:txBody>
      </p:sp>
      <p:pic>
        <p:nvPicPr>
          <p:cNvPr id="2050" name="Picture 2">
            <a:extLst>
              <a:ext uri="{FF2B5EF4-FFF2-40B4-BE49-F238E27FC236}">
                <a16:creationId xmlns:a16="http://schemas.microsoft.com/office/drawing/2014/main" id="{70E93C1E-2903-1BC3-114D-EE58F746AFA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424871" y="2306935"/>
            <a:ext cx="5719129" cy="2441236"/>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692" y="463709"/>
            <a:ext cx="2591866" cy="1616203"/>
          </a:xfrm>
        </p:spPr>
        <p:txBody>
          <a:bodyPr anchor="b">
            <a:normAutofit/>
          </a:bodyPr>
          <a:lstStyle/>
          <a:p>
            <a:r>
              <a:rPr lang="en-US" sz="2800" dirty="0"/>
              <a:t>Samuel's Checkers Program (1952)</a:t>
            </a:r>
          </a:p>
        </p:txBody>
      </p:sp>
      <p:sp>
        <p:nvSpPr>
          <p:cNvPr id="3" name="Content Placeholder 2"/>
          <p:cNvSpPr>
            <a:spLocks noGrp="1"/>
          </p:cNvSpPr>
          <p:nvPr>
            <p:ph idx="1"/>
          </p:nvPr>
        </p:nvSpPr>
        <p:spPr>
          <a:xfrm>
            <a:off x="375155" y="2533476"/>
            <a:ext cx="3082940" cy="3447832"/>
          </a:xfrm>
        </p:spPr>
        <p:txBody>
          <a:bodyPr anchor="t">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3074" name="Picture 2" descr="On Thinking Machines, Machine Learning, And How AI Took Over Statistics">
            <a:extLst>
              <a:ext uri="{FF2B5EF4-FFF2-40B4-BE49-F238E27FC236}">
                <a16:creationId xmlns:a16="http://schemas.microsoft.com/office/drawing/2014/main" id="{0D6174D5-D427-E13C-989C-572CD49607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0754" y="2079912"/>
            <a:ext cx="4792009" cy="2707485"/>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173" y="480841"/>
            <a:ext cx="2591866" cy="1616203"/>
          </a:xfrm>
        </p:spPr>
        <p:txBody>
          <a:bodyPr anchor="b">
            <a:normAutofit/>
          </a:bodyPr>
          <a:lstStyle/>
          <a:p>
            <a:r>
              <a:rPr lang="en-US" sz="2800" dirty="0"/>
              <a:t>Advancements in Computing Power</a:t>
            </a:r>
          </a:p>
        </p:txBody>
      </p:sp>
      <p:sp>
        <p:nvSpPr>
          <p:cNvPr id="3" name="Content Placeholder 2"/>
          <p:cNvSpPr>
            <a:spLocks noGrp="1"/>
          </p:cNvSpPr>
          <p:nvPr>
            <p:ph idx="1"/>
          </p:nvPr>
        </p:nvSpPr>
        <p:spPr>
          <a:xfrm>
            <a:off x="55729" y="2383847"/>
            <a:ext cx="3740754" cy="3447832"/>
          </a:xfrm>
        </p:spPr>
        <p:txBody>
          <a:bodyPr anchor="t">
            <a:noAutofit/>
          </a:bodyPr>
          <a:lstStyle/>
          <a:p>
            <a:pPr>
              <a:lnSpc>
                <a:spcPct val="90000"/>
              </a:lnSpc>
            </a:pPr>
            <a:r>
              <a:rPr lang="en-US" sz="2400" dirty="0">
                <a:hlinkClick r:id="rId3"/>
              </a:rPr>
              <a:t>Moore's Law</a:t>
            </a:r>
            <a:r>
              <a:rPr lang="en-US" sz="2400" dirty="0"/>
              <a:t>: Doubling of transistors on integrated circuits approximately every two years</a:t>
            </a:r>
          </a:p>
          <a:p>
            <a:pPr>
              <a:lnSpc>
                <a:spcPct val="90000"/>
              </a:lnSpc>
            </a:pPr>
            <a:r>
              <a:rPr lang="en-US" sz="2400" dirty="0"/>
              <a:t>Increased computational capacity</a:t>
            </a:r>
          </a:p>
          <a:p>
            <a:pPr>
              <a:lnSpc>
                <a:spcPct val="90000"/>
              </a:lnSpc>
            </a:pPr>
            <a:r>
              <a:rPr lang="en-US" sz="2400" dirty="0"/>
              <a:t>Role of GPUs and specialized hardware:</a:t>
            </a:r>
          </a:p>
          <a:p>
            <a:pPr lvl="1">
              <a:lnSpc>
                <a:spcPct val="90000"/>
              </a:lnSpc>
            </a:pPr>
            <a:r>
              <a:rPr lang="en-US" sz="2400" dirty="0"/>
              <a:t>NVIDIA's CUDA (2006)</a:t>
            </a:r>
          </a:p>
          <a:p>
            <a:pPr lvl="1">
              <a:lnSpc>
                <a:spcPct val="90000"/>
              </a:lnSpc>
            </a:pPr>
            <a:r>
              <a:rPr lang="en-US" sz="2400" dirty="0"/>
              <a:t>Tensor Processing Units (TPUs) by Google</a:t>
            </a:r>
          </a:p>
        </p:txBody>
      </p:sp>
      <p:pic>
        <p:nvPicPr>
          <p:cNvPr id="4098" name="Picture 2" descr="refer to caption">
            <a:extLst>
              <a:ext uri="{FF2B5EF4-FFF2-40B4-BE49-F238E27FC236}">
                <a16:creationId xmlns:a16="http://schemas.microsoft.com/office/drawing/2014/main" id="{B68D07B7-BE10-2AE2-39B6-B0748DE13B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0754" y="1660612"/>
            <a:ext cx="4792009" cy="3546086"/>
          </a:xfrm>
          <a:prstGeom prst="rect">
            <a:avLst/>
          </a:prstGeom>
          <a:noFill/>
          <a:extLst>
            <a:ext uri="{909E8E84-426E-40DD-AFC4-6F175D3DCCD1}">
              <a14:hiddenFill xmlns:a14="http://schemas.microsoft.com/office/drawing/2010/main">
                <a:solidFill>
                  <a:srgbClr val="FFFFFF"/>
                </a:solidFill>
              </a14:hiddenFill>
            </a:ext>
          </a:extLst>
        </p:spPr>
      </p:pic>
      <p:grpSp>
        <p:nvGrpSpPr>
          <p:cNvPr id="4103" name="Group 410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4104" name="Rectangle 410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3945</TotalTime>
  <Words>3285</Words>
  <Application>Microsoft Macintosh PowerPoint</Application>
  <PresentationFormat>On-screen Show (4:3)</PresentationFormat>
  <Paragraphs>183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Chelsea Myers</cp:lastModifiedBy>
  <cp:revision>8</cp:revision>
  <dcterms:created xsi:type="dcterms:W3CDTF">2013-01-27T09:14:16Z</dcterms:created>
  <dcterms:modified xsi:type="dcterms:W3CDTF">2025-06-13T20:26:25Z</dcterms:modified>
  <cp:category/>
</cp:coreProperties>
</file>