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marker val="1"/>
        <c:axId val="40906112"/>
        <c:axId val="40912000"/>
      </c:lineChart>
      <c:catAx>
        <c:axId val="4090611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0912000"/>
        <c:crosses val="autoZero"/>
        <c:auto val="1"/>
        <c:lblAlgn val="ctr"/>
        <c:lblOffset val="100"/>
      </c:catAx>
      <c:valAx>
        <c:axId val="409120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090611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0.02299</cdr:x>
      <cdr:y>5.55112E-17</cdr:y>
    </cdr:from>
    <cdr:to>
      <cdr:x>0.99516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52400" y="1447800"/>
          <a:ext cx="6444905" cy="4724400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D7ECB-513C-4C22-A42A-C0C08956E94A}" type="datetimeFigureOut">
              <a:rPr lang="en-US" smtClean="0"/>
              <a:pPr/>
              <a:t>3/31/2021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323FA-F554-478D-8D3F-E48A5C368D9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BEP=</a:t>
            </a:r>
            <a:r>
              <a:rPr lang="en-IN" baseline="0" dirty="0" smtClean="0"/>
              <a:t> No profit no loss condition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323FA-F554-478D-8D3F-E48A5C368D90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Technological relationship between input (</a:t>
            </a:r>
            <a:r>
              <a:rPr lang="en-US" dirty="0" err="1" smtClean="0"/>
              <a:t>i</a:t>
            </a:r>
            <a:r>
              <a:rPr lang="en-US" dirty="0" smtClean="0"/>
              <a:t>/p) and output (o/p) is Production function.</a:t>
            </a:r>
          </a:p>
          <a:p>
            <a:r>
              <a:rPr lang="en-US" dirty="0" smtClean="0"/>
              <a:t>Q (output) = f (Land, Labour, Capital, organization)</a:t>
            </a:r>
          </a:p>
          <a:p>
            <a:r>
              <a:rPr lang="en-US" dirty="0" smtClean="0"/>
              <a:t>Labour (L) + Capital(K) combination intrinsically depends on technology.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Cost </a:t>
            </a:r>
            <a:br>
              <a:rPr lang="en-IN" dirty="0" smtClean="0"/>
            </a:br>
            <a:r>
              <a:rPr lang="en-IN" dirty="0" smtClean="0"/>
              <a:t>(Classification)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Accounting Cost- Also known as Explicit Cost. A cost which one can see. Ex: Cost of raw material, Transportation, Labour cost etc</a:t>
            </a:r>
          </a:p>
          <a:p>
            <a:r>
              <a:rPr lang="en-IN" dirty="0" smtClean="0"/>
              <a:t>Economic Cost= Explicit Cost + Implicit Cost</a:t>
            </a:r>
          </a:p>
          <a:p>
            <a:r>
              <a:rPr lang="en-IN" dirty="0" smtClean="0"/>
              <a:t>Implicit Cost- A cost which one can not see. Ex. Spending of Time, Mental Peace etc</a:t>
            </a:r>
          </a:p>
          <a:p>
            <a:pPr>
              <a:buNone/>
            </a:pPr>
            <a:r>
              <a:rPr lang="en-IN" dirty="0" smtClean="0"/>
              <a:t>It one can cover Explicit as well as Implicit Cost then and then only the business is viable.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Business Cost- It does not include depreciation (decrease in the selling price as compare to the original selling price) of machine, land rent, interest on loans etc.</a:t>
            </a:r>
          </a:p>
          <a:p>
            <a:r>
              <a:rPr lang="en-IN" dirty="0" smtClean="0"/>
              <a:t>Full Cost= Business Cost + Depreciation Cost</a:t>
            </a:r>
          </a:p>
          <a:p>
            <a:r>
              <a:rPr lang="en-IN" dirty="0" smtClean="0"/>
              <a:t>Short Run (A period of less than 1 year) includes 2 types of costs-</a:t>
            </a:r>
          </a:p>
          <a:p>
            <a:pPr marL="514350" indent="-514350">
              <a:buAutoNum type="alphaLcParenR"/>
            </a:pPr>
            <a:r>
              <a:rPr lang="en-IN" dirty="0" smtClean="0"/>
              <a:t>Fixed Cost- Land, Machinery, Infrastructure, Salaries to Top managerial people.</a:t>
            </a:r>
          </a:p>
          <a:p>
            <a:pPr marL="514350" indent="-514350">
              <a:buAutoNum type="alphaLcParenR"/>
            </a:pPr>
            <a:r>
              <a:rPr lang="en-IN" dirty="0" smtClean="0"/>
              <a:t>Variable Cost- Cost of raw material, wages</a:t>
            </a:r>
          </a:p>
          <a:p>
            <a:pPr marL="514350" indent="-514350">
              <a:buNone/>
            </a:pPr>
            <a:r>
              <a:rPr lang="en-IN" dirty="0" smtClean="0"/>
              <a:t>(Semi variable cost) phone bill, Electricity bill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Opportunity Cost- Next best alternative which you can have.</a:t>
            </a:r>
          </a:p>
          <a:p>
            <a:r>
              <a:rPr lang="en-IN" dirty="0" smtClean="0"/>
              <a:t>Incremental Cost- Cost required to expand the business. It varies with the range of options available in the decision making process.</a:t>
            </a:r>
          </a:p>
          <a:p>
            <a:r>
              <a:rPr lang="en-IN" dirty="0" smtClean="0"/>
              <a:t>Sunk Cost- Cost which one can not recover after investment. Ex: Passing of time, R&amp;D cost if product fails etc.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Short Run relationship between Production and Cost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Total Cost=Fixed Cost + Variable Cost</a:t>
            </a:r>
          </a:p>
          <a:p>
            <a:r>
              <a:rPr lang="en-IN" dirty="0" smtClean="0"/>
              <a:t>Average Cost= Total Cost / Quantity</a:t>
            </a:r>
          </a:p>
          <a:p>
            <a:pPr>
              <a:buNone/>
            </a:pPr>
            <a:r>
              <a:rPr lang="en-IN" dirty="0" smtClean="0"/>
              <a:t>			       = TC / Q</a:t>
            </a:r>
          </a:p>
          <a:p>
            <a:r>
              <a:rPr lang="en-IN" dirty="0" smtClean="0"/>
              <a:t>Marginal Cost = </a:t>
            </a:r>
            <a:r>
              <a:rPr lang="en-IN" dirty="0" err="1" smtClean="0"/>
              <a:t>dTC</a:t>
            </a:r>
            <a:r>
              <a:rPr lang="en-IN" dirty="0" smtClean="0"/>
              <a:t> / </a:t>
            </a:r>
            <a:r>
              <a:rPr lang="en-IN" dirty="0" err="1" smtClean="0"/>
              <a:t>dQ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= Change in total cost/change in output</a:t>
            </a:r>
          </a:p>
          <a:p>
            <a:pPr>
              <a:buNone/>
            </a:pPr>
            <a:r>
              <a:rPr lang="en-IN" dirty="0" smtClean="0"/>
              <a:t>Marginal Cost- Cost required to produce n products in place of n-1 products</a:t>
            </a:r>
          </a:p>
          <a:p>
            <a:pPr>
              <a:buNone/>
            </a:pPr>
            <a:r>
              <a:rPr lang="en-IN" dirty="0" smtClean="0"/>
              <a:t>Ex. For 10 units- Rs. 5000</a:t>
            </a:r>
          </a:p>
          <a:p>
            <a:pPr>
              <a:buNone/>
            </a:pPr>
            <a:r>
              <a:rPr lang="en-IN" dirty="0" smtClean="0"/>
              <a:t>	   For 11 units- Rs. 5100</a:t>
            </a:r>
          </a:p>
          <a:p>
            <a:pPr>
              <a:buNone/>
            </a:pPr>
            <a:r>
              <a:rPr lang="en-IN" dirty="0" smtClean="0"/>
              <a:t>MC= 5100-5000/11-10</a:t>
            </a:r>
          </a:p>
          <a:p>
            <a:pPr>
              <a:buNone/>
            </a:pPr>
            <a:r>
              <a:rPr lang="en-IN" dirty="0" smtClean="0"/>
              <a:t>	  = Rs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Profits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Gross Profit- Total amount of sales from selling goods is known as Gross Profit.</a:t>
            </a:r>
          </a:p>
          <a:p>
            <a:r>
              <a:rPr lang="en-IN" dirty="0" smtClean="0"/>
              <a:t>Net Profit- Money left after deducting all cost endured.</a:t>
            </a:r>
          </a:p>
          <a:p>
            <a:endParaRPr lang="en-IN" dirty="0" smtClean="0"/>
          </a:p>
          <a:p>
            <a:r>
              <a:rPr lang="en-IN" dirty="0" smtClean="0"/>
              <a:t>Gross Profit </a:t>
            </a:r>
            <a:r>
              <a:rPr lang="en-IN" smtClean="0"/>
              <a:t>– Costs </a:t>
            </a:r>
            <a:r>
              <a:rPr lang="en-IN" dirty="0" smtClean="0"/>
              <a:t>= Net Profit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</a:t>
            </a:r>
            <a:r>
              <a:rPr lang="en-IN" dirty="0" smtClean="0"/>
              <a:t>reak </a:t>
            </a:r>
            <a:r>
              <a:rPr lang="en-IN" b="1" dirty="0" smtClean="0"/>
              <a:t>E</a:t>
            </a:r>
            <a:r>
              <a:rPr lang="en-IN" dirty="0" smtClean="0"/>
              <a:t>ven </a:t>
            </a:r>
            <a:r>
              <a:rPr lang="en-IN" b="1" dirty="0" smtClean="0"/>
              <a:t>P</a:t>
            </a:r>
            <a:r>
              <a:rPr lang="en-IN" dirty="0" smtClean="0"/>
              <a:t>oint (BEP)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BEP= No profit no loss condition</a:t>
            </a:r>
          </a:p>
          <a:p>
            <a:endParaRPr lang="en-IN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981200"/>
            <a:ext cx="5556739" cy="4419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" y="2895600"/>
            <a:ext cx="71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Price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5791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 Of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Production Function:-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Cobb </a:t>
            </a:r>
            <a:r>
              <a:rPr lang="en-US" dirty="0" err="1" smtClean="0"/>
              <a:t>Doglas</a:t>
            </a:r>
            <a:r>
              <a:rPr lang="en-US" dirty="0" smtClean="0"/>
              <a:t> production function:-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 = L    K</a:t>
            </a:r>
          </a:p>
          <a:p>
            <a:r>
              <a:rPr lang="en-US" dirty="0" smtClean="0"/>
              <a:t>If Alpha + Beta = 1 then,</a:t>
            </a:r>
          </a:p>
          <a:p>
            <a:pPr>
              <a:buNone/>
            </a:pPr>
            <a:r>
              <a:rPr lang="en-US" dirty="0" smtClean="0"/>
              <a:t>% increase in </a:t>
            </a:r>
            <a:r>
              <a:rPr lang="en-US" dirty="0" err="1" smtClean="0"/>
              <a:t>i</a:t>
            </a:r>
            <a:r>
              <a:rPr lang="en-US" dirty="0" smtClean="0"/>
              <a:t>/p = % increase in o/p</a:t>
            </a:r>
          </a:p>
          <a:p>
            <a:pPr>
              <a:buNone/>
            </a:pPr>
            <a:r>
              <a:rPr lang="en-US" dirty="0" smtClean="0"/>
              <a:t>i.e. Constant returns to scale </a:t>
            </a:r>
          </a:p>
          <a:p>
            <a:r>
              <a:rPr lang="en-US" dirty="0" smtClean="0"/>
              <a:t>If Alpha + Beta is greater than 1 , it is Increasing returns to scale</a:t>
            </a:r>
          </a:p>
          <a:p>
            <a:r>
              <a:rPr lang="en-US" dirty="0" smtClean="0"/>
              <a:t>If Alpha + Beta is less than 1 , it is decreasing returns to scale</a:t>
            </a:r>
          </a:p>
        </p:txBody>
      </p:sp>
      <p:sp>
        <p:nvSpPr>
          <p:cNvPr id="6" name="Freeform 5"/>
          <p:cNvSpPr/>
          <p:nvPr/>
        </p:nvSpPr>
        <p:spPr>
          <a:xfrm rot="1379028">
            <a:off x="1264431" y="2338773"/>
            <a:ext cx="326299" cy="275455"/>
          </a:xfrm>
          <a:custGeom>
            <a:avLst/>
            <a:gdLst>
              <a:gd name="connsiteX0" fmla="*/ 365997 w 394133"/>
              <a:gd name="connsiteY0" fmla="*/ 0 h 365760"/>
              <a:gd name="connsiteX1" fmla="*/ 295659 w 394133"/>
              <a:gd name="connsiteY1" fmla="*/ 126609 h 365760"/>
              <a:gd name="connsiteX2" fmla="*/ 211253 w 394133"/>
              <a:gd name="connsiteY2" fmla="*/ 211016 h 365760"/>
              <a:gd name="connsiteX3" fmla="*/ 183117 w 394133"/>
              <a:gd name="connsiteY3" fmla="*/ 239151 h 365760"/>
              <a:gd name="connsiteX4" fmla="*/ 140914 w 394133"/>
              <a:gd name="connsiteY4" fmla="*/ 267286 h 365760"/>
              <a:gd name="connsiteX5" fmla="*/ 112779 w 394133"/>
              <a:gd name="connsiteY5" fmla="*/ 309489 h 365760"/>
              <a:gd name="connsiteX6" fmla="*/ 56508 w 394133"/>
              <a:gd name="connsiteY6" fmla="*/ 365760 h 365760"/>
              <a:gd name="connsiteX7" fmla="*/ 14305 w 394133"/>
              <a:gd name="connsiteY7" fmla="*/ 337625 h 365760"/>
              <a:gd name="connsiteX8" fmla="*/ 70576 w 394133"/>
              <a:gd name="connsiteY8" fmla="*/ 267286 h 365760"/>
              <a:gd name="connsiteX9" fmla="*/ 281591 w 394133"/>
              <a:gd name="connsiteY9" fmla="*/ 281354 h 365760"/>
              <a:gd name="connsiteX10" fmla="*/ 351930 w 394133"/>
              <a:gd name="connsiteY10" fmla="*/ 323557 h 365760"/>
              <a:gd name="connsiteX11" fmla="*/ 394133 w 394133"/>
              <a:gd name="connsiteY11" fmla="*/ 351692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4133" h="365760">
                <a:moveTo>
                  <a:pt x="365997" y="0"/>
                </a:moveTo>
                <a:cubicBezTo>
                  <a:pt x="352581" y="26832"/>
                  <a:pt x="321706" y="97306"/>
                  <a:pt x="295659" y="126609"/>
                </a:cubicBezTo>
                <a:cubicBezTo>
                  <a:pt x="269224" y="156348"/>
                  <a:pt x="239389" y="182880"/>
                  <a:pt x="211253" y="211016"/>
                </a:cubicBezTo>
                <a:cubicBezTo>
                  <a:pt x="201874" y="220395"/>
                  <a:pt x="194153" y="231794"/>
                  <a:pt x="183117" y="239151"/>
                </a:cubicBezTo>
                <a:lnTo>
                  <a:pt x="140914" y="267286"/>
                </a:lnTo>
                <a:cubicBezTo>
                  <a:pt x="131536" y="281354"/>
                  <a:pt x="123782" y="296652"/>
                  <a:pt x="112779" y="309489"/>
                </a:cubicBezTo>
                <a:cubicBezTo>
                  <a:pt x="95516" y="329629"/>
                  <a:pt x="56508" y="365760"/>
                  <a:pt x="56508" y="365760"/>
                </a:cubicBezTo>
                <a:cubicBezTo>
                  <a:pt x="42440" y="356382"/>
                  <a:pt x="20584" y="353323"/>
                  <a:pt x="14305" y="337625"/>
                </a:cubicBezTo>
                <a:cubicBezTo>
                  <a:pt x="0" y="301863"/>
                  <a:pt x="54481" y="278016"/>
                  <a:pt x="70576" y="267286"/>
                </a:cubicBezTo>
                <a:cubicBezTo>
                  <a:pt x="140914" y="271975"/>
                  <a:pt x="211528" y="273569"/>
                  <a:pt x="281591" y="281354"/>
                </a:cubicBezTo>
                <a:cubicBezTo>
                  <a:pt x="331238" y="286870"/>
                  <a:pt x="317904" y="296337"/>
                  <a:pt x="351930" y="323557"/>
                </a:cubicBezTo>
                <a:cubicBezTo>
                  <a:pt x="365132" y="334119"/>
                  <a:pt x="394133" y="351692"/>
                  <a:pt x="394133" y="35169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905000" y="2286000"/>
            <a:ext cx="228600" cy="381000"/>
          </a:xfrm>
          <a:custGeom>
            <a:avLst/>
            <a:gdLst>
              <a:gd name="connsiteX0" fmla="*/ 42203 w 422030"/>
              <a:gd name="connsiteY0" fmla="*/ 341660 h 496405"/>
              <a:gd name="connsiteX1" fmla="*/ 28135 w 422030"/>
              <a:gd name="connsiteY1" fmla="*/ 397931 h 496405"/>
              <a:gd name="connsiteX2" fmla="*/ 56270 w 422030"/>
              <a:gd name="connsiteY2" fmla="*/ 496405 h 496405"/>
              <a:gd name="connsiteX3" fmla="*/ 28135 w 422030"/>
              <a:gd name="connsiteY3" fmla="*/ 313525 h 496405"/>
              <a:gd name="connsiteX4" fmla="*/ 14067 w 422030"/>
              <a:gd name="connsiteY4" fmla="*/ 271321 h 496405"/>
              <a:gd name="connsiteX5" fmla="*/ 0 w 422030"/>
              <a:gd name="connsiteY5" fmla="*/ 215051 h 496405"/>
              <a:gd name="connsiteX6" fmla="*/ 28135 w 422030"/>
              <a:gd name="connsiteY6" fmla="*/ 18103 h 496405"/>
              <a:gd name="connsiteX7" fmla="*/ 42203 w 422030"/>
              <a:gd name="connsiteY7" fmla="*/ 60306 h 496405"/>
              <a:gd name="connsiteX8" fmla="*/ 56270 w 422030"/>
              <a:gd name="connsiteY8" fmla="*/ 18103 h 496405"/>
              <a:gd name="connsiteX9" fmla="*/ 112541 w 422030"/>
              <a:gd name="connsiteY9" fmla="*/ 4035 h 496405"/>
              <a:gd name="connsiteX10" fmla="*/ 168812 w 422030"/>
              <a:gd name="connsiteY10" fmla="*/ 18103 h 496405"/>
              <a:gd name="connsiteX11" fmla="*/ 112541 w 422030"/>
              <a:gd name="connsiteY11" fmla="*/ 158780 h 496405"/>
              <a:gd name="connsiteX12" fmla="*/ 70338 w 422030"/>
              <a:gd name="connsiteY12" fmla="*/ 186915 h 496405"/>
              <a:gd name="connsiteX13" fmla="*/ 393895 w 422030"/>
              <a:gd name="connsiteY13" fmla="*/ 200983 h 496405"/>
              <a:gd name="connsiteX14" fmla="*/ 365760 w 422030"/>
              <a:gd name="connsiteY14" fmla="*/ 285389 h 496405"/>
              <a:gd name="connsiteX15" fmla="*/ 323557 w 422030"/>
              <a:gd name="connsiteY15" fmla="*/ 299457 h 496405"/>
              <a:gd name="connsiteX16" fmla="*/ 281354 w 422030"/>
              <a:gd name="connsiteY16" fmla="*/ 327592 h 496405"/>
              <a:gd name="connsiteX17" fmla="*/ 0 w 422030"/>
              <a:gd name="connsiteY17" fmla="*/ 313525 h 49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2030" h="496405">
                <a:moveTo>
                  <a:pt x="42203" y="341660"/>
                </a:moveTo>
                <a:cubicBezTo>
                  <a:pt x="37514" y="360417"/>
                  <a:pt x="28135" y="378597"/>
                  <a:pt x="28135" y="397931"/>
                </a:cubicBezTo>
                <a:cubicBezTo>
                  <a:pt x="28135" y="415589"/>
                  <a:pt x="49638" y="476508"/>
                  <a:pt x="56270" y="496405"/>
                </a:cubicBezTo>
                <a:cubicBezTo>
                  <a:pt x="47728" y="428062"/>
                  <a:pt x="44248" y="377976"/>
                  <a:pt x="28135" y="313525"/>
                </a:cubicBezTo>
                <a:cubicBezTo>
                  <a:pt x="24538" y="299139"/>
                  <a:pt x="18141" y="285579"/>
                  <a:pt x="14067" y="271321"/>
                </a:cubicBezTo>
                <a:cubicBezTo>
                  <a:pt x="8756" y="252731"/>
                  <a:pt x="4689" y="233808"/>
                  <a:pt x="0" y="215051"/>
                </a:cubicBezTo>
                <a:cubicBezTo>
                  <a:pt x="9378" y="149402"/>
                  <a:pt x="10686" y="82082"/>
                  <a:pt x="28135" y="18103"/>
                </a:cubicBezTo>
                <a:cubicBezTo>
                  <a:pt x="32037" y="3797"/>
                  <a:pt x="27374" y="60306"/>
                  <a:pt x="42203" y="60306"/>
                </a:cubicBezTo>
                <a:cubicBezTo>
                  <a:pt x="57032" y="60306"/>
                  <a:pt x="44691" y="27366"/>
                  <a:pt x="56270" y="18103"/>
                </a:cubicBezTo>
                <a:cubicBezTo>
                  <a:pt x="71367" y="6025"/>
                  <a:pt x="93784" y="8724"/>
                  <a:pt x="112541" y="4035"/>
                </a:cubicBezTo>
                <a:cubicBezTo>
                  <a:pt x="131298" y="8724"/>
                  <a:pt x="162023" y="0"/>
                  <a:pt x="168812" y="18103"/>
                </a:cubicBezTo>
                <a:cubicBezTo>
                  <a:pt x="193345" y="83524"/>
                  <a:pt x="153342" y="124780"/>
                  <a:pt x="112541" y="158780"/>
                </a:cubicBezTo>
                <a:cubicBezTo>
                  <a:pt x="99553" y="169604"/>
                  <a:pt x="84406" y="177537"/>
                  <a:pt x="70338" y="186915"/>
                </a:cubicBezTo>
                <a:cubicBezTo>
                  <a:pt x="178190" y="191604"/>
                  <a:pt x="291481" y="166845"/>
                  <a:pt x="393895" y="200983"/>
                </a:cubicBezTo>
                <a:cubicBezTo>
                  <a:pt x="422030" y="210361"/>
                  <a:pt x="382998" y="261256"/>
                  <a:pt x="365760" y="285389"/>
                </a:cubicBezTo>
                <a:cubicBezTo>
                  <a:pt x="357141" y="297456"/>
                  <a:pt x="336820" y="292825"/>
                  <a:pt x="323557" y="299457"/>
                </a:cubicBezTo>
                <a:cubicBezTo>
                  <a:pt x="308435" y="307018"/>
                  <a:pt x="295422" y="318214"/>
                  <a:pt x="281354" y="327592"/>
                </a:cubicBezTo>
                <a:lnTo>
                  <a:pt x="0" y="31352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Labour Intensive Vs Capital Intensive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Q = L  K</a:t>
            </a:r>
          </a:p>
          <a:p>
            <a:pPr>
              <a:buNone/>
            </a:pPr>
            <a:r>
              <a:rPr lang="en-US" dirty="0" smtClean="0"/>
              <a:t>It means, It is a </a:t>
            </a:r>
            <a:r>
              <a:rPr lang="en-US" dirty="0" err="1" smtClean="0"/>
              <a:t>labour</a:t>
            </a:r>
            <a:r>
              <a:rPr lang="en-US" dirty="0" smtClean="0"/>
              <a:t> intensive industry, as ratio of L and K is 2:0.5. Labour is more in proportion.</a:t>
            </a:r>
          </a:p>
          <a:p>
            <a:r>
              <a:rPr lang="en-US" dirty="0" smtClean="0"/>
              <a:t>Generally, Manufacturing industry employees more </a:t>
            </a:r>
            <a:r>
              <a:rPr lang="en-US" dirty="0" err="1" smtClean="0"/>
              <a:t>labour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Where as, service industry employees less workers.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461846" y="1533378"/>
            <a:ext cx="16381" cy="126610"/>
          </a:xfrm>
          <a:custGeom>
            <a:avLst/>
            <a:gdLst>
              <a:gd name="connsiteX0" fmla="*/ 0 w 16381"/>
              <a:gd name="connsiteY0" fmla="*/ 0 h 126610"/>
              <a:gd name="connsiteX1" fmla="*/ 14068 w 16381"/>
              <a:gd name="connsiteY1" fmla="*/ 126610 h 126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1" h="126610">
                <a:moveTo>
                  <a:pt x="0" y="0"/>
                </a:moveTo>
                <a:cubicBezTo>
                  <a:pt x="16381" y="98283"/>
                  <a:pt x="14068" y="55883"/>
                  <a:pt x="14068" y="12661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461846" y="1583018"/>
            <a:ext cx="140677" cy="175444"/>
          </a:xfrm>
          <a:custGeom>
            <a:avLst/>
            <a:gdLst>
              <a:gd name="connsiteX0" fmla="*/ 140677 w 140677"/>
              <a:gd name="connsiteY0" fmla="*/ 20699 h 175444"/>
              <a:gd name="connsiteX1" fmla="*/ 98474 w 140677"/>
              <a:gd name="connsiteY1" fmla="*/ 6631 h 175444"/>
              <a:gd name="connsiteX2" fmla="*/ 84406 w 140677"/>
              <a:gd name="connsiteY2" fmla="*/ 48834 h 175444"/>
              <a:gd name="connsiteX3" fmla="*/ 28136 w 140677"/>
              <a:gd name="connsiteY3" fmla="*/ 133240 h 175444"/>
              <a:gd name="connsiteX4" fmla="*/ 0 w 140677"/>
              <a:gd name="connsiteY4" fmla="*/ 175444 h 17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77" h="175444">
                <a:moveTo>
                  <a:pt x="140677" y="20699"/>
                </a:moveTo>
                <a:cubicBezTo>
                  <a:pt x="126609" y="16010"/>
                  <a:pt x="111737" y="0"/>
                  <a:pt x="98474" y="6631"/>
                </a:cubicBezTo>
                <a:cubicBezTo>
                  <a:pt x="85211" y="13262"/>
                  <a:pt x="91607" y="35871"/>
                  <a:pt x="84406" y="48834"/>
                </a:cubicBezTo>
                <a:cubicBezTo>
                  <a:pt x="67984" y="78393"/>
                  <a:pt x="46893" y="105105"/>
                  <a:pt x="28136" y="133240"/>
                </a:cubicBezTo>
                <a:lnTo>
                  <a:pt x="0" y="175444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602523" y="1684241"/>
            <a:ext cx="140677" cy="144560"/>
          </a:xfrm>
          <a:custGeom>
            <a:avLst/>
            <a:gdLst>
              <a:gd name="connsiteX0" fmla="*/ 0 w 267286"/>
              <a:gd name="connsiteY0" fmla="*/ 46086 h 231209"/>
              <a:gd name="connsiteX1" fmla="*/ 84406 w 267286"/>
              <a:gd name="connsiteY1" fmla="*/ 3883 h 231209"/>
              <a:gd name="connsiteX2" fmla="*/ 126609 w 267286"/>
              <a:gd name="connsiteY2" fmla="*/ 32018 h 231209"/>
              <a:gd name="connsiteX3" fmla="*/ 126609 w 267286"/>
              <a:gd name="connsiteY3" fmla="*/ 158628 h 231209"/>
              <a:gd name="connsiteX4" fmla="*/ 70339 w 267286"/>
              <a:gd name="connsiteY4" fmla="*/ 200831 h 231209"/>
              <a:gd name="connsiteX5" fmla="*/ 267286 w 267286"/>
              <a:gd name="connsiteY5" fmla="*/ 214898 h 23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286" h="231209">
                <a:moveTo>
                  <a:pt x="0" y="46086"/>
                </a:moveTo>
                <a:cubicBezTo>
                  <a:pt x="14697" y="36288"/>
                  <a:pt x="61110" y="0"/>
                  <a:pt x="84406" y="3883"/>
                </a:cubicBezTo>
                <a:cubicBezTo>
                  <a:pt x="101083" y="6662"/>
                  <a:pt x="112541" y="22640"/>
                  <a:pt x="126609" y="32018"/>
                </a:cubicBezTo>
                <a:cubicBezTo>
                  <a:pt x="142189" y="78757"/>
                  <a:pt x="157557" y="102921"/>
                  <a:pt x="126609" y="158628"/>
                </a:cubicBezTo>
                <a:cubicBezTo>
                  <a:pt x="115223" y="179123"/>
                  <a:pt x="89096" y="186763"/>
                  <a:pt x="70339" y="200831"/>
                </a:cubicBezTo>
                <a:cubicBezTo>
                  <a:pt x="161477" y="231209"/>
                  <a:pt x="97713" y="214898"/>
                  <a:pt x="267286" y="21489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981200" y="1600200"/>
            <a:ext cx="140677" cy="144560"/>
          </a:xfrm>
          <a:custGeom>
            <a:avLst/>
            <a:gdLst>
              <a:gd name="connsiteX0" fmla="*/ 0 w 267286"/>
              <a:gd name="connsiteY0" fmla="*/ 46086 h 231209"/>
              <a:gd name="connsiteX1" fmla="*/ 84406 w 267286"/>
              <a:gd name="connsiteY1" fmla="*/ 3883 h 231209"/>
              <a:gd name="connsiteX2" fmla="*/ 126609 w 267286"/>
              <a:gd name="connsiteY2" fmla="*/ 32018 h 231209"/>
              <a:gd name="connsiteX3" fmla="*/ 126609 w 267286"/>
              <a:gd name="connsiteY3" fmla="*/ 158628 h 231209"/>
              <a:gd name="connsiteX4" fmla="*/ 70339 w 267286"/>
              <a:gd name="connsiteY4" fmla="*/ 200831 h 231209"/>
              <a:gd name="connsiteX5" fmla="*/ 267286 w 267286"/>
              <a:gd name="connsiteY5" fmla="*/ 214898 h 23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286" h="231209">
                <a:moveTo>
                  <a:pt x="0" y="46086"/>
                </a:moveTo>
                <a:cubicBezTo>
                  <a:pt x="14697" y="36288"/>
                  <a:pt x="61110" y="0"/>
                  <a:pt x="84406" y="3883"/>
                </a:cubicBezTo>
                <a:cubicBezTo>
                  <a:pt x="101083" y="6662"/>
                  <a:pt x="112541" y="22640"/>
                  <a:pt x="126609" y="32018"/>
                </a:cubicBezTo>
                <a:cubicBezTo>
                  <a:pt x="142189" y="78757"/>
                  <a:pt x="157557" y="102921"/>
                  <a:pt x="126609" y="158628"/>
                </a:cubicBezTo>
                <a:cubicBezTo>
                  <a:pt x="115223" y="179123"/>
                  <a:pt x="89096" y="186763"/>
                  <a:pt x="70339" y="200831"/>
                </a:cubicBezTo>
                <a:cubicBezTo>
                  <a:pt x="161477" y="231209"/>
                  <a:pt x="97713" y="214898"/>
                  <a:pt x="267286" y="21489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(</a:t>
            </a:r>
            <a:r>
              <a:rPr lang="en-US" dirty="0" err="1" smtClean="0"/>
              <a:t>Contd</a:t>
            </a:r>
            <a:r>
              <a:rPr lang="en-US" dirty="0" smtClean="0"/>
              <a:t>………………………..)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2. C.E.S. Production Function:-</a:t>
            </a:r>
          </a:p>
          <a:p>
            <a:pPr marL="514350" indent="-514350"/>
            <a:r>
              <a:rPr lang="en-US" dirty="0" smtClean="0"/>
              <a:t>Different types of </a:t>
            </a:r>
            <a:r>
              <a:rPr lang="en-US" dirty="0" err="1" smtClean="0"/>
              <a:t>i</a:t>
            </a:r>
            <a:r>
              <a:rPr lang="en-US" dirty="0" smtClean="0"/>
              <a:t>/p-</a:t>
            </a:r>
          </a:p>
          <a:p>
            <a:pPr marL="514350" indent="-514350">
              <a:buNone/>
            </a:pPr>
            <a:r>
              <a:rPr lang="en-US" dirty="0" smtClean="0"/>
              <a:t>Fixed </a:t>
            </a:r>
            <a:r>
              <a:rPr lang="en-US" dirty="0" err="1" smtClean="0"/>
              <a:t>i</a:t>
            </a:r>
            <a:r>
              <a:rPr lang="en-US" dirty="0" smtClean="0"/>
              <a:t>/p				Variable </a:t>
            </a:r>
            <a:r>
              <a:rPr lang="en-US" dirty="0" err="1" smtClean="0"/>
              <a:t>i</a:t>
            </a:r>
            <a:r>
              <a:rPr lang="en-US" dirty="0" smtClean="0"/>
              <a:t>/p</a:t>
            </a:r>
          </a:p>
          <a:p>
            <a:pPr marL="514350" indent="-514350">
              <a:buNone/>
            </a:pPr>
            <a:r>
              <a:rPr lang="en-US" dirty="0" smtClean="0"/>
              <a:t>Land					Capital</a:t>
            </a:r>
          </a:p>
          <a:p>
            <a:pPr marL="514350" indent="-514350">
              <a:buNone/>
            </a:pPr>
            <a:r>
              <a:rPr lang="en-US" dirty="0" smtClean="0"/>
              <a:t>Machinery				Labour</a:t>
            </a:r>
          </a:p>
          <a:p>
            <a:pPr marL="514350" indent="-514350">
              <a:buNone/>
            </a:pPr>
            <a:r>
              <a:rPr lang="en-US" dirty="0" smtClean="0"/>
              <a:t>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Short run Production Function:-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Law Of Variable Proportion:-</a:t>
            </a:r>
          </a:p>
          <a:p>
            <a:pPr marL="514350" indent="-514350">
              <a:buNone/>
            </a:pPr>
            <a:r>
              <a:rPr lang="en-US" dirty="0" smtClean="0"/>
              <a:t>In short run there are certain fixed </a:t>
            </a:r>
            <a:r>
              <a:rPr lang="en-US" dirty="0" err="1" smtClean="0"/>
              <a:t>i</a:t>
            </a:r>
            <a:r>
              <a:rPr lang="en-US" dirty="0" smtClean="0"/>
              <a:t>/p as well as certain variable </a:t>
            </a:r>
            <a:r>
              <a:rPr lang="en-US" dirty="0" err="1" smtClean="0"/>
              <a:t>i</a:t>
            </a:r>
            <a:r>
              <a:rPr lang="en-US" dirty="0" smtClean="0"/>
              <a:t>/p.</a:t>
            </a:r>
          </a:p>
          <a:p>
            <a:pPr marL="514350" indent="-51435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:- Agricultural Land- Fixed </a:t>
            </a:r>
            <a:r>
              <a:rPr lang="en-US" dirty="0" err="1" smtClean="0"/>
              <a:t>i</a:t>
            </a:r>
            <a:r>
              <a:rPr lang="en-US" dirty="0" smtClean="0"/>
              <a:t>/p</a:t>
            </a:r>
          </a:p>
          <a:p>
            <a:pPr marL="514350" indent="-514350">
              <a:buNone/>
            </a:pPr>
            <a:r>
              <a:rPr lang="en-US" dirty="0" smtClean="0"/>
              <a:t>		Labour- Variable </a:t>
            </a:r>
            <a:r>
              <a:rPr lang="en-US" dirty="0" err="1" smtClean="0"/>
              <a:t>i</a:t>
            </a:r>
            <a:r>
              <a:rPr lang="en-US" dirty="0" smtClean="0"/>
              <a:t>/p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Land Labour total productivity-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438400"/>
          <a:ext cx="60198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1504950"/>
                <a:gridCol w="1504950"/>
                <a:gridCol w="1504950"/>
              </a:tblGrid>
              <a:tr h="3164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Productivity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64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units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Stage I</a:t>
                      </a:r>
                      <a:endParaRPr lang="en-US" dirty="0"/>
                    </a:p>
                  </a:txBody>
                  <a:tcPr/>
                </a:tc>
              </a:tr>
              <a:tr h="31641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units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641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 units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Stage II</a:t>
                      </a:r>
                      <a:endParaRPr lang="en-US" dirty="0"/>
                    </a:p>
                  </a:txBody>
                  <a:tcPr/>
                </a:tc>
              </a:tr>
              <a:tr h="31641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units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641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units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Stage III</a:t>
                      </a:r>
                      <a:endParaRPr lang="en-US" dirty="0"/>
                    </a:p>
                  </a:txBody>
                  <a:tcPr/>
                </a:tc>
              </a:tr>
              <a:tr h="31641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 units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Stage 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5943600" y="3276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5867400" y="3352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43600" y="4038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5943600" y="40386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43600" y="4724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43600" y="5105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Stage I:- Total Productivity (TP) Increases at increasing rate while cost increases at decreasing rate.</a:t>
            </a:r>
          </a:p>
          <a:p>
            <a:r>
              <a:rPr lang="en-US" dirty="0" smtClean="0"/>
              <a:t>As cost = TP/Output</a:t>
            </a:r>
          </a:p>
          <a:p>
            <a:r>
              <a:rPr lang="en-US" dirty="0" smtClean="0"/>
              <a:t>Stage II:- TP Increases at decreasing rate and cost increases at slighter increasing rate.</a:t>
            </a:r>
          </a:p>
          <a:p>
            <a:r>
              <a:rPr lang="en-US" dirty="0" smtClean="0"/>
              <a:t>Stage III:- TP is constant while cost increases with high rate of increase.</a:t>
            </a:r>
          </a:p>
          <a:p>
            <a:r>
              <a:rPr lang="en-US" dirty="0" smtClean="0"/>
              <a:t>Stage IV:-TP decreases so cost increases drastically.</a:t>
            </a:r>
          </a:p>
          <a:p>
            <a:r>
              <a:rPr lang="en-US" dirty="0" smtClean="0"/>
              <a:t>One must try and work in Stage II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Marginal Productivity is 0 at point where TP is max.</a:t>
            </a:r>
            <a:br>
              <a:rPr lang="en-US" sz="2400" dirty="0" smtClean="0"/>
            </a:br>
            <a:r>
              <a:rPr lang="en-US" sz="2400" dirty="0" smtClean="0"/>
              <a:t>In Stage III Marginal productivity moves towards –</a:t>
            </a:r>
            <a:r>
              <a:rPr lang="en-US" sz="2400" dirty="0" err="1" smtClean="0"/>
              <a:t>ve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2286000"/>
          <a:ext cx="5029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Run Production Function:-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Law </a:t>
            </a:r>
            <a:r>
              <a:rPr lang="en-US" dirty="0" smtClean="0"/>
              <a:t>of Returns to Scale:-</a:t>
            </a:r>
          </a:p>
          <a:p>
            <a:pPr>
              <a:buNone/>
            </a:pPr>
            <a:r>
              <a:rPr lang="en-US" dirty="0" smtClean="0"/>
              <a:t>In long run production function there are only variable inputs.</a:t>
            </a:r>
          </a:p>
          <a:p>
            <a:pPr>
              <a:buNone/>
            </a:pPr>
            <a:r>
              <a:rPr lang="en-US" dirty="0" smtClean="0"/>
              <a:t>Types:-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Law of constant returns to scale</a:t>
            </a:r>
          </a:p>
          <a:p>
            <a:pPr marL="514350" indent="-514350">
              <a:buNone/>
            </a:pPr>
            <a:r>
              <a:rPr lang="en-US" dirty="0" smtClean="0"/>
              <a:t>1%  increase in </a:t>
            </a:r>
            <a:r>
              <a:rPr lang="en-US" dirty="0" err="1" smtClean="0"/>
              <a:t>i</a:t>
            </a:r>
            <a:r>
              <a:rPr lang="en-US" dirty="0" smtClean="0"/>
              <a:t>/p= 1% increase in o/p</a:t>
            </a:r>
          </a:p>
          <a:p>
            <a:pPr marL="514350" indent="-514350">
              <a:buNone/>
            </a:pPr>
            <a:r>
              <a:rPr lang="en-US" dirty="0" smtClean="0"/>
              <a:t>b) 	Law of increasing returns to scale</a:t>
            </a:r>
          </a:p>
          <a:p>
            <a:pPr marL="514350" indent="-514350">
              <a:buNone/>
            </a:pPr>
            <a:r>
              <a:rPr lang="en-US" dirty="0" smtClean="0"/>
              <a:t>1% increase in </a:t>
            </a:r>
            <a:r>
              <a:rPr lang="en-US" dirty="0" err="1" smtClean="0"/>
              <a:t>i</a:t>
            </a:r>
            <a:r>
              <a:rPr lang="en-US" dirty="0" smtClean="0"/>
              <a:t>/p leads to 2% or more increase in o/p</a:t>
            </a:r>
          </a:p>
          <a:p>
            <a:pPr marL="514350" indent="-514350">
              <a:buNone/>
            </a:pPr>
            <a:r>
              <a:rPr lang="en-US" dirty="0" smtClean="0"/>
              <a:t>c) 	Law of decreasing returns to scale</a:t>
            </a:r>
          </a:p>
          <a:p>
            <a:pPr marL="514350" indent="-514350">
              <a:buNone/>
            </a:pPr>
            <a:r>
              <a:rPr lang="en-US" dirty="0" smtClean="0"/>
              <a:t>1% increase in </a:t>
            </a:r>
            <a:r>
              <a:rPr lang="en-US" dirty="0" err="1" smtClean="0"/>
              <a:t>i</a:t>
            </a:r>
            <a:r>
              <a:rPr lang="en-US" dirty="0" smtClean="0"/>
              <a:t>/p leads to 0.5% increase in o/p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675</Words>
  <Application>Microsoft Office PowerPoint</Application>
  <PresentationFormat>On-screen Show (4:3)</PresentationFormat>
  <Paragraphs>105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Production Function</vt:lpstr>
      <vt:lpstr>Types of Production Function:-</vt:lpstr>
      <vt:lpstr>Labour Intensive Vs Capital Intensive industry</vt:lpstr>
      <vt:lpstr>Types (Contd………………………..)</vt:lpstr>
      <vt:lpstr>Short run Production Function:-</vt:lpstr>
      <vt:lpstr>Slide 6</vt:lpstr>
      <vt:lpstr>Slide 7</vt:lpstr>
      <vt:lpstr>Marginal Productivity is 0 at point where TP is max. In Stage III Marginal productivity moves towards –ve.</vt:lpstr>
      <vt:lpstr>Long Run Production Function:-</vt:lpstr>
      <vt:lpstr>Cost  (Classification)</vt:lpstr>
      <vt:lpstr>Slide 11</vt:lpstr>
      <vt:lpstr>Slide 12</vt:lpstr>
      <vt:lpstr>Short Run relationship between Production and Cost</vt:lpstr>
      <vt:lpstr>Types of Profits</vt:lpstr>
      <vt:lpstr>Break Even Point (BEP)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Function</dc:title>
  <dc:creator>Mayank</dc:creator>
  <cp:lastModifiedBy>Bhate Ji</cp:lastModifiedBy>
  <cp:revision>11</cp:revision>
  <dcterms:created xsi:type="dcterms:W3CDTF">2006-08-16T00:00:00Z</dcterms:created>
  <dcterms:modified xsi:type="dcterms:W3CDTF">2021-03-31T06:17:58Z</dcterms:modified>
</cp:coreProperties>
</file>