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70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2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34" autoAdjust="0"/>
    <p:restoredTop sz="94624" autoAdjust="0"/>
  </p:normalViewPr>
  <p:slideViewPr>
    <p:cSldViewPr>
      <p:cViewPr varScale="1">
        <p:scale>
          <a:sx n="62" d="100"/>
          <a:sy n="62" d="100"/>
        </p:scale>
        <p:origin x="-1500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716F9F-ABE3-4BEB-BA00-E34941638888}" type="datetimeFigureOut">
              <a:rPr lang="en-US" smtClean="0"/>
              <a:pPr/>
              <a:t>4/20/2021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7FB64F-36C6-4D45-9072-035769AA9237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FB64F-36C6-4D45-9072-035769AA9237}" type="slidenum">
              <a:rPr lang="en-IN" smtClean="0"/>
              <a:pPr/>
              <a:t>3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Economic Stabilisation</a:t>
            </a:r>
            <a:br>
              <a:rPr lang="en-IN" dirty="0" smtClean="0"/>
            </a:br>
            <a:r>
              <a:rPr lang="en-IN" dirty="0" smtClean="0"/>
              <a:t>1. Monetary Policy</a:t>
            </a:r>
            <a:br>
              <a:rPr lang="en-IN" dirty="0" smtClean="0"/>
            </a:br>
            <a:r>
              <a:rPr lang="en-IN" dirty="0" smtClean="0"/>
              <a:t>2. Fiscal Policy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 of fiscal 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 smtClean="0"/>
              <a:t>Taxation</a:t>
            </a:r>
            <a:r>
              <a:rPr lang="en-US" sz="2800" dirty="0" smtClean="0"/>
              <a:t>:- in India it is PROGRESSIVE RATE of taxation. Tax  with  in income of people. It tries to   the inequality of society. With the help of public expenditure programs </a:t>
            </a:r>
            <a:r>
              <a:rPr lang="en-US" sz="2800" dirty="0" err="1" smtClean="0"/>
              <a:t>govt</a:t>
            </a:r>
            <a:r>
              <a:rPr lang="en-US" sz="2800" dirty="0" smtClean="0"/>
              <a:t> tries to shift the money to poorer.  </a:t>
            </a:r>
          </a:p>
          <a:p>
            <a:endParaRPr lang="en-US" dirty="0"/>
          </a:p>
        </p:txBody>
      </p:sp>
      <p:pic>
        <p:nvPicPr>
          <p:cNvPr id="6" name="Picture 4" descr="Tax rate for lowest income slab slashed to 5% from 10%, surcharge of 10% slapped on incomes over Rs 50 lakh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3733800"/>
            <a:ext cx="7315200" cy="2895600"/>
          </a:xfrm>
          <a:prstGeom prst="rect">
            <a:avLst/>
          </a:prstGeom>
          <a:noFill/>
        </p:spPr>
      </p:pic>
      <p:cxnSp>
        <p:nvCxnSpPr>
          <p:cNvPr id="8" name="Straight Arrow Connector 7"/>
          <p:cNvCxnSpPr/>
          <p:nvPr/>
        </p:nvCxnSpPr>
        <p:spPr>
          <a:xfrm rot="5400000" flipH="1" flipV="1">
            <a:off x="2591594" y="2285206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5400000" flipH="1" flipV="1">
            <a:off x="3429794" y="2285206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>
            <a:off x="7925594" y="2361406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Contd</a:t>
            </a:r>
            <a:r>
              <a:rPr lang="en-US" dirty="0" smtClean="0"/>
              <a:t>……………………………………….	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Public expenditure programmes</a:t>
            </a:r>
            <a:r>
              <a:rPr lang="en-US" dirty="0" smtClean="0"/>
              <a:t>:-</a:t>
            </a:r>
          </a:p>
          <a:p>
            <a:pPr>
              <a:buNone/>
            </a:pPr>
            <a:r>
              <a:rPr lang="en-US" dirty="0" smtClean="0"/>
              <a:t>Used in recession.</a:t>
            </a:r>
          </a:p>
          <a:p>
            <a:pPr>
              <a:buNone/>
            </a:pPr>
            <a:r>
              <a:rPr lang="en-US" dirty="0" smtClean="0"/>
              <a:t>Social and economic infrastructure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Education    health   welfare programmes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rot="5400000">
            <a:off x="2971800" y="35814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5400000">
            <a:off x="1219994" y="3656806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>
            <a:off x="4725194" y="3656806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of F.P.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1) </a:t>
            </a:r>
            <a:r>
              <a:rPr lang="en-US" b="1" dirty="0" err="1" smtClean="0"/>
              <a:t>Contracyclic</a:t>
            </a:r>
            <a:r>
              <a:rPr lang="en-US" b="1" dirty="0" smtClean="0"/>
              <a:t> business cycle</a:t>
            </a:r>
            <a:r>
              <a:rPr lang="en-US" dirty="0" smtClean="0"/>
              <a:t>:- counter effecting the business cycle. (Trough is depression)</a:t>
            </a:r>
          </a:p>
        </p:txBody>
      </p:sp>
      <p:pic>
        <p:nvPicPr>
          <p:cNvPr id="4" name="Picture 2" descr="Image result for business cycl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3124200"/>
            <a:ext cx="6038850" cy="335514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lphaLcParenR"/>
            </a:pPr>
            <a:r>
              <a:rPr lang="en-US" b="1" dirty="0" smtClean="0"/>
              <a:t>Budget deficit policy:-  (Fiscal deficit) </a:t>
            </a:r>
          </a:p>
          <a:p>
            <a:pPr marL="514350" indent="-514350">
              <a:buNone/>
            </a:pPr>
            <a:r>
              <a:rPr lang="en-US" dirty="0" smtClean="0"/>
              <a:t>FP which is followed during recession.</a:t>
            </a:r>
          </a:p>
          <a:p>
            <a:pPr marL="514350" indent="-514350">
              <a:buNone/>
            </a:pPr>
            <a:r>
              <a:rPr lang="en-US" dirty="0" smtClean="0"/>
              <a:t>During 2008-09= 6%</a:t>
            </a:r>
          </a:p>
          <a:p>
            <a:pPr marL="514350" indent="-514350">
              <a:buNone/>
            </a:pPr>
            <a:r>
              <a:rPr lang="en-US" dirty="0" smtClean="0"/>
              <a:t>In 2019,</a:t>
            </a:r>
            <a:r>
              <a:rPr lang="en-US" dirty="0" smtClean="0"/>
              <a:t> </a:t>
            </a:r>
            <a:r>
              <a:rPr lang="en-US" dirty="0" smtClean="0"/>
              <a:t>it </a:t>
            </a:r>
            <a:r>
              <a:rPr lang="en-US" dirty="0" smtClean="0"/>
              <a:t>was</a:t>
            </a:r>
            <a:r>
              <a:rPr lang="en-US" dirty="0" smtClean="0"/>
              <a:t> </a:t>
            </a:r>
            <a:r>
              <a:rPr lang="en-US" dirty="0" smtClean="0"/>
              <a:t>4.6%</a:t>
            </a:r>
          </a:p>
          <a:p>
            <a:pPr marL="514350" indent="-514350">
              <a:buNone/>
            </a:pPr>
            <a:r>
              <a:rPr lang="en-US" b="1" dirty="0" smtClean="0"/>
              <a:t>Deficit Financing:- </a:t>
            </a:r>
            <a:r>
              <a:rPr lang="en-US" dirty="0" smtClean="0"/>
              <a:t>from where we are going to finance for the deficit.</a:t>
            </a:r>
          </a:p>
          <a:p>
            <a:pPr marL="514350" indent="-514350">
              <a:buNone/>
            </a:pPr>
            <a:r>
              <a:rPr lang="en-US" b="1" dirty="0" smtClean="0"/>
              <a:t>b)Surplus budget</a:t>
            </a:r>
            <a:r>
              <a:rPr lang="en-US" dirty="0" smtClean="0"/>
              <a:t>:- budgetary policy followed in boom. Rarely followed in developing countries.</a:t>
            </a:r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 smtClean="0"/>
              <a:t>C) Balance budget multiplier:- </a:t>
            </a:r>
            <a:r>
              <a:rPr lang="en-US" dirty="0" smtClean="0"/>
              <a:t>when change in taxation is equal to change in expenditure.</a:t>
            </a:r>
          </a:p>
          <a:p>
            <a:pPr>
              <a:buNone/>
            </a:pPr>
            <a:r>
              <a:rPr lang="en-US" dirty="0" smtClean="0"/>
              <a:t>    Neither recession nor boom condition.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2) Compensatory fiscal policy:- </a:t>
            </a:r>
            <a:r>
              <a:rPr lang="en-US" dirty="0" err="1" smtClean="0"/>
              <a:t>govt</a:t>
            </a:r>
            <a:r>
              <a:rPr lang="en-US" dirty="0" smtClean="0"/>
              <a:t> doesn’t need to enter the market. Condition changes automatically.</a:t>
            </a:r>
          </a:p>
          <a:p>
            <a:pPr>
              <a:buNone/>
            </a:pPr>
            <a:r>
              <a:rPr lang="en-US" dirty="0" smtClean="0"/>
              <a:t>During recession, more people come under BPL hence expenditure will   .</a:t>
            </a:r>
          </a:p>
          <a:p>
            <a:pPr>
              <a:buNone/>
            </a:pPr>
            <a:r>
              <a:rPr lang="en-US" dirty="0" err="1" smtClean="0"/>
              <a:t>Govt</a:t>
            </a:r>
            <a:r>
              <a:rPr lang="en-US" dirty="0" smtClean="0"/>
              <a:t> spend on public expenditure programmes. </a:t>
            </a:r>
            <a:r>
              <a:rPr lang="en-US" dirty="0" err="1" smtClean="0"/>
              <a:t>Eg</a:t>
            </a:r>
            <a:r>
              <a:rPr lang="en-US" dirty="0" smtClean="0"/>
              <a:t>:- </a:t>
            </a:r>
            <a:r>
              <a:rPr lang="en-US" dirty="0" err="1" smtClean="0"/>
              <a:t>Saksharata</a:t>
            </a:r>
            <a:r>
              <a:rPr lang="en-US" dirty="0" smtClean="0"/>
              <a:t> </a:t>
            </a:r>
            <a:r>
              <a:rPr lang="en-US" dirty="0" err="1" smtClean="0"/>
              <a:t>abhiyaan</a:t>
            </a:r>
            <a:r>
              <a:rPr lang="en-US" dirty="0" smtClean="0"/>
              <a:t> etc.</a:t>
            </a:r>
          </a:p>
          <a:p>
            <a:pPr>
              <a:buNone/>
            </a:pPr>
            <a:r>
              <a:rPr lang="en-US" dirty="0" smtClean="0"/>
              <a:t>During surplus, as income   , taxes although not raised but public will move to higher tax slabs. 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rot="5400000" flipH="1" flipV="1">
            <a:off x="3810794" y="5257006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rot="5400000" flipH="1" flipV="1">
            <a:off x="2896394" y="4190206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https://encrypted-tbn0.gstatic.com/images?q=tbn:ANd9GcSnJ84Qo16z6Q4loDcNhaWsLhjBo53pQfguuzk6k5T7sfqZGthOb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4663888"/>
            <a:ext cx="1752600" cy="1984563"/>
          </a:xfrm>
          <a:prstGeom prst="rect">
            <a:avLst/>
          </a:prstGeom>
          <a:noFill/>
        </p:spPr>
      </p:pic>
      <p:pic>
        <p:nvPicPr>
          <p:cNvPr id="28674" name="Picture 2" descr="https://encrypted-tbn1.gstatic.com/images?q=tbn:ANd9GcRxYAkvRNxy8BrASi9rggB4Bbb0JEdg3DQtHQqyq96kigh2xXfZdozgdWQ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09800" y="1295400"/>
            <a:ext cx="4876800" cy="3695463"/>
          </a:xfrm>
          <a:prstGeom prst="rect">
            <a:avLst/>
          </a:prstGeom>
          <a:noFill/>
        </p:spPr>
      </p:pic>
      <p:pic>
        <p:nvPicPr>
          <p:cNvPr id="4" name="Picture 20" descr="https://encrypted-tbn2.gstatic.com/images?q=tbn:ANd9GcR47TsWVn132AYJS5NFwuim22gq9oIPsgi7LFzb5eFHCe7COg5f0w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81725" y="5314949"/>
            <a:ext cx="2962275" cy="1543051"/>
          </a:xfrm>
          <a:prstGeom prst="rect">
            <a:avLst/>
          </a:prstGeom>
          <a:noFill/>
        </p:spPr>
      </p:pic>
      <p:pic>
        <p:nvPicPr>
          <p:cNvPr id="5" name="Picture 12" descr="https://encrypted-tbn3.gstatic.com/images?q=tbn:ANd9GcSEZxnpJt_kxN72Uyhg9VGtR03kfA3AZDkFU41vKQqVTGr2ELUI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0"/>
            <a:ext cx="1981200" cy="21907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Monetary Policy (MP)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It is framed by RBI.</a:t>
            </a:r>
          </a:p>
          <a:p>
            <a:r>
              <a:rPr lang="en-US" dirty="0" smtClean="0"/>
              <a:t>The policy is related to cost and supply of money in the economy.</a:t>
            </a:r>
          </a:p>
          <a:p>
            <a:r>
              <a:rPr lang="en-US" dirty="0" smtClean="0"/>
              <a:t>Objectives:-</a:t>
            </a:r>
          </a:p>
          <a:p>
            <a:pPr marL="514350" indent="-514350">
              <a:buAutoNum type="arabicPeriod"/>
            </a:pPr>
            <a:r>
              <a:rPr lang="en-US" dirty="0" smtClean="0"/>
              <a:t>Price stabilization</a:t>
            </a:r>
          </a:p>
          <a:p>
            <a:pPr marL="514350" indent="-514350">
              <a:buAutoNum type="arabicPeriod"/>
            </a:pPr>
            <a:r>
              <a:rPr lang="en-US" dirty="0" smtClean="0"/>
              <a:t>Exchange rate stabilization</a:t>
            </a:r>
          </a:p>
          <a:p>
            <a:pPr marL="514350" indent="-514350">
              <a:buAutoNum type="arabicPeriod"/>
            </a:pPr>
            <a:r>
              <a:rPr lang="en-US" dirty="0" smtClean="0"/>
              <a:t>Maintaining full employment rate</a:t>
            </a:r>
          </a:p>
          <a:p>
            <a:pPr marL="514350" indent="-514350">
              <a:buAutoNum type="arabicPeriod"/>
            </a:pPr>
            <a:r>
              <a:rPr lang="en-US" dirty="0" smtClean="0"/>
              <a:t>Economic growth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 (</a:t>
            </a:r>
            <a:r>
              <a:rPr lang="en-US" dirty="0" err="1" smtClean="0"/>
              <a:t>Contd</a:t>
            </a:r>
            <a:r>
              <a:rPr lang="en-US" dirty="0" smtClean="0"/>
              <a:t>):-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AutoNum type="arabicPeriod"/>
            </a:pPr>
            <a:r>
              <a:rPr lang="en-US" dirty="0" smtClean="0"/>
              <a:t>Price stabilization:- inflation/ deflation should not be much. 3-4% inflation is normal for an economy. It shows economy is growing. 0% inflation shows recessionary condition.</a:t>
            </a:r>
          </a:p>
          <a:p>
            <a:pPr marL="514350" indent="-514350">
              <a:buAutoNum type="arabicPeriod"/>
            </a:pPr>
            <a:r>
              <a:rPr lang="en-US" dirty="0" smtClean="0"/>
              <a:t>Exchange rate stabilization:- If sudden change in exchange rate, RBI intervenes in market and try to maintain it.</a:t>
            </a:r>
          </a:p>
          <a:p>
            <a:pPr marL="514350" indent="-514350">
              <a:buNone/>
            </a:pPr>
            <a:r>
              <a:rPr lang="en-US" dirty="0" smtClean="0"/>
              <a:t>	if Rs. 80=$1 (Depreciation of rupee)</a:t>
            </a:r>
          </a:p>
          <a:p>
            <a:pPr marL="514350" indent="-514350">
              <a:buNone/>
            </a:pPr>
            <a:r>
              <a:rPr lang="en-US" dirty="0" smtClean="0"/>
              <a:t>	Rs. 75=$1 (Normal condition)</a:t>
            </a:r>
          </a:p>
          <a:p>
            <a:pPr marL="514350" indent="-514350">
              <a:buNone/>
            </a:pPr>
            <a:r>
              <a:rPr lang="en-US" dirty="0" smtClean="0"/>
              <a:t>	Rs. 70=$1 (Appreciation of rupee)</a:t>
            </a:r>
          </a:p>
          <a:p>
            <a:pPr marL="514350" indent="-514350">
              <a:buNone/>
            </a:pPr>
            <a:r>
              <a:rPr lang="en-US" dirty="0" smtClean="0"/>
              <a:t>As demand of rupee goes down i.e. rupee depreciates, RBI starts selling $ in market from its foreign currency reserve. Hence rupee starts appreciating.</a:t>
            </a:r>
          </a:p>
          <a:p>
            <a:pPr marL="514350" indent="-514350">
              <a:buNone/>
            </a:pPr>
            <a:r>
              <a:rPr lang="en-US" dirty="0" smtClean="0"/>
              <a:t>If high volatility, big problem for export and import.</a:t>
            </a:r>
          </a:p>
          <a:p>
            <a:pPr marL="514350" indent="-514350">
              <a:buNone/>
            </a:pPr>
            <a:r>
              <a:rPr lang="en-US" dirty="0" smtClean="0"/>
              <a:t>If high depreciation, import price is high- bad condition</a:t>
            </a:r>
          </a:p>
          <a:p>
            <a:pPr marL="514350" indent="-514350">
              <a:buNone/>
            </a:pPr>
            <a:r>
              <a:rPr lang="en-US" dirty="0" smtClean="0"/>
              <a:t>			for export, it is good.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Contd</a:t>
            </a:r>
            <a:r>
              <a:rPr lang="en-US" dirty="0" smtClean="0"/>
              <a:t>…………………………………………..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None/>
            </a:pPr>
            <a:r>
              <a:rPr lang="en-US" dirty="0" smtClean="0"/>
              <a:t>3. Maintaining full employment rate:- 100% employment cant be possible. 3-4% is natural rate of unemployment. ( because of unemployability i.e. no skills or no capability of employees)</a:t>
            </a:r>
          </a:p>
          <a:p>
            <a:pPr marL="514350" indent="-514350">
              <a:buNone/>
            </a:pPr>
            <a:r>
              <a:rPr lang="en-US" dirty="0" smtClean="0"/>
              <a:t>4. Economic growth:-</a:t>
            </a:r>
          </a:p>
          <a:p>
            <a:pPr marL="514350" indent="-514350">
              <a:buNone/>
            </a:pPr>
            <a:r>
              <a:rPr lang="en-US" dirty="0" smtClean="0"/>
              <a:t>MP supplies money in market     people take loans	investment     employment     Income    </a:t>
            </a:r>
          </a:p>
          <a:p>
            <a:pPr marL="514350" indent="-514350">
              <a:buNone/>
            </a:pPr>
            <a:r>
              <a:rPr lang="en-US" dirty="0" smtClean="0"/>
              <a:t>Consumption + saving(demand in market)       Economic growth</a:t>
            </a:r>
          </a:p>
          <a:p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105400" y="44958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8229600" y="45720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200400" y="48768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562600" y="49530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7162800" y="49530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934200" y="54102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Instruments of MP (Tools)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Quantitative or general or Indirect</a:t>
            </a:r>
          </a:p>
          <a:p>
            <a:r>
              <a:rPr lang="en-US" dirty="0" smtClean="0"/>
              <a:t>Qualitative or selective or Direct</a:t>
            </a:r>
          </a:p>
          <a:p>
            <a:pPr>
              <a:buNone/>
            </a:pPr>
            <a:r>
              <a:rPr lang="en-US" b="1" dirty="0" smtClean="0"/>
              <a:t>Quantitative</a:t>
            </a:r>
            <a:r>
              <a:rPr lang="en-US" dirty="0" smtClean="0"/>
              <a:t> :- Different types-</a:t>
            </a:r>
          </a:p>
          <a:p>
            <a:pPr>
              <a:buNone/>
            </a:pPr>
            <a:r>
              <a:rPr lang="en-US" dirty="0" smtClean="0"/>
              <a:t>a) Bank rate/Discount rate/</a:t>
            </a:r>
            <a:r>
              <a:rPr lang="en-US" dirty="0" err="1" smtClean="0"/>
              <a:t>Rapo</a:t>
            </a:r>
            <a:r>
              <a:rPr lang="en-US" dirty="0" smtClean="0"/>
              <a:t> rate- rate at which RBI lends money to commercial banks. It is minimum.</a:t>
            </a:r>
          </a:p>
          <a:p>
            <a:pPr>
              <a:buNone/>
            </a:pPr>
            <a:r>
              <a:rPr lang="en-US" dirty="0" smtClean="0"/>
              <a:t>Reverse </a:t>
            </a:r>
            <a:r>
              <a:rPr lang="en-US" dirty="0" err="1" smtClean="0"/>
              <a:t>rapo</a:t>
            </a:r>
            <a:r>
              <a:rPr lang="en-US" dirty="0" smtClean="0"/>
              <a:t> rate:- rate at which commercial banks lends money to RBI. It is always less than </a:t>
            </a:r>
            <a:r>
              <a:rPr lang="en-US" dirty="0" err="1" smtClean="0"/>
              <a:t>rapo</a:t>
            </a:r>
            <a:r>
              <a:rPr lang="en-US" dirty="0" smtClean="0"/>
              <a:t> rate. (risk is involved in giving loan hence better to give to RBI than to any other bank)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Contd</a:t>
            </a:r>
            <a:r>
              <a:rPr lang="en-US" dirty="0" smtClean="0"/>
              <a:t>……………………………………………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b) Open market operations:- It refers to sale and purchase of securities in the money market by central bank.</a:t>
            </a:r>
          </a:p>
          <a:p>
            <a:pPr>
              <a:buNone/>
            </a:pPr>
            <a:r>
              <a:rPr lang="en-US" dirty="0" smtClean="0"/>
              <a:t>Bond buying 			money to </a:t>
            </a:r>
            <a:r>
              <a:rPr lang="en-US" dirty="0" err="1" smtClean="0"/>
              <a:t>govt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c)Credit Reserve Ratio (CRR):- demand in time deposit. This includes changes in CRR and SLR.</a:t>
            </a:r>
          </a:p>
          <a:p>
            <a:pPr>
              <a:buNone/>
            </a:pPr>
            <a:r>
              <a:rPr lang="en-US" dirty="0" smtClean="0"/>
              <a:t>CRR:- commercial bank has to keep it with RBI. Generally 6%. (4.75% in 2012)</a:t>
            </a:r>
          </a:p>
          <a:p>
            <a:pPr>
              <a:buNone/>
            </a:pPr>
            <a:r>
              <a:rPr lang="en-US" dirty="0" smtClean="0"/>
              <a:t>SLR(Statutory liquidity ratio):-3-15% commercial bank has to keep it with itself. Today it is around 24%.</a:t>
            </a:r>
          </a:p>
          <a:p>
            <a:pPr>
              <a:buNone/>
            </a:pPr>
            <a:r>
              <a:rPr lang="en-US" dirty="0" smtClean="0"/>
              <a:t>So, 30% is saved and 70% currency is circulated in market and it is maintained every quarterly.</a:t>
            </a:r>
          </a:p>
          <a:p>
            <a:pPr>
              <a:buNone/>
            </a:pPr>
            <a:r>
              <a:rPr lang="en-US" dirty="0" smtClean="0"/>
              <a:t>In USA, SLR is not there. So 90% currency is there in market.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209800" y="2514600"/>
            <a:ext cx="1981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Qualitative:-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Changing margin requirements:- in this policy, borrowers are given less money against specified securities. Loan taker has to pay some amount as well.</a:t>
            </a:r>
          </a:p>
          <a:p>
            <a:r>
              <a:rPr lang="en-US" dirty="0" smtClean="0"/>
              <a:t>Credit rationing:- selective credit control. RBI can advise commercial banks not to give loans in areas related to speculative activity (hype) is seen.</a:t>
            </a:r>
          </a:p>
          <a:p>
            <a:r>
              <a:rPr lang="en-US" dirty="0" smtClean="0"/>
              <a:t>Moral persuasion/moral suasion:- RBI issues letters to commercial banks asking them to control credit.</a:t>
            </a:r>
          </a:p>
          <a:p>
            <a:r>
              <a:rPr lang="en-US" dirty="0" smtClean="0"/>
              <a:t>Direct control:- central bank takes control of all commercial banks if requirement is not fulfilled.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To maintain price stability, full employment or economic growth in market…….2 types of MP:-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Expansionary monetary policy:- used to overcome recession or depression</a:t>
            </a:r>
          </a:p>
          <a:p>
            <a:pPr>
              <a:buNone/>
            </a:pPr>
            <a:r>
              <a:rPr lang="en-US" dirty="0" smtClean="0"/>
              <a:t>CRR		SLR</a:t>
            </a:r>
          </a:p>
          <a:p>
            <a:pPr>
              <a:buNone/>
            </a:pPr>
            <a:r>
              <a:rPr lang="en-US" dirty="0" smtClean="0"/>
              <a:t>BUY SECURITIES</a:t>
            </a:r>
          </a:p>
          <a:p>
            <a:pPr>
              <a:buNone/>
            </a:pPr>
            <a:r>
              <a:rPr lang="en-US" dirty="0" smtClean="0"/>
              <a:t>BANK RATE </a:t>
            </a:r>
          </a:p>
          <a:p>
            <a:r>
              <a:rPr lang="en-US" dirty="0" smtClean="0"/>
              <a:t>Restrictive/</a:t>
            </a:r>
            <a:r>
              <a:rPr lang="en-US" dirty="0" err="1" smtClean="0"/>
              <a:t>Contractionary</a:t>
            </a:r>
            <a:r>
              <a:rPr lang="en-US" dirty="0" smtClean="0"/>
              <a:t> monetary policy:-</a:t>
            </a:r>
          </a:p>
          <a:p>
            <a:pPr>
              <a:buNone/>
            </a:pPr>
            <a:r>
              <a:rPr lang="en-US" dirty="0" smtClean="0"/>
              <a:t>Reverse of expansionary policy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rot="5400000" flipH="1" flipV="1">
            <a:off x="1333500" y="29337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5400000">
            <a:off x="3200400" y="29718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5400000">
            <a:off x="2515394" y="4114006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Fiscal Policy (FP)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Revenue and expenditure of govt.</a:t>
            </a:r>
          </a:p>
          <a:p>
            <a:r>
              <a:rPr lang="en-US" dirty="0" smtClean="0"/>
              <a:t>Finance minister </a:t>
            </a:r>
            <a:r>
              <a:rPr lang="en-US" dirty="0" smtClean="0"/>
              <a:t>sets FP.</a:t>
            </a:r>
            <a:endParaRPr lang="en-US" dirty="0" smtClean="0"/>
          </a:p>
          <a:p>
            <a:r>
              <a:rPr lang="en-US" dirty="0" smtClean="0"/>
              <a:t>Revenue generation through taxes and expenditure by the name of public/general expenditure policy.</a:t>
            </a:r>
          </a:p>
          <a:p>
            <a:r>
              <a:rPr lang="en-US" dirty="0" smtClean="0"/>
              <a:t>In developed countries, it is used as instrument to achieve full employment and economic stability.</a:t>
            </a:r>
          </a:p>
          <a:p>
            <a:r>
              <a:rPr lang="en-US" dirty="0" smtClean="0"/>
              <a:t>In developing countries, it is used to set up economic growth rate.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664</Words>
  <Application>Microsoft Office PowerPoint</Application>
  <PresentationFormat>On-screen Show (4:3)</PresentationFormat>
  <Paragraphs>80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Economic Stabilisation 1. Monetary Policy 2. Fiscal Policy </vt:lpstr>
      <vt:lpstr>Monetary Policy (MP)</vt:lpstr>
      <vt:lpstr>Objectives (Contd):-</vt:lpstr>
      <vt:lpstr>Contd…………………………………………..</vt:lpstr>
      <vt:lpstr>Instruments of MP (Tools)</vt:lpstr>
      <vt:lpstr>Contd……………………………………………</vt:lpstr>
      <vt:lpstr>Qualitative:-</vt:lpstr>
      <vt:lpstr>To maintain price stability, full employment or economic growth in market…….2 types of MP:-</vt:lpstr>
      <vt:lpstr>Fiscal Policy (FP)</vt:lpstr>
      <vt:lpstr>Operation of fiscal policy</vt:lpstr>
      <vt:lpstr>Contd………………………………………. </vt:lpstr>
      <vt:lpstr>Tools of F.P.</vt:lpstr>
      <vt:lpstr>Slide 13</vt:lpstr>
      <vt:lpstr>Slide 14</vt:lpstr>
      <vt:lpstr>Slide 15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Monetary Policy</dc:title>
  <dc:creator>Mayank</dc:creator>
  <cp:lastModifiedBy>Bhate Ji</cp:lastModifiedBy>
  <cp:revision>29</cp:revision>
  <dcterms:created xsi:type="dcterms:W3CDTF">2006-08-16T00:00:00Z</dcterms:created>
  <dcterms:modified xsi:type="dcterms:W3CDTF">2021-04-20T05:34:22Z</dcterms:modified>
</cp:coreProperties>
</file>