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7.xml" ContentType="application/vnd.openxmlformats-officedocument.drawingml.chartshap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rawings/drawing5.xml" ContentType="application/vnd.openxmlformats-officedocument.drawingml.chartshapes+xml"/>
  <Override PartName="/ppt/drawings/drawing6.xml" ContentType="application/vnd.openxmlformats-officedocument.drawingml.chartshape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2" r:id="rId18"/>
    <p:sldId id="274" r:id="rId19"/>
    <p:sldId id="273" r:id="rId20"/>
    <p:sldId id="275" r:id="rId21"/>
    <p:sldId id="276" r:id="rId22"/>
    <p:sldId id="271"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Office_Excel_Worksheet7.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plotArea>
      <c:layout/>
      <c:lineChart>
        <c:grouping val="percentStacked"/>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28875136"/>
        <c:axId val="128881024"/>
      </c:lineChart>
      <c:catAx>
        <c:axId val="128875136"/>
        <c:scaling>
          <c:orientation val="minMax"/>
        </c:scaling>
        <c:axPos val="b"/>
        <c:tickLblPos val="nextTo"/>
        <c:txPr>
          <a:bodyPr/>
          <a:lstStyle/>
          <a:p>
            <a:pPr>
              <a:defRPr lang="en-US"/>
            </a:pPr>
            <a:endParaRPr lang="en-US"/>
          </a:p>
        </c:txPr>
        <c:crossAx val="128881024"/>
        <c:crosses val="autoZero"/>
        <c:auto val="1"/>
        <c:lblAlgn val="ctr"/>
        <c:lblOffset val="100"/>
      </c:catAx>
      <c:valAx>
        <c:axId val="128881024"/>
        <c:scaling>
          <c:orientation val="minMax"/>
        </c:scaling>
        <c:axPos val="l"/>
        <c:numFmt formatCode="0%" sourceLinked="1"/>
        <c:tickLblPos val="nextTo"/>
        <c:txPr>
          <a:bodyPr/>
          <a:lstStyle/>
          <a:p>
            <a:pPr>
              <a:defRPr lang="en-US"/>
            </a:pPr>
            <a:endParaRPr lang="en-US"/>
          </a:p>
        </c:txPr>
        <c:crossAx val="128875136"/>
        <c:crosses val="autoZero"/>
        <c:crossBetween val="between"/>
      </c:valAx>
    </c:plotArea>
    <c:legend>
      <c:legendPos val="r"/>
      <c:txPr>
        <a:bodyPr/>
        <a:lstStyle/>
        <a:p>
          <a:pPr>
            <a:defRPr lang="en-US"/>
          </a:pPr>
          <a:endParaRPr lang="en-US"/>
        </a:p>
      </c:txPr>
    </c:legend>
    <c:plotVisOnly val="1"/>
  </c:chart>
  <c:txPr>
    <a:bodyPr/>
    <a:lstStyle/>
    <a:p>
      <a:pPr>
        <a:defRPr sz="18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plotArea>
      <c:layout/>
      <c:lineChart>
        <c:grouping val="percentStacked"/>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56470144"/>
        <c:axId val="56488320"/>
      </c:lineChart>
      <c:catAx>
        <c:axId val="56470144"/>
        <c:scaling>
          <c:orientation val="minMax"/>
        </c:scaling>
        <c:axPos val="b"/>
        <c:tickLblPos val="nextTo"/>
        <c:txPr>
          <a:bodyPr/>
          <a:lstStyle/>
          <a:p>
            <a:pPr>
              <a:defRPr lang="en-US"/>
            </a:pPr>
            <a:endParaRPr lang="en-US"/>
          </a:p>
        </c:txPr>
        <c:crossAx val="56488320"/>
        <c:crosses val="autoZero"/>
        <c:auto val="1"/>
        <c:lblAlgn val="ctr"/>
        <c:lblOffset val="100"/>
      </c:catAx>
      <c:valAx>
        <c:axId val="56488320"/>
        <c:scaling>
          <c:orientation val="minMax"/>
        </c:scaling>
        <c:axPos val="l"/>
        <c:majorGridlines/>
        <c:numFmt formatCode="0%" sourceLinked="1"/>
        <c:tickLblPos val="nextTo"/>
        <c:txPr>
          <a:bodyPr/>
          <a:lstStyle/>
          <a:p>
            <a:pPr>
              <a:defRPr lang="en-US"/>
            </a:pPr>
            <a:endParaRPr lang="en-US"/>
          </a:p>
        </c:txPr>
        <c:crossAx val="56470144"/>
        <c:crosses val="autoZero"/>
        <c:crossBetween val="between"/>
      </c:valAx>
    </c:plotArea>
    <c:legend>
      <c:legendPos val="r"/>
      <c:txPr>
        <a:bodyPr/>
        <a:lstStyle/>
        <a:p>
          <a:pPr>
            <a:defRPr lang="en-US"/>
          </a:pPr>
          <a:endParaRPr lang="en-US"/>
        </a:p>
      </c:txPr>
    </c:legend>
    <c:plotVisOnly val="1"/>
  </c:chart>
  <c:txPr>
    <a:bodyPr/>
    <a:lstStyle/>
    <a:p>
      <a:pPr>
        <a:defRPr sz="1800"/>
      </a:pPr>
      <a:endParaRPr lang="en-US"/>
    </a:p>
  </c:txPr>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IN"/>
  <c:chart>
    <c:plotArea>
      <c:layout/>
      <c:lineChart>
        <c:grouping val="percentStacked"/>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29984000"/>
        <c:axId val="129985536"/>
      </c:lineChart>
      <c:catAx>
        <c:axId val="129984000"/>
        <c:scaling>
          <c:orientation val="minMax"/>
        </c:scaling>
        <c:axPos val="b"/>
        <c:tickLblPos val="nextTo"/>
        <c:txPr>
          <a:bodyPr/>
          <a:lstStyle/>
          <a:p>
            <a:pPr>
              <a:defRPr lang="en-US"/>
            </a:pPr>
            <a:endParaRPr lang="en-US"/>
          </a:p>
        </c:txPr>
        <c:crossAx val="129985536"/>
        <c:crosses val="autoZero"/>
        <c:auto val="1"/>
        <c:lblAlgn val="ctr"/>
        <c:lblOffset val="100"/>
      </c:catAx>
      <c:valAx>
        <c:axId val="129985536"/>
        <c:scaling>
          <c:orientation val="minMax"/>
        </c:scaling>
        <c:axPos val="l"/>
        <c:majorGridlines/>
        <c:numFmt formatCode="0%" sourceLinked="1"/>
        <c:tickLblPos val="nextTo"/>
        <c:txPr>
          <a:bodyPr/>
          <a:lstStyle/>
          <a:p>
            <a:pPr>
              <a:defRPr lang="en-US"/>
            </a:pPr>
            <a:endParaRPr lang="en-US"/>
          </a:p>
        </c:txPr>
        <c:crossAx val="129984000"/>
        <c:crosses val="autoZero"/>
        <c:crossBetween val="between"/>
      </c:valAx>
    </c:plotArea>
    <c:legend>
      <c:legendPos val="r"/>
      <c:txPr>
        <a:bodyPr/>
        <a:lstStyle/>
        <a:p>
          <a:pPr>
            <a:defRPr lang="en-US"/>
          </a:pPr>
          <a:endParaRPr lang="en-US"/>
        </a:p>
      </c:txPr>
    </c:legend>
    <c:plotVisOnly val="1"/>
  </c:chart>
  <c:txPr>
    <a:bodyPr/>
    <a:lstStyle/>
    <a:p>
      <a:pPr>
        <a:defRPr sz="1800"/>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IN"/>
  <c:chart>
    <c:plotArea>
      <c:layout/>
      <c:lineChart>
        <c:grouping val="percentStacked"/>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29918848"/>
        <c:axId val="129920384"/>
      </c:lineChart>
      <c:catAx>
        <c:axId val="129918848"/>
        <c:scaling>
          <c:orientation val="minMax"/>
        </c:scaling>
        <c:axPos val="b"/>
        <c:tickLblPos val="nextTo"/>
        <c:txPr>
          <a:bodyPr/>
          <a:lstStyle/>
          <a:p>
            <a:pPr>
              <a:defRPr lang="en-US"/>
            </a:pPr>
            <a:endParaRPr lang="en-US"/>
          </a:p>
        </c:txPr>
        <c:crossAx val="129920384"/>
        <c:crosses val="autoZero"/>
        <c:auto val="1"/>
        <c:lblAlgn val="ctr"/>
        <c:lblOffset val="100"/>
      </c:catAx>
      <c:valAx>
        <c:axId val="129920384"/>
        <c:scaling>
          <c:orientation val="minMax"/>
        </c:scaling>
        <c:axPos val="l"/>
        <c:majorGridlines/>
        <c:numFmt formatCode="0%" sourceLinked="1"/>
        <c:tickLblPos val="nextTo"/>
        <c:txPr>
          <a:bodyPr/>
          <a:lstStyle/>
          <a:p>
            <a:pPr>
              <a:defRPr lang="en-US"/>
            </a:pPr>
            <a:endParaRPr lang="en-US"/>
          </a:p>
        </c:txPr>
        <c:crossAx val="129918848"/>
        <c:crosses val="autoZero"/>
        <c:crossBetween val="between"/>
      </c:valAx>
    </c:plotArea>
    <c:legend>
      <c:legendPos val="r"/>
      <c:txPr>
        <a:bodyPr/>
        <a:lstStyle/>
        <a:p>
          <a:pPr>
            <a:defRPr lang="en-US"/>
          </a:pPr>
          <a:endParaRPr lang="en-US"/>
        </a:p>
      </c:txPr>
    </c:legend>
    <c:plotVisOnly val="1"/>
  </c:chart>
  <c:txPr>
    <a:bodyPr/>
    <a:lstStyle/>
    <a:p>
      <a:pPr>
        <a:defRPr sz="1800"/>
      </a:pPr>
      <a:endParaRPr lang="en-US"/>
    </a:p>
  </c:tx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lang val="en-IN"/>
  <c:chart>
    <c:plotArea>
      <c:layout/>
      <c:lineChart>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30208896"/>
        <c:axId val="130210432"/>
      </c:lineChart>
      <c:catAx>
        <c:axId val="130208896"/>
        <c:scaling>
          <c:orientation val="minMax"/>
        </c:scaling>
        <c:axPos val="b"/>
        <c:tickLblPos val="nextTo"/>
        <c:txPr>
          <a:bodyPr/>
          <a:lstStyle/>
          <a:p>
            <a:pPr>
              <a:defRPr lang="en-US"/>
            </a:pPr>
            <a:endParaRPr lang="en-US"/>
          </a:p>
        </c:txPr>
        <c:crossAx val="130210432"/>
        <c:crosses val="autoZero"/>
        <c:auto val="1"/>
        <c:lblAlgn val="ctr"/>
        <c:lblOffset val="100"/>
      </c:catAx>
      <c:valAx>
        <c:axId val="130210432"/>
        <c:scaling>
          <c:orientation val="minMax"/>
        </c:scaling>
        <c:axPos val="l"/>
        <c:majorGridlines/>
        <c:numFmt formatCode="General" sourceLinked="1"/>
        <c:tickLblPos val="nextTo"/>
        <c:txPr>
          <a:bodyPr/>
          <a:lstStyle/>
          <a:p>
            <a:pPr>
              <a:defRPr lang="en-US"/>
            </a:pPr>
            <a:endParaRPr lang="en-US"/>
          </a:p>
        </c:txPr>
        <c:crossAx val="130208896"/>
        <c:crosses val="autoZero"/>
        <c:crossBetween val="between"/>
      </c:valAx>
    </c:plotArea>
    <c:legend>
      <c:legendPos val="r"/>
      <c:txPr>
        <a:bodyPr/>
        <a:lstStyle/>
        <a:p>
          <a:pPr>
            <a:defRPr lang="en-US"/>
          </a:pPr>
          <a:endParaRPr lang="en-US"/>
        </a:p>
      </c:txPr>
    </c:legend>
    <c:plotVisOnly val="1"/>
  </c:chart>
  <c:txPr>
    <a:bodyPr/>
    <a:lstStyle/>
    <a:p>
      <a:pPr>
        <a:defRPr sz="1800"/>
      </a:pPr>
      <a:endParaRPr lang="en-US"/>
    </a:p>
  </c:txPr>
  <c:externalData r:id="rId1"/>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IN"/>
  <c:chart>
    <c:plotArea>
      <c:layout/>
      <c:lineChart>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30052864"/>
        <c:axId val="130054400"/>
      </c:lineChart>
      <c:catAx>
        <c:axId val="130052864"/>
        <c:scaling>
          <c:orientation val="minMax"/>
        </c:scaling>
        <c:axPos val="b"/>
        <c:tickLblPos val="nextTo"/>
        <c:txPr>
          <a:bodyPr/>
          <a:lstStyle/>
          <a:p>
            <a:pPr>
              <a:defRPr lang="en-US"/>
            </a:pPr>
            <a:endParaRPr lang="en-US"/>
          </a:p>
        </c:txPr>
        <c:crossAx val="130054400"/>
        <c:crosses val="autoZero"/>
        <c:auto val="1"/>
        <c:lblAlgn val="ctr"/>
        <c:lblOffset val="100"/>
      </c:catAx>
      <c:valAx>
        <c:axId val="130054400"/>
        <c:scaling>
          <c:orientation val="minMax"/>
        </c:scaling>
        <c:axPos val="l"/>
        <c:majorGridlines/>
        <c:numFmt formatCode="General" sourceLinked="1"/>
        <c:tickLblPos val="nextTo"/>
        <c:txPr>
          <a:bodyPr/>
          <a:lstStyle/>
          <a:p>
            <a:pPr>
              <a:defRPr lang="en-US"/>
            </a:pPr>
            <a:endParaRPr lang="en-US"/>
          </a:p>
        </c:txPr>
        <c:crossAx val="130052864"/>
        <c:crosses val="autoZero"/>
        <c:crossBetween val="between"/>
      </c:valAx>
    </c:plotArea>
    <c:legend>
      <c:legendPos val="r"/>
      <c:txPr>
        <a:bodyPr/>
        <a:lstStyle/>
        <a:p>
          <a:pPr>
            <a:defRPr lang="en-US"/>
          </a:pPr>
          <a:endParaRPr lang="en-US"/>
        </a:p>
      </c:txPr>
    </c:legend>
    <c:plotVisOnly val="1"/>
  </c:chart>
  <c:txPr>
    <a:bodyPr/>
    <a:lstStyle/>
    <a:p>
      <a:pPr>
        <a:defRPr sz="1800"/>
      </a:pPr>
      <a:endParaRPr lang="en-US"/>
    </a:p>
  </c:tx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lang val="en-IN"/>
  <c:chart>
    <c:plotArea>
      <c:layout/>
      <c:lineChart>
        <c:grouping val="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130572288"/>
        <c:axId val="130573824"/>
      </c:lineChart>
      <c:catAx>
        <c:axId val="130572288"/>
        <c:scaling>
          <c:orientation val="minMax"/>
        </c:scaling>
        <c:axPos val="b"/>
        <c:tickLblPos val="nextTo"/>
        <c:txPr>
          <a:bodyPr/>
          <a:lstStyle/>
          <a:p>
            <a:pPr>
              <a:defRPr lang="en-US"/>
            </a:pPr>
            <a:endParaRPr lang="en-US"/>
          </a:p>
        </c:txPr>
        <c:crossAx val="130573824"/>
        <c:crosses val="autoZero"/>
        <c:auto val="1"/>
        <c:lblAlgn val="ctr"/>
        <c:lblOffset val="100"/>
      </c:catAx>
      <c:valAx>
        <c:axId val="130573824"/>
        <c:scaling>
          <c:orientation val="minMax"/>
        </c:scaling>
        <c:axPos val="l"/>
        <c:majorGridlines/>
        <c:numFmt formatCode="General" sourceLinked="1"/>
        <c:tickLblPos val="nextTo"/>
        <c:txPr>
          <a:bodyPr/>
          <a:lstStyle/>
          <a:p>
            <a:pPr>
              <a:defRPr lang="en-US"/>
            </a:pPr>
            <a:endParaRPr lang="en-US"/>
          </a:p>
        </c:txPr>
        <c:crossAx val="130572288"/>
        <c:crosses val="autoZero"/>
        <c:crossBetween val="between"/>
      </c:valAx>
    </c:plotArea>
    <c:legend>
      <c:legendPos val="r"/>
      <c:txPr>
        <a:bodyPr/>
        <a:lstStyle/>
        <a:p>
          <a:pPr>
            <a:defRPr lang="en-US"/>
          </a:pPr>
          <a:endParaRPr lang="en-US"/>
        </a:p>
      </c:txPr>
    </c:legend>
    <c:plotVisOnly val="1"/>
  </c:chart>
  <c:txPr>
    <a:bodyPr/>
    <a:lstStyle/>
    <a:p>
      <a:pPr>
        <a:defRPr sz="1800"/>
      </a:pPr>
      <a:endParaRPr lang="en-US"/>
    </a:p>
  </c:txPr>
  <c:externalData r:id="rId1"/>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png"/></Relationships>
</file>

<file path=ppt/drawings/_rels/drawing3.xml.rels><?xml version="1.0" encoding="UTF-8" standalone="yes"?>
<Relationships xmlns="http://schemas.openxmlformats.org/package/2006/relationships"><Relationship Id="rId1" Type="http://schemas.openxmlformats.org/officeDocument/2006/relationships/image" Target="../media/image3.png"/></Relationships>
</file>

<file path=ppt/drawings/_rels/drawing4.xml.rels><?xml version="1.0" encoding="UTF-8" standalone="yes"?>
<Relationships xmlns="http://schemas.openxmlformats.org/package/2006/relationships"><Relationship Id="rId1" Type="http://schemas.openxmlformats.org/officeDocument/2006/relationships/image" Target="../media/image5.png"/></Relationships>
</file>

<file path=ppt/drawings/_rels/drawing5.xml.rels><?xml version="1.0" encoding="UTF-8" standalone="yes"?>
<Relationships xmlns="http://schemas.openxmlformats.org/package/2006/relationships"><Relationship Id="rId1" Type="http://schemas.openxmlformats.org/officeDocument/2006/relationships/image" Target="../media/image6.png"/></Relationships>
</file>

<file path=ppt/drawings/_rels/drawing6.xml.rels><?xml version="1.0" encoding="UTF-8" standalone="yes"?>
<Relationships xmlns="http://schemas.openxmlformats.org/package/2006/relationships"><Relationship Id="rId1" Type="http://schemas.openxmlformats.org/officeDocument/2006/relationships/image" Target="../media/image7.png"/></Relationships>
</file>

<file path=ppt/drawings/_rels/drawing7.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229600" cy="4525963"/>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0.9538</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040188" cy="3768724"/>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0.97308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4041775" cy="3844924"/>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0.99074</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153400" cy="4678363"/>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229600" cy="4525963"/>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0.97222</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001000" cy="4525963"/>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229600" cy="4525963"/>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Business Engineering</a:t>
            </a:r>
            <a:endParaRPr lang="en-US" dirty="0"/>
          </a:p>
        </p:txBody>
      </p:sp>
      <p:sp>
        <p:nvSpPr>
          <p:cNvPr id="7" name="Content Placeholder 6"/>
          <p:cNvSpPr>
            <a:spLocks noGrp="1"/>
          </p:cNvSpPr>
          <p:nvPr>
            <p:ph idx="1"/>
          </p:nvPr>
        </p:nvSpPr>
        <p:spPr>
          <a:xfrm>
            <a:off x="457200" y="1447800"/>
            <a:ext cx="8229600" cy="4678363"/>
          </a:xfrm>
        </p:spPr>
        <p:txBody>
          <a:bodyPr/>
          <a:lstStyle/>
          <a:p>
            <a:pPr lvl="3">
              <a:buFont typeface="Arial" pitchFamily="34" charset="0"/>
              <a:buChar char="•"/>
            </a:pPr>
            <a:r>
              <a:rPr lang="en-US" sz="3200" dirty="0" smtClean="0"/>
              <a:t>Engineering</a:t>
            </a:r>
          </a:p>
          <a:p>
            <a:pPr>
              <a:buNone/>
            </a:pPr>
            <a:r>
              <a:rPr lang="en-US" dirty="0" smtClean="0"/>
              <a:t>					     </a:t>
            </a:r>
            <a:r>
              <a:rPr lang="en-US" sz="2000" dirty="0" smtClean="0"/>
              <a:t>subfield</a:t>
            </a:r>
            <a:endParaRPr lang="en-US" dirty="0" smtClean="0"/>
          </a:p>
          <a:p>
            <a:r>
              <a:rPr lang="en-US" dirty="0" smtClean="0"/>
              <a:t>Business Engineering</a:t>
            </a:r>
          </a:p>
          <a:p>
            <a:pPr marL="514350" indent="-514350">
              <a:buAutoNum type="arabicPeriod"/>
            </a:pPr>
            <a:r>
              <a:rPr lang="en-US" sz="2800" dirty="0" smtClean="0"/>
              <a:t>Complex in nature. So, how to manage.</a:t>
            </a:r>
          </a:p>
          <a:p>
            <a:pPr marL="514350" indent="-514350">
              <a:buAutoNum type="arabicPeriod"/>
            </a:pPr>
            <a:r>
              <a:rPr lang="en-US" sz="2800" dirty="0" smtClean="0"/>
              <a:t>No core market. Hence, opportunities to be created with the help of engineering.</a:t>
            </a:r>
          </a:p>
          <a:p>
            <a:pPr marL="514350" indent="-514350">
              <a:buAutoNum type="arabicPeriod"/>
            </a:pPr>
            <a:r>
              <a:rPr lang="en-US" sz="2800" dirty="0" smtClean="0"/>
              <a:t>Supply market- output of business engineering change known forms of supply.</a:t>
            </a:r>
            <a:endParaRPr lang="en-US" sz="2800" dirty="0"/>
          </a:p>
        </p:txBody>
      </p:sp>
      <p:sp>
        <p:nvSpPr>
          <p:cNvPr id="8" name="Curved Left Arrow 7"/>
          <p:cNvSpPr/>
          <p:nvPr/>
        </p:nvSpPr>
        <p:spPr>
          <a:xfrm>
            <a:off x="4495800" y="1600200"/>
            <a:ext cx="1371600" cy="1676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to law of demand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Goods used as status symbol</a:t>
            </a:r>
          </a:p>
          <a:p>
            <a:pPr marL="514350" indent="-514350">
              <a:buFont typeface="+mj-lt"/>
              <a:buAutoNum type="arabicPeriod"/>
            </a:pPr>
            <a:r>
              <a:rPr lang="en-US" dirty="0" smtClean="0"/>
              <a:t>Speculative activities in market like stock, gold, land etc.</a:t>
            </a:r>
          </a:p>
          <a:p>
            <a:pPr marL="514350" indent="-514350">
              <a:buFont typeface="+mj-lt"/>
              <a:buAutoNum type="arabicPeriod"/>
            </a:pPr>
            <a:r>
              <a:rPr lang="en-US" dirty="0" smtClean="0"/>
              <a:t>Giffen goods- steple food( basic food). In Ireland, potato is considered as steple food.</a:t>
            </a:r>
          </a:p>
          <a:p>
            <a:pPr marL="514350" indent="-514350">
              <a:buFont typeface="+mj-lt"/>
              <a:buAutoNum type="arabicPeriod"/>
            </a:pPr>
            <a:r>
              <a:rPr lang="en-US" dirty="0" smtClean="0"/>
              <a:t>Inferior Goods- lower quality of wheat, rice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curve</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diminishing marginal utility</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law of diminishing marginal utility</a:t>
            </a:r>
            <a:r>
              <a:rPr lang="en-US" dirty="0" smtClean="0"/>
              <a:t> is a </a:t>
            </a:r>
            <a:r>
              <a:rPr lang="en-US" b="1" dirty="0" smtClean="0"/>
              <a:t>law</a:t>
            </a:r>
            <a:r>
              <a:rPr lang="en-US" dirty="0" smtClean="0"/>
              <a:t> of economics stating that as a person increases consumption of a product while keeping consumption of other products constant, there is a decline in the </a:t>
            </a:r>
            <a:r>
              <a:rPr lang="en-US" b="1" dirty="0" smtClean="0"/>
              <a:t>marginal utility</a:t>
            </a:r>
            <a:r>
              <a:rPr lang="en-US" dirty="0" smtClean="0"/>
              <a:t> that person derives from consuming each additional unit of that product.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affecting demand/ Demand Function</a:t>
            </a:r>
            <a:endParaRPr lang="en-US" dirty="0"/>
          </a:p>
        </p:txBody>
      </p:sp>
      <p:sp>
        <p:nvSpPr>
          <p:cNvPr id="3" name="Content Placeholder 2"/>
          <p:cNvSpPr>
            <a:spLocks noGrp="1"/>
          </p:cNvSpPr>
          <p:nvPr>
            <p:ph idx="1"/>
          </p:nvPr>
        </p:nvSpPr>
        <p:spPr/>
        <p:txBody>
          <a:bodyPr/>
          <a:lstStyle/>
          <a:p>
            <a:r>
              <a:rPr lang="en-US" dirty="0" err="1" smtClean="0"/>
              <a:t>Q</a:t>
            </a:r>
            <a:r>
              <a:rPr lang="en-US" sz="2000" dirty="0" err="1" smtClean="0"/>
              <a:t>dx</a:t>
            </a:r>
            <a:r>
              <a:rPr lang="en-US" dirty="0" smtClean="0"/>
              <a:t> = f (P</a:t>
            </a:r>
            <a:r>
              <a:rPr lang="en-US" sz="2000" dirty="0" smtClean="0"/>
              <a:t>X</a:t>
            </a:r>
            <a:r>
              <a:rPr lang="en-US" dirty="0" smtClean="0"/>
              <a:t>, I, P</a:t>
            </a:r>
            <a:r>
              <a:rPr lang="en-US" sz="2000" dirty="0" smtClean="0"/>
              <a:t>Y</a:t>
            </a:r>
            <a:r>
              <a:rPr lang="en-US" dirty="0" smtClean="0"/>
              <a:t>, T)</a:t>
            </a:r>
          </a:p>
          <a:p>
            <a:pPr>
              <a:buNone/>
            </a:pPr>
            <a:r>
              <a:rPr lang="en-US" dirty="0" smtClean="0"/>
              <a:t>Where,</a:t>
            </a:r>
          </a:p>
          <a:p>
            <a:pPr>
              <a:buNone/>
            </a:pPr>
            <a:r>
              <a:rPr lang="en-US" dirty="0" smtClean="0"/>
              <a:t>P</a:t>
            </a:r>
            <a:r>
              <a:rPr lang="en-US" sz="2000" dirty="0" smtClean="0"/>
              <a:t>X </a:t>
            </a:r>
            <a:r>
              <a:rPr lang="en-US" dirty="0" smtClean="0"/>
              <a:t>= Price of Product</a:t>
            </a:r>
          </a:p>
          <a:p>
            <a:pPr>
              <a:buNone/>
            </a:pPr>
            <a:r>
              <a:rPr lang="en-US" dirty="0" smtClean="0"/>
              <a:t>I= Income of consumer</a:t>
            </a:r>
          </a:p>
          <a:p>
            <a:pPr>
              <a:buNone/>
            </a:pPr>
            <a:r>
              <a:rPr lang="en-US" dirty="0" smtClean="0"/>
              <a:t>P</a:t>
            </a:r>
            <a:r>
              <a:rPr lang="en-US" sz="2000" dirty="0" smtClean="0"/>
              <a:t>Y</a:t>
            </a:r>
            <a:r>
              <a:rPr lang="en-US" dirty="0" smtClean="0"/>
              <a:t>= Price of related good</a:t>
            </a:r>
          </a:p>
          <a:p>
            <a:pPr>
              <a:buNone/>
            </a:pPr>
            <a:r>
              <a:rPr lang="en-US" dirty="0" smtClean="0"/>
              <a:t>T= Taste of consumer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Different curves for various type of goods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Substitute goods and Inferior/superior goods</a:t>
            </a:r>
            <a:endParaRPr lang="en-US" dirty="0"/>
          </a:p>
        </p:txBody>
      </p:sp>
      <p:graphicFrame>
        <p:nvGraphicFramePr>
          <p:cNvPr id="9" name="Content Placeholder 8"/>
          <p:cNvGraphicFramePr>
            <a:graphicFrameLocks noGrp="1"/>
          </p:cNvGraphicFramePr>
          <p:nvPr>
            <p:ph sz="half" idx="2"/>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6"/>
          <p:cNvSpPr>
            <a:spLocks noGrp="1"/>
          </p:cNvSpPr>
          <p:nvPr>
            <p:ph type="body" sz="quarter" idx="3"/>
          </p:nvPr>
        </p:nvSpPr>
        <p:spPr/>
        <p:txBody>
          <a:bodyPr>
            <a:normAutofit fontScale="92500" lnSpcReduction="20000"/>
          </a:bodyPr>
          <a:lstStyle/>
          <a:p>
            <a:r>
              <a:rPr lang="en-US" dirty="0" smtClean="0"/>
              <a:t>Complimentary goods and Giffen goods</a:t>
            </a:r>
            <a:endParaRPr lang="en-US" dirty="0"/>
          </a:p>
        </p:txBody>
      </p:sp>
      <p:graphicFrame>
        <p:nvGraphicFramePr>
          <p:cNvPr id="10" name="Content Placeholder 8"/>
          <p:cNvGraphicFramePr>
            <a:graphicFrameLocks noGrp="1"/>
          </p:cNvGraphicFramePr>
          <p:nvPr>
            <p:ph sz="quarter" idx="4"/>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lstStyle/>
          <a:p>
            <a:r>
              <a:rPr lang="en-US" dirty="0" smtClean="0"/>
              <a:t>Horizontal summation of individual demand curve is market demand curve.</a:t>
            </a:r>
          </a:p>
          <a:p>
            <a:r>
              <a:rPr lang="en-US" dirty="0" smtClean="0"/>
              <a:t>When total demand is shown with price, it is total demand or market demand.</a:t>
            </a:r>
          </a:p>
          <a:p>
            <a:r>
              <a:rPr lang="en-US" dirty="0" smtClean="0"/>
              <a:t>The tabular form of the above is called as market demand schedule.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Elasticity of demand</a:t>
            </a:r>
            <a:endParaRPr lang="en-US" dirty="0"/>
          </a:p>
        </p:txBody>
      </p:sp>
      <p:sp>
        <p:nvSpPr>
          <p:cNvPr id="3" name="Content Placeholder 2"/>
          <p:cNvSpPr>
            <a:spLocks noGrp="1"/>
          </p:cNvSpPr>
          <p:nvPr>
            <p:ph idx="1"/>
          </p:nvPr>
        </p:nvSpPr>
        <p:spPr/>
        <p:txBody>
          <a:bodyPr/>
          <a:lstStyle/>
          <a:p>
            <a:r>
              <a:rPr lang="en-US" dirty="0" smtClean="0"/>
              <a:t>% change in quantity demanded due to various factors.</a:t>
            </a:r>
          </a:p>
        </p:txBody>
      </p:sp>
      <p:sp>
        <p:nvSpPr>
          <p:cNvPr id="1026" name="AutoShape 2" descr="e_{{\langle p\rangle }}={\frac  {{\mathrm  {d}}Q/Q}{{\mathrm  {d}}P/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e_{{\langle p\rangle }}={\frac  {{\mathrm  {d}}Q/Q}{{\mathrm  {d}}P/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E_{d}={\frac  {P}{Q_{d}}}\times {\frac  {{\mathrm  {d}}Q_{d}}{{\mathrm  {d}}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E_{d}={\frac  {P}{Q_{d}}}\times {\frac  {{\mathrm  {d}}Q_{d}}{{\mathrm  {d}}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E_{d}={\frac  {P}{Q_{d}}}\times {\frac  {{\mathrm  {d}}Q_{d}}{{\mathrm  {d}}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8" name="Picture 14" descr="Related image"/>
          <p:cNvPicPr>
            <a:picLocks noChangeAspect="1" noChangeArrowheads="1"/>
          </p:cNvPicPr>
          <p:nvPr/>
        </p:nvPicPr>
        <p:blipFill>
          <a:blip r:embed="rId2"/>
          <a:srcRect/>
          <a:stretch>
            <a:fillRect/>
          </a:stretch>
        </p:blipFill>
        <p:spPr bwMode="auto">
          <a:xfrm>
            <a:off x="838200" y="2514600"/>
            <a:ext cx="6400800" cy="3810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PED</a:t>
            </a:r>
            <a:endParaRPr lang="en-US" dirty="0"/>
          </a:p>
        </p:txBody>
      </p:sp>
      <p:graphicFrame>
        <p:nvGraphicFramePr>
          <p:cNvPr id="4" name="Content Placeholder 3"/>
          <p:cNvGraphicFramePr>
            <a:graphicFrameLocks noGrp="1"/>
          </p:cNvGraphicFramePr>
          <p:nvPr>
            <p:ph idx="1"/>
          </p:nvPr>
        </p:nvGraphicFramePr>
        <p:xfrm>
          <a:off x="457200" y="1447800"/>
          <a:ext cx="8222566" cy="46783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Where,</a:t>
            </a:r>
            <a:endParaRPr lang="en-US" dirty="0"/>
          </a:p>
        </p:txBody>
      </p:sp>
      <p:sp>
        <p:nvSpPr>
          <p:cNvPr id="3" name="Content Placeholder 2"/>
          <p:cNvSpPr>
            <a:spLocks noGrp="1"/>
          </p:cNvSpPr>
          <p:nvPr>
            <p:ph idx="1"/>
          </p:nvPr>
        </p:nvSpPr>
        <p:spPr/>
        <p:txBody>
          <a:bodyPr/>
          <a:lstStyle/>
          <a:p>
            <a:pPr marL="514350" indent="-514350">
              <a:buFont typeface="+mj-lt"/>
              <a:buAutoNum type="alphaUcPeriod"/>
            </a:pPr>
            <a:r>
              <a:rPr lang="en-US" dirty="0" smtClean="0"/>
              <a:t>Unitary elastic demand= No example</a:t>
            </a:r>
          </a:p>
          <a:p>
            <a:pPr marL="514350" indent="-514350">
              <a:buFont typeface="+mj-lt"/>
              <a:buAutoNum type="alphaUcPeriod"/>
            </a:pPr>
            <a:r>
              <a:rPr lang="en-US" dirty="0" smtClean="0"/>
              <a:t>Relatively elastic demand= luxurious goods</a:t>
            </a:r>
          </a:p>
          <a:p>
            <a:pPr marL="514350" indent="-514350">
              <a:buFont typeface="+mj-lt"/>
              <a:buAutoNum type="alphaUcPeriod"/>
            </a:pPr>
            <a:r>
              <a:rPr lang="en-US" dirty="0" smtClean="0"/>
              <a:t>Relatively inelastic demand= products of necessity</a:t>
            </a:r>
          </a:p>
          <a:p>
            <a:pPr marL="514350" indent="-514350">
              <a:buFont typeface="+mj-lt"/>
              <a:buAutoNum type="alphaUcPeriod"/>
            </a:pPr>
            <a:r>
              <a:rPr lang="en-US" dirty="0" smtClean="0"/>
              <a:t>Perfectly inelastic demand= common salt</a:t>
            </a:r>
          </a:p>
          <a:p>
            <a:pPr marL="514350" indent="-514350">
              <a:buFont typeface="+mj-lt"/>
              <a:buAutoNum type="alphaUcPeriod"/>
            </a:pPr>
            <a:r>
              <a:rPr lang="en-US" dirty="0" smtClean="0"/>
              <a:t>Perfectly elastic demand= No example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457200"/>
          <a:ext cx="8229600" cy="5668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Economics</a:t>
            </a:r>
            <a:endParaRPr lang="en-US" dirty="0"/>
          </a:p>
        </p:txBody>
      </p:sp>
      <p:sp>
        <p:nvSpPr>
          <p:cNvPr id="3" name="Content Placeholder 2"/>
          <p:cNvSpPr>
            <a:spLocks noGrp="1"/>
          </p:cNvSpPr>
          <p:nvPr>
            <p:ph idx="1"/>
          </p:nvPr>
        </p:nvSpPr>
        <p:spPr/>
        <p:txBody>
          <a:bodyPr/>
          <a:lstStyle/>
          <a:p>
            <a:r>
              <a:rPr lang="en-US" dirty="0" smtClean="0"/>
              <a:t>How your money matter work?</a:t>
            </a:r>
            <a:endParaRPr lang="en-US" dirty="0"/>
          </a:p>
        </p:txBody>
      </p:sp>
      <p:sp>
        <p:nvSpPr>
          <p:cNvPr id="7" name="Cloud 6"/>
          <p:cNvSpPr/>
          <p:nvPr/>
        </p:nvSpPr>
        <p:spPr>
          <a:xfrm>
            <a:off x="2209800" y="2209800"/>
            <a:ext cx="4648200" cy="3581400"/>
          </a:xfrm>
          <a:prstGeom prst="cloud">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solidFill>
                  <a:schemeClr val="tx1"/>
                </a:solidFill>
              </a:rPr>
              <a:t>Surrounding environment</a:t>
            </a:r>
          </a:p>
          <a:p>
            <a:pPr algn="ctr"/>
            <a:r>
              <a:rPr lang="en-US" dirty="0" smtClean="0">
                <a:solidFill>
                  <a:schemeClr val="tx1"/>
                </a:solidFill>
              </a:rPr>
              <a:t>(external matters like economic issues) </a:t>
            </a:r>
            <a:endParaRPr lang="en-US" dirty="0">
              <a:solidFill>
                <a:schemeClr val="tx1"/>
              </a:solidFill>
            </a:endParaRPr>
          </a:p>
        </p:txBody>
      </p:sp>
      <p:sp>
        <p:nvSpPr>
          <p:cNvPr id="8" name="Folded Corner 7"/>
          <p:cNvSpPr/>
          <p:nvPr/>
        </p:nvSpPr>
        <p:spPr>
          <a:xfrm>
            <a:off x="3505200" y="2819400"/>
            <a:ext cx="2209800" cy="1676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Business</a:t>
            </a:r>
            <a:endParaRPr lang="en-US" dirty="0"/>
          </a:p>
        </p:txBody>
      </p:sp>
      <p:sp>
        <p:nvSpPr>
          <p:cNvPr id="9" name="Teardrop 8"/>
          <p:cNvSpPr/>
          <p:nvPr/>
        </p:nvSpPr>
        <p:spPr>
          <a:xfrm>
            <a:off x="3810000" y="3352800"/>
            <a:ext cx="1447800" cy="762000"/>
          </a:xfrm>
          <a:prstGeom prst="teardrop">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Money matters</a:t>
            </a:r>
            <a:endParaRPr lang="en-US" dirty="0"/>
          </a:p>
        </p:txBody>
      </p:sp>
      <p:cxnSp>
        <p:nvCxnSpPr>
          <p:cNvPr id="11" name="Curved Connector 10"/>
          <p:cNvCxnSpPr/>
          <p:nvPr/>
        </p:nvCxnSpPr>
        <p:spPr>
          <a:xfrm rot="16200000" flipH="1">
            <a:off x="5410200" y="3048000"/>
            <a:ext cx="1676400" cy="1524000"/>
          </a:xfrm>
          <a:prstGeom prst="curvedConnector3">
            <a:avLst>
              <a:gd name="adj1" fmla="val 50000"/>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48400" y="4724401"/>
            <a:ext cx="2514600" cy="2031325"/>
          </a:xfrm>
          <a:prstGeom prst="rect">
            <a:avLst/>
          </a:prstGeom>
          <a:noFill/>
        </p:spPr>
        <p:txBody>
          <a:bodyPr wrap="square" rtlCol="0">
            <a:spAutoFit/>
          </a:bodyPr>
          <a:lstStyle/>
          <a:p>
            <a:r>
              <a:rPr lang="en-US" dirty="0" smtClean="0"/>
              <a:t>Internal matters-</a:t>
            </a:r>
          </a:p>
          <a:p>
            <a:pPr>
              <a:buFontTx/>
              <a:buChar char="-"/>
            </a:pPr>
            <a:r>
              <a:rPr lang="en-US" dirty="0" smtClean="0"/>
              <a:t>Expansion</a:t>
            </a:r>
          </a:p>
          <a:p>
            <a:pPr>
              <a:buFontTx/>
              <a:buChar char="-"/>
            </a:pPr>
            <a:r>
              <a:rPr lang="en-US" dirty="0" smtClean="0"/>
              <a:t>Diversification</a:t>
            </a:r>
          </a:p>
          <a:p>
            <a:pPr>
              <a:buFontTx/>
              <a:buChar char="-"/>
            </a:pPr>
            <a:r>
              <a:rPr lang="en-US" dirty="0" smtClean="0"/>
              <a:t>Relationship between employees and their firm</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elasticity of demand</a:t>
            </a:r>
            <a:endParaRPr lang="en-US" dirty="0"/>
          </a:p>
        </p:txBody>
      </p:sp>
      <p:graphicFrame>
        <p:nvGraphicFramePr>
          <p:cNvPr id="4" name="Content Placeholder 3"/>
          <p:cNvGraphicFramePr>
            <a:graphicFrameLocks noGrp="1"/>
          </p:cNvGraphicFramePr>
          <p:nvPr>
            <p:ph idx="1"/>
          </p:nvPr>
        </p:nvGraphicFramePr>
        <p:xfrm>
          <a:off x="457200" y="1752600"/>
          <a:ext cx="8229600" cy="448024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Promotional elasticity of demand</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Elasticity of demand</a:t>
            </a:r>
            <a:endParaRPr lang="en-US" dirty="0"/>
          </a:p>
        </p:txBody>
      </p:sp>
      <p:pic>
        <p:nvPicPr>
          <p:cNvPr id="4" name="Picture 12" descr="Image result for elasticity of demand formula"/>
          <p:cNvPicPr>
            <a:picLocks noGrp="1" noChangeAspect="1" noChangeArrowheads="1"/>
          </p:cNvPicPr>
          <p:nvPr>
            <p:ph idx="1"/>
          </p:nvPr>
        </p:nvPicPr>
        <p:blipFill>
          <a:blip r:embed="rId2"/>
          <a:srcRect/>
          <a:stretch>
            <a:fillRect/>
          </a:stretch>
        </p:blipFill>
        <p:spPr bwMode="auto">
          <a:xfrm>
            <a:off x="914400" y="1600200"/>
            <a:ext cx="7010400" cy="4419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Numerical</a:t>
            </a:r>
            <a:endParaRPr lang="en-IN" dirty="0"/>
          </a:p>
        </p:txBody>
      </p:sp>
      <p:sp>
        <p:nvSpPr>
          <p:cNvPr id="3" name="Content Placeholder 2"/>
          <p:cNvSpPr>
            <a:spLocks noGrp="1"/>
          </p:cNvSpPr>
          <p:nvPr>
            <p:ph idx="1"/>
          </p:nvPr>
        </p:nvSpPr>
        <p:spPr/>
        <p:txBody>
          <a:bodyPr/>
          <a:lstStyle/>
          <a:p>
            <a:r>
              <a:rPr lang="en-IN" dirty="0" smtClean="0"/>
              <a:t>If for a company, Elasticity of Demand is -8.64. What should company does to increase the sale on profit?</a:t>
            </a:r>
          </a:p>
          <a:p>
            <a:r>
              <a:rPr lang="en-IN" dirty="0" smtClean="0"/>
              <a:t>a) Company should increase the price.</a:t>
            </a:r>
          </a:p>
          <a:p>
            <a:r>
              <a:rPr lang="en-IN" dirty="0" smtClean="0"/>
              <a:t>B) Company should decrease the price.</a:t>
            </a:r>
          </a:p>
          <a:p>
            <a:pPr>
              <a:buNone/>
            </a:pPr>
            <a:r>
              <a:rPr lang="en-IN" dirty="0" smtClean="0"/>
              <a:t>Sol:- Ed= 8.64  (Ed&gt;1) Relatively Price</a:t>
            </a:r>
          </a:p>
          <a:p>
            <a:pPr>
              <a:buNone/>
            </a:pPr>
            <a:r>
              <a:rPr lang="en-IN" dirty="0" smtClean="0"/>
              <a:t>So, decrease the price to boost the quantity demanded.</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demand for apples in a town was 200 KGs when price was Rs. 20 per KG. It expanded to 250 KGs when price was reduced to Rs.18 per KG. Calculate Ed for apples in the town.</a:t>
            </a:r>
          </a:p>
          <a:p>
            <a:pPr>
              <a:buNone/>
            </a:pPr>
            <a:r>
              <a:rPr lang="en-IN" dirty="0" smtClean="0"/>
              <a:t>Sol:- Ed= </a:t>
            </a:r>
            <a:r>
              <a:rPr lang="en-IN" dirty="0" err="1" smtClean="0"/>
              <a:t>dQ</a:t>
            </a:r>
            <a:r>
              <a:rPr lang="en-IN" dirty="0" smtClean="0"/>
              <a:t>/</a:t>
            </a:r>
            <a:r>
              <a:rPr lang="en-IN" dirty="0" err="1" smtClean="0"/>
              <a:t>dP</a:t>
            </a:r>
            <a:r>
              <a:rPr lang="en-IN" dirty="0" smtClean="0"/>
              <a:t> *P/Q</a:t>
            </a:r>
          </a:p>
          <a:p>
            <a:pPr>
              <a:buNone/>
            </a:pPr>
            <a:r>
              <a:rPr lang="en-IN" dirty="0" smtClean="0"/>
              <a:t>		</a:t>
            </a:r>
            <a:r>
              <a:rPr lang="en-IN" dirty="0" err="1" smtClean="0"/>
              <a:t>dQ</a:t>
            </a:r>
            <a:r>
              <a:rPr lang="en-IN" dirty="0" smtClean="0"/>
              <a:t>= 250-200= 50</a:t>
            </a:r>
          </a:p>
          <a:p>
            <a:pPr>
              <a:buNone/>
            </a:pPr>
            <a:r>
              <a:rPr lang="en-IN" dirty="0" smtClean="0"/>
              <a:t>		</a:t>
            </a:r>
            <a:r>
              <a:rPr lang="en-IN" dirty="0" err="1" smtClean="0"/>
              <a:t>dP</a:t>
            </a:r>
            <a:r>
              <a:rPr lang="en-IN" dirty="0" smtClean="0"/>
              <a:t>= 20-18= 2</a:t>
            </a:r>
          </a:p>
          <a:p>
            <a:pPr>
              <a:buNone/>
            </a:pPr>
            <a:r>
              <a:rPr lang="en-IN" dirty="0" smtClean="0"/>
              <a:t>50/2 *20/200= 2.5 (Ed&gt;1) Luxury goods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and Scope of Economics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Economics studies-</a:t>
            </a:r>
          </a:p>
          <a:p>
            <a:pPr>
              <a:buNone/>
            </a:pPr>
            <a:r>
              <a:rPr lang="en-US" dirty="0" smtClean="0"/>
              <a:t>1. Production- what to produce &amp; in what quantity because there is scarcity.</a:t>
            </a:r>
          </a:p>
          <a:p>
            <a:pPr>
              <a:buNone/>
            </a:pPr>
            <a:r>
              <a:rPr lang="en-US" dirty="0" smtClean="0"/>
              <a:t>2. Distribution- of goods and services to satisfy his (human) bundle of desires.</a:t>
            </a:r>
          </a:p>
          <a:p>
            <a:pPr>
              <a:buNone/>
            </a:pPr>
            <a:r>
              <a:rPr lang="en-US" dirty="0" smtClean="0"/>
              <a:t>3. consumption </a:t>
            </a:r>
          </a:p>
          <a:p>
            <a:r>
              <a:rPr lang="en-US" dirty="0" smtClean="0"/>
              <a:t>Macro and Micro economics- what actually is the condition      </a:t>
            </a:r>
          </a:p>
          <a:p>
            <a:r>
              <a:rPr lang="en-US" dirty="0" smtClean="0"/>
              <a:t>Normative economics- what ought to be the condition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economic systems</a:t>
            </a:r>
            <a:endParaRPr lang="en-US" dirty="0"/>
          </a:p>
        </p:txBody>
      </p:sp>
      <p:sp>
        <p:nvSpPr>
          <p:cNvPr id="3" name="Content Placeholder 2"/>
          <p:cNvSpPr>
            <a:spLocks noGrp="1"/>
          </p:cNvSpPr>
          <p:nvPr>
            <p:ph idx="1"/>
          </p:nvPr>
        </p:nvSpPr>
        <p:spPr/>
        <p:txBody>
          <a:bodyPr/>
          <a:lstStyle/>
          <a:p>
            <a:r>
              <a:rPr lang="en-US" dirty="0" smtClean="0"/>
              <a:t>Socialist- guided by market forces. Also known as </a:t>
            </a:r>
            <a:r>
              <a:rPr lang="en-US" dirty="0" err="1" smtClean="0"/>
              <a:t>laiseez</a:t>
            </a:r>
            <a:r>
              <a:rPr lang="en-US" dirty="0" smtClean="0"/>
              <a:t> fair economy.</a:t>
            </a:r>
          </a:p>
          <a:p>
            <a:r>
              <a:rPr lang="en-US" dirty="0" smtClean="0"/>
              <a:t>Capitalist- opposite to socialist</a:t>
            </a:r>
          </a:p>
          <a:p>
            <a:r>
              <a:rPr lang="en-US" dirty="0" smtClean="0"/>
              <a:t>Mixed Economy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Differences</a:t>
            </a:r>
            <a:endParaRPr lang="en-US" dirty="0"/>
          </a:p>
        </p:txBody>
      </p:sp>
      <p:sp>
        <p:nvSpPr>
          <p:cNvPr id="5" name="Text Placeholder 4"/>
          <p:cNvSpPr>
            <a:spLocks noGrp="1"/>
          </p:cNvSpPr>
          <p:nvPr>
            <p:ph type="body" idx="1"/>
          </p:nvPr>
        </p:nvSpPr>
        <p:spPr/>
        <p:txBody>
          <a:bodyPr/>
          <a:lstStyle/>
          <a:p>
            <a:r>
              <a:rPr lang="en-US" dirty="0" smtClean="0"/>
              <a:t>Macro Economics</a:t>
            </a:r>
            <a:endParaRPr lang="en-US" dirty="0"/>
          </a:p>
        </p:txBody>
      </p:sp>
      <p:sp>
        <p:nvSpPr>
          <p:cNvPr id="6" name="Content Placeholder 5"/>
          <p:cNvSpPr>
            <a:spLocks noGrp="1"/>
          </p:cNvSpPr>
          <p:nvPr>
            <p:ph sz="half" idx="2"/>
          </p:nvPr>
        </p:nvSpPr>
        <p:spPr/>
        <p:txBody>
          <a:bodyPr>
            <a:normAutofit fontScale="92500" lnSpcReduction="20000"/>
          </a:bodyPr>
          <a:lstStyle/>
          <a:p>
            <a:r>
              <a:rPr lang="en-US" dirty="0" smtClean="0"/>
              <a:t>‘Macro’ means large. </a:t>
            </a:r>
          </a:p>
          <a:p>
            <a:r>
              <a:rPr lang="en-US" dirty="0" smtClean="0"/>
              <a:t>It is a study of economy as a whole.</a:t>
            </a:r>
          </a:p>
          <a:p>
            <a:r>
              <a:rPr lang="en-US" dirty="0" smtClean="0"/>
              <a:t>It deals with aggregate of these quantities. </a:t>
            </a:r>
            <a:r>
              <a:rPr lang="en-US" dirty="0" err="1" smtClean="0"/>
              <a:t>Eg</a:t>
            </a:r>
            <a:r>
              <a:rPr lang="en-US" dirty="0" smtClean="0"/>
              <a:t>. national income, price level, national output.</a:t>
            </a:r>
          </a:p>
          <a:p>
            <a:r>
              <a:rPr lang="en-US" dirty="0" smtClean="0"/>
              <a:t>Objectives of macroeconomics are full employment, price stability, economic growth, </a:t>
            </a:r>
            <a:r>
              <a:rPr lang="en-US" dirty="0" err="1" smtClean="0"/>
              <a:t>favourable</a:t>
            </a:r>
            <a:r>
              <a:rPr lang="en-US" dirty="0" smtClean="0"/>
              <a:t> balance of payments etc.</a:t>
            </a:r>
          </a:p>
          <a:p>
            <a:r>
              <a:rPr lang="en-US" dirty="0" smtClean="0"/>
              <a:t>It is a dynamic analysis. </a:t>
            </a:r>
            <a:endParaRPr lang="en-US" dirty="0"/>
          </a:p>
        </p:txBody>
      </p:sp>
      <p:sp>
        <p:nvSpPr>
          <p:cNvPr id="7" name="Text Placeholder 6"/>
          <p:cNvSpPr>
            <a:spLocks noGrp="1"/>
          </p:cNvSpPr>
          <p:nvPr>
            <p:ph type="body" sz="quarter" idx="3"/>
          </p:nvPr>
        </p:nvSpPr>
        <p:spPr/>
        <p:txBody>
          <a:bodyPr/>
          <a:lstStyle/>
          <a:p>
            <a:r>
              <a:rPr lang="en-US" dirty="0" smtClean="0"/>
              <a:t>Micro Economics</a:t>
            </a:r>
            <a:endParaRPr lang="en-US" dirty="0"/>
          </a:p>
        </p:txBody>
      </p:sp>
      <p:sp>
        <p:nvSpPr>
          <p:cNvPr id="8" name="Content Placeholder 7"/>
          <p:cNvSpPr>
            <a:spLocks noGrp="1"/>
          </p:cNvSpPr>
          <p:nvPr>
            <p:ph sz="quarter" idx="4"/>
          </p:nvPr>
        </p:nvSpPr>
        <p:spPr>
          <a:xfrm>
            <a:off x="4645025" y="2174875"/>
            <a:ext cx="4498975" cy="3951288"/>
          </a:xfrm>
        </p:spPr>
        <p:txBody>
          <a:bodyPr>
            <a:noAutofit/>
          </a:bodyPr>
          <a:lstStyle/>
          <a:p>
            <a:r>
              <a:rPr lang="en-US" sz="2000" dirty="0" smtClean="0"/>
              <a:t>The word ‘Micro’ means small. </a:t>
            </a:r>
          </a:p>
          <a:p>
            <a:r>
              <a:rPr lang="en-US" sz="2000" dirty="0" smtClean="0"/>
              <a:t>It is a study of individuals or groups. According to Shapiro “Microeconomics deals with small parts of the economy.”</a:t>
            </a:r>
          </a:p>
          <a:p>
            <a:r>
              <a:rPr lang="en-US" sz="2000" dirty="0" smtClean="0"/>
              <a:t>It is a study of particular households, particular firms, particular industries, particular commodities, particular prices etc. </a:t>
            </a:r>
          </a:p>
          <a:p>
            <a:r>
              <a:rPr lang="en-US" sz="2000" dirty="0" smtClean="0"/>
              <a:t>The objective of microeconomics is to maximize utility or maximization of profit or minimization of cost.</a:t>
            </a:r>
          </a:p>
          <a:p>
            <a:r>
              <a:rPr lang="en-US" sz="2000" dirty="0" smtClean="0"/>
              <a:t>It is a static analysis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Engineering efficiency and Economic efficiency</a:t>
            </a:r>
            <a:endParaRPr lang="en-US" dirty="0"/>
          </a:p>
        </p:txBody>
      </p:sp>
      <p:sp>
        <p:nvSpPr>
          <p:cNvPr id="8" name="Content Placeholder 7"/>
          <p:cNvSpPr>
            <a:spLocks noGrp="1"/>
          </p:cNvSpPr>
          <p:nvPr>
            <p:ph idx="1"/>
          </p:nvPr>
        </p:nvSpPr>
        <p:spPr/>
        <p:txBody>
          <a:bodyPr>
            <a:normAutofit fontScale="70000" lnSpcReduction="20000"/>
          </a:bodyPr>
          <a:lstStyle/>
          <a:p>
            <a:r>
              <a:rPr lang="en-US" dirty="0" smtClean="0"/>
              <a:t>Engineering efficiency happens when there is no possibility to increase the output without increasing the input. </a:t>
            </a:r>
          </a:p>
          <a:p>
            <a:r>
              <a:rPr lang="en-US" dirty="0" smtClean="0"/>
              <a:t>Economic efficiency happens when the production cost of an output is as low as possible.</a:t>
            </a:r>
          </a:p>
          <a:p>
            <a:r>
              <a:rPr lang="en-US" dirty="0" smtClean="0"/>
              <a:t>Engineering efficiency is really a prerequisite for economic efficiency. In order to achieve economic efficiency, one should have achieved Engineering efficiency.</a:t>
            </a:r>
          </a:p>
          <a:p>
            <a:r>
              <a:rPr lang="en-US" dirty="0" smtClean="0"/>
              <a:t>An economic efficiency is a state in which every resource is made use of to serve each person in the very best way while minimizing inefficiency and waste.</a:t>
            </a:r>
          </a:p>
          <a:p>
            <a:r>
              <a:rPr lang="en-US" dirty="0" smtClean="0"/>
              <a:t>Once there is economic efficiency, any change that is made to assist any person is likely to harm others.</a:t>
            </a:r>
          </a:p>
          <a:p>
            <a:r>
              <a:rPr lang="en-US" dirty="0" smtClean="0"/>
              <a:t>Economic efficiency mainly depends on the prices related to the factors of production. Engineering efficiency is considered an engineering matter.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ECONOMICS-Definition</a:t>
            </a:r>
            <a:endParaRPr lang="en-IN" dirty="0"/>
          </a:p>
        </p:txBody>
      </p:sp>
      <p:sp>
        <p:nvSpPr>
          <p:cNvPr id="3" name="Content Placeholder 2"/>
          <p:cNvSpPr>
            <a:spLocks noGrp="1"/>
          </p:cNvSpPr>
          <p:nvPr>
            <p:ph idx="1"/>
          </p:nvPr>
        </p:nvSpPr>
        <p:spPr/>
        <p:txBody>
          <a:bodyPr>
            <a:normAutofit lnSpcReduction="10000"/>
          </a:bodyPr>
          <a:lstStyle/>
          <a:p>
            <a:r>
              <a:rPr lang="en-IN" dirty="0" err="1" smtClean="0"/>
              <a:t>Oikos</a:t>
            </a:r>
            <a:r>
              <a:rPr lang="en-IN" dirty="0" smtClean="0"/>
              <a:t>	+ 	</a:t>
            </a:r>
            <a:r>
              <a:rPr lang="en-IN" dirty="0" err="1" smtClean="0"/>
              <a:t>Nemein</a:t>
            </a:r>
            <a:endParaRPr lang="en-IN" dirty="0" smtClean="0"/>
          </a:p>
          <a:p>
            <a:r>
              <a:rPr lang="en-IN" dirty="0" err="1" smtClean="0"/>
              <a:t>Oikos</a:t>
            </a:r>
            <a:r>
              <a:rPr lang="en-IN" dirty="0" smtClean="0"/>
              <a:t>	=	Household</a:t>
            </a:r>
          </a:p>
          <a:p>
            <a:r>
              <a:rPr lang="en-IN" dirty="0" err="1" smtClean="0"/>
              <a:t>Nemein</a:t>
            </a:r>
            <a:r>
              <a:rPr lang="en-IN" dirty="0" smtClean="0"/>
              <a:t>	=	To manage</a:t>
            </a:r>
          </a:p>
          <a:p>
            <a:r>
              <a:rPr lang="en-IN" dirty="0" smtClean="0"/>
              <a:t>To manage limited recourses from households' perspective, is known as economics.</a:t>
            </a:r>
          </a:p>
          <a:p>
            <a:r>
              <a:rPr lang="en-IN" dirty="0" smtClean="0"/>
              <a:t>Ms and Ts of Management</a:t>
            </a:r>
          </a:p>
          <a:p>
            <a:pPr>
              <a:buNone/>
            </a:pPr>
            <a:r>
              <a:rPr lang="en-IN" dirty="0" smtClean="0"/>
              <a:t>Men, Machine, Material, Money, Market</a:t>
            </a:r>
          </a:p>
          <a:p>
            <a:pPr>
              <a:buNone/>
            </a:pPr>
            <a:r>
              <a:rPr lang="en-IN" dirty="0" smtClean="0"/>
              <a:t>Time and Technology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Demand Analysis</a:t>
            </a:r>
            <a:endParaRPr lang="en-US" dirty="0"/>
          </a:p>
        </p:txBody>
      </p:sp>
      <p:sp>
        <p:nvSpPr>
          <p:cNvPr id="3" name="Content Placeholder 2"/>
          <p:cNvSpPr>
            <a:spLocks noGrp="1"/>
          </p:cNvSpPr>
          <p:nvPr>
            <p:ph idx="1"/>
          </p:nvPr>
        </p:nvSpPr>
        <p:spPr/>
        <p:txBody>
          <a:bodyPr/>
          <a:lstStyle/>
          <a:p>
            <a:r>
              <a:rPr lang="en-US" dirty="0" smtClean="0"/>
              <a:t>Demand- It is the quantity of commodity an individual consumes.</a:t>
            </a:r>
          </a:p>
          <a:p>
            <a:r>
              <a:rPr lang="en-US" dirty="0" smtClean="0"/>
              <a:t>It is possible with the help of desire and purchasing power.</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demand</a:t>
            </a:r>
            <a:endParaRPr lang="en-US" dirty="0"/>
          </a:p>
        </p:txBody>
      </p:sp>
      <p:sp>
        <p:nvSpPr>
          <p:cNvPr id="3" name="Content Placeholder 2"/>
          <p:cNvSpPr>
            <a:spLocks noGrp="1"/>
          </p:cNvSpPr>
          <p:nvPr>
            <p:ph idx="1"/>
          </p:nvPr>
        </p:nvSpPr>
        <p:spPr/>
        <p:txBody>
          <a:bodyPr/>
          <a:lstStyle/>
          <a:p>
            <a:r>
              <a:rPr lang="en-US" dirty="0" smtClean="0"/>
              <a:t>Price              1/ Quantity demanded</a:t>
            </a:r>
          </a:p>
          <a:p>
            <a:pPr>
              <a:buNone/>
            </a:pPr>
            <a:r>
              <a:rPr lang="en-US" dirty="0" smtClean="0"/>
              <a:t>If taste, preference of consumer, income remain constant. </a:t>
            </a:r>
          </a:p>
          <a:p>
            <a:r>
              <a:rPr lang="en-US" dirty="0" smtClean="0"/>
              <a:t>Reason for applicability of Law of demand-</a:t>
            </a:r>
          </a:p>
          <a:p>
            <a:pPr marL="514350" indent="-514350">
              <a:buFont typeface="+mj-lt"/>
              <a:buAutoNum type="arabicPeriod"/>
            </a:pPr>
            <a:r>
              <a:rPr lang="en-US" dirty="0" smtClean="0"/>
              <a:t>Substitute effect- price falls, purchasing power rises</a:t>
            </a:r>
          </a:p>
          <a:p>
            <a:pPr marL="514350" indent="-514350">
              <a:buFont typeface="+mj-lt"/>
              <a:buAutoNum type="arabicPeriod"/>
            </a:pPr>
            <a:r>
              <a:rPr lang="en-US" dirty="0" smtClean="0"/>
              <a:t>Income effect- price rises, purchasing power falls</a:t>
            </a:r>
            <a:endParaRPr lang="en-US" dirty="0"/>
          </a:p>
        </p:txBody>
      </p:sp>
      <p:sp>
        <p:nvSpPr>
          <p:cNvPr id="4" name="Freeform 3"/>
          <p:cNvSpPr/>
          <p:nvPr/>
        </p:nvSpPr>
        <p:spPr>
          <a:xfrm rot="883137">
            <a:off x="2191304" y="1669324"/>
            <a:ext cx="613011" cy="533400"/>
          </a:xfrm>
          <a:custGeom>
            <a:avLst/>
            <a:gdLst>
              <a:gd name="connsiteX0" fmla="*/ 196842 w 374840"/>
              <a:gd name="connsiteY0" fmla="*/ 0 h 274635"/>
              <a:gd name="connsiteX1" fmla="*/ 182774 w 374840"/>
              <a:gd name="connsiteY1" fmla="*/ 56271 h 274635"/>
              <a:gd name="connsiteX2" fmla="*/ 168706 w 374840"/>
              <a:gd name="connsiteY2" fmla="*/ 126609 h 274635"/>
              <a:gd name="connsiteX3" fmla="*/ 140571 w 374840"/>
              <a:gd name="connsiteY3" fmla="*/ 168813 h 274635"/>
              <a:gd name="connsiteX4" fmla="*/ 126503 w 374840"/>
              <a:gd name="connsiteY4" fmla="*/ 211016 h 274635"/>
              <a:gd name="connsiteX5" fmla="*/ 42097 w 374840"/>
              <a:gd name="connsiteY5" fmla="*/ 267286 h 274635"/>
              <a:gd name="connsiteX6" fmla="*/ 42097 w 374840"/>
              <a:gd name="connsiteY6" fmla="*/ 84406 h 274635"/>
              <a:gd name="connsiteX7" fmla="*/ 98368 w 374840"/>
              <a:gd name="connsiteY7" fmla="*/ 98474 h 274635"/>
              <a:gd name="connsiteX8" fmla="*/ 210909 w 374840"/>
              <a:gd name="connsiteY8" fmla="*/ 154745 h 274635"/>
              <a:gd name="connsiteX9" fmla="*/ 267180 w 374840"/>
              <a:gd name="connsiteY9" fmla="*/ 182880 h 274635"/>
              <a:gd name="connsiteX10" fmla="*/ 295316 w 374840"/>
              <a:gd name="connsiteY10" fmla="*/ 211016 h 274635"/>
              <a:gd name="connsiteX11" fmla="*/ 351586 w 374840"/>
              <a:gd name="connsiteY11" fmla="*/ 253219 h 27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40" h="274635">
                <a:moveTo>
                  <a:pt x="196842" y="0"/>
                </a:moveTo>
                <a:cubicBezTo>
                  <a:pt x="192153" y="18757"/>
                  <a:pt x="186968" y="37397"/>
                  <a:pt x="182774" y="56271"/>
                </a:cubicBezTo>
                <a:cubicBezTo>
                  <a:pt x="177587" y="79612"/>
                  <a:pt x="177101" y="104221"/>
                  <a:pt x="168706" y="126609"/>
                </a:cubicBezTo>
                <a:cubicBezTo>
                  <a:pt x="162769" y="142440"/>
                  <a:pt x="148132" y="153690"/>
                  <a:pt x="140571" y="168813"/>
                </a:cubicBezTo>
                <a:cubicBezTo>
                  <a:pt x="133939" y="182076"/>
                  <a:pt x="134728" y="198678"/>
                  <a:pt x="126503" y="211016"/>
                </a:cubicBezTo>
                <a:cubicBezTo>
                  <a:pt x="96395" y="256178"/>
                  <a:pt x="86344" y="252538"/>
                  <a:pt x="42097" y="267286"/>
                </a:cubicBezTo>
                <a:cubicBezTo>
                  <a:pt x="21481" y="205440"/>
                  <a:pt x="0" y="160180"/>
                  <a:pt x="42097" y="84406"/>
                </a:cubicBezTo>
                <a:cubicBezTo>
                  <a:pt x="51487" y="67505"/>
                  <a:pt x="80521" y="91038"/>
                  <a:pt x="98368" y="98474"/>
                </a:cubicBezTo>
                <a:cubicBezTo>
                  <a:pt x="137083" y="114606"/>
                  <a:pt x="173395" y="135988"/>
                  <a:pt x="210909" y="154745"/>
                </a:cubicBezTo>
                <a:lnTo>
                  <a:pt x="267180" y="182880"/>
                </a:lnTo>
                <a:cubicBezTo>
                  <a:pt x="276559" y="192259"/>
                  <a:pt x="284959" y="202730"/>
                  <a:pt x="295316" y="211016"/>
                </a:cubicBezTo>
                <a:cubicBezTo>
                  <a:pt x="374840" y="274635"/>
                  <a:pt x="313090" y="214720"/>
                  <a:pt x="351586" y="25321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761</Words>
  <Application>Microsoft Office PowerPoint</Application>
  <PresentationFormat>On-screen Show (4:3)</PresentationFormat>
  <Paragraphs>123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Business Engineering</vt:lpstr>
      <vt:lpstr>Business Economics</vt:lpstr>
      <vt:lpstr>Nature and Scope of Economics</vt:lpstr>
      <vt:lpstr>Types of economic systems</vt:lpstr>
      <vt:lpstr>Differences</vt:lpstr>
      <vt:lpstr>Engineering efficiency and Economic efficiency</vt:lpstr>
      <vt:lpstr>ECONOMICS-Definition</vt:lpstr>
      <vt:lpstr>Consumer Demand Analysis</vt:lpstr>
      <vt:lpstr>Law of demand</vt:lpstr>
      <vt:lpstr>Exceptions to law of demand</vt:lpstr>
      <vt:lpstr>Demand curve</vt:lpstr>
      <vt:lpstr>Law of diminishing marginal utility</vt:lpstr>
      <vt:lpstr>Factors affecting demand/ Demand Function</vt:lpstr>
      <vt:lpstr>Different curves for various type of goods</vt:lpstr>
      <vt:lpstr>Slide 15</vt:lpstr>
      <vt:lpstr>Elasticity of demand</vt:lpstr>
      <vt:lpstr>Types of PED</vt:lpstr>
      <vt:lpstr>Where,</vt:lpstr>
      <vt:lpstr>Slide 19</vt:lpstr>
      <vt:lpstr>Income elasticity of demand</vt:lpstr>
      <vt:lpstr>Promotional elasticity of demand</vt:lpstr>
      <vt:lpstr>Cross Elasticity of demand</vt:lpstr>
      <vt:lpstr>Numerical</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Engineering</dc:title>
  <dc:creator>Mayank</dc:creator>
  <cp:lastModifiedBy>Bhate Ji</cp:lastModifiedBy>
  <cp:revision>16</cp:revision>
  <dcterms:created xsi:type="dcterms:W3CDTF">2006-08-16T00:00:00Z</dcterms:created>
  <dcterms:modified xsi:type="dcterms:W3CDTF">2021-03-10T05:31:44Z</dcterms:modified>
</cp:coreProperties>
</file>