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Supply Analysis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Shifts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and Decrease in Supply due to changes in various other determinants while price is constant. It causes shifts in supply curves.</a:t>
            </a:r>
          </a:p>
          <a:p>
            <a:r>
              <a:rPr lang="en-US" dirty="0" smtClean="0"/>
              <a:t>Types:- </a:t>
            </a:r>
            <a:r>
              <a:rPr lang="en-US" dirty="0" err="1" smtClean="0"/>
              <a:t>i</a:t>
            </a:r>
            <a:r>
              <a:rPr lang="en-US" dirty="0" smtClean="0"/>
              <a:t>. Rightwards	ii. Leftwards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895600" y="533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33800" y="61722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3771900" y="5067300"/>
            <a:ext cx="914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4076700" y="5219700"/>
            <a:ext cx="914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4305300" y="5372100"/>
            <a:ext cx="914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923506" y="5105737"/>
            <a:ext cx="287131" cy="549475"/>
          </a:xfrm>
          <a:custGeom>
            <a:avLst/>
            <a:gdLst>
              <a:gd name="connsiteX0" fmla="*/ 58845 w 287131"/>
              <a:gd name="connsiteY0" fmla="*/ 549475 h 549475"/>
              <a:gd name="connsiteX1" fmla="*/ 44777 w 287131"/>
              <a:gd name="connsiteY1" fmla="*/ 422866 h 549475"/>
              <a:gd name="connsiteX2" fmla="*/ 30709 w 287131"/>
              <a:gd name="connsiteY2" fmla="*/ 366595 h 549475"/>
              <a:gd name="connsiteX3" fmla="*/ 16642 w 287131"/>
              <a:gd name="connsiteY3" fmla="*/ 183715 h 549475"/>
              <a:gd name="connsiteX4" fmla="*/ 58845 w 287131"/>
              <a:gd name="connsiteY4" fmla="*/ 14903 h 549475"/>
              <a:gd name="connsiteX5" fmla="*/ 101048 w 287131"/>
              <a:gd name="connsiteY5" fmla="*/ 835 h 549475"/>
              <a:gd name="connsiteX6" fmla="*/ 241725 w 287131"/>
              <a:gd name="connsiteY6" fmla="*/ 14903 h 549475"/>
              <a:gd name="connsiteX7" fmla="*/ 255792 w 287131"/>
              <a:gd name="connsiteY7" fmla="*/ 127445 h 549475"/>
              <a:gd name="connsiteX8" fmla="*/ 171386 w 287131"/>
              <a:gd name="connsiteY8" fmla="*/ 169648 h 549475"/>
              <a:gd name="connsiteX9" fmla="*/ 86980 w 287131"/>
              <a:gd name="connsiteY9" fmla="*/ 225918 h 549475"/>
              <a:gd name="connsiteX10" fmla="*/ 16642 w 287131"/>
              <a:gd name="connsiteY10" fmla="*/ 254054 h 5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7131" h="549475">
                <a:moveTo>
                  <a:pt x="58845" y="549475"/>
                </a:moveTo>
                <a:cubicBezTo>
                  <a:pt x="54156" y="507272"/>
                  <a:pt x="51234" y="464835"/>
                  <a:pt x="44777" y="422866"/>
                </a:cubicBezTo>
                <a:cubicBezTo>
                  <a:pt x="41837" y="403757"/>
                  <a:pt x="32968" y="385797"/>
                  <a:pt x="30709" y="366595"/>
                </a:cubicBezTo>
                <a:cubicBezTo>
                  <a:pt x="23565" y="305874"/>
                  <a:pt x="21331" y="244675"/>
                  <a:pt x="16642" y="183715"/>
                </a:cubicBezTo>
                <a:cubicBezTo>
                  <a:pt x="22737" y="122759"/>
                  <a:pt x="0" y="50210"/>
                  <a:pt x="58845" y="14903"/>
                </a:cubicBezTo>
                <a:cubicBezTo>
                  <a:pt x="71561" y="7274"/>
                  <a:pt x="86980" y="5524"/>
                  <a:pt x="101048" y="835"/>
                </a:cubicBezTo>
                <a:cubicBezTo>
                  <a:pt x="147940" y="5524"/>
                  <a:pt x="197017" y="0"/>
                  <a:pt x="241725" y="14903"/>
                </a:cubicBezTo>
                <a:cubicBezTo>
                  <a:pt x="287131" y="30039"/>
                  <a:pt x="267507" y="106943"/>
                  <a:pt x="255792" y="127445"/>
                </a:cubicBezTo>
                <a:cubicBezTo>
                  <a:pt x="238365" y="157943"/>
                  <a:pt x="197077" y="155375"/>
                  <a:pt x="171386" y="169648"/>
                </a:cubicBezTo>
                <a:cubicBezTo>
                  <a:pt x="141827" y="186070"/>
                  <a:pt x="119059" y="215225"/>
                  <a:pt x="86980" y="225918"/>
                </a:cubicBezTo>
                <a:cubicBezTo>
                  <a:pt x="34830" y="243302"/>
                  <a:pt x="58040" y="233354"/>
                  <a:pt x="16642" y="2540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025428" y="6443002"/>
            <a:ext cx="560640" cy="414997"/>
          </a:xfrm>
          <a:custGeom>
            <a:avLst/>
            <a:gdLst>
              <a:gd name="connsiteX0" fmla="*/ 377760 w 560640"/>
              <a:gd name="connsiteY0" fmla="*/ 42203 h 298738"/>
              <a:gd name="connsiteX1" fmla="*/ 251150 w 560640"/>
              <a:gd name="connsiteY1" fmla="*/ 0 h 298738"/>
              <a:gd name="connsiteX2" fmla="*/ 54203 w 560640"/>
              <a:gd name="connsiteY2" fmla="*/ 14068 h 298738"/>
              <a:gd name="connsiteX3" fmla="*/ 26067 w 560640"/>
              <a:gd name="connsiteY3" fmla="*/ 56271 h 298738"/>
              <a:gd name="connsiteX4" fmla="*/ 26067 w 560640"/>
              <a:gd name="connsiteY4" fmla="*/ 225083 h 298738"/>
              <a:gd name="connsiteX5" fmla="*/ 110474 w 560640"/>
              <a:gd name="connsiteY5" fmla="*/ 267286 h 298738"/>
              <a:gd name="connsiteX6" fmla="*/ 223015 w 560640"/>
              <a:gd name="connsiteY6" fmla="*/ 253219 h 298738"/>
              <a:gd name="connsiteX7" fmla="*/ 279286 w 560640"/>
              <a:gd name="connsiteY7" fmla="*/ 196948 h 298738"/>
              <a:gd name="connsiteX8" fmla="*/ 293354 w 560640"/>
              <a:gd name="connsiteY8" fmla="*/ 56271 h 298738"/>
              <a:gd name="connsiteX9" fmla="*/ 138609 w 560640"/>
              <a:gd name="connsiteY9" fmla="*/ 70339 h 298738"/>
              <a:gd name="connsiteX10" fmla="*/ 152677 w 560640"/>
              <a:gd name="connsiteY10" fmla="*/ 182880 h 298738"/>
              <a:gd name="connsiteX11" fmla="*/ 194880 w 560640"/>
              <a:gd name="connsiteY11" fmla="*/ 196948 h 298738"/>
              <a:gd name="connsiteX12" fmla="*/ 321489 w 560640"/>
              <a:gd name="connsiteY12" fmla="*/ 211015 h 298738"/>
              <a:gd name="connsiteX13" fmla="*/ 363692 w 560640"/>
              <a:gd name="connsiteY13" fmla="*/ 225083 h 298738"/>
              <a:gd name="connsiteX14" fmla="*/ 476234 w 560640"/>
              <a:gd name="connsiteY14" fmla="*/ 239151 h 298738"/>
              <a:gd name="connsiteX15" fmla="*/ 518437 w 560640"/>
              <a:gd name="connsiteY15" fmla="*/ 267286 h 298738"/>
              <a:gd name="connsiteX16" fmla="*/ 560640 w 560640"/>
              <a:gd name="connsiteY16" fmla="*/ 295422 h 29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0640" h="298738">
                <a:moveTo>
                  <a:pt x="377760" y="42203"/>
                </a:moveTo>
                <a:cubicBezTo>
                  <a:pt x="355405" y="33261"/>
                  <a:pt x="281437" y="0"/>
                  <a:pt x="251150" y="0"/>
                </a:cubicBezTo>
                <a:cubicBezTo>
                  <a:pt x="185334" y="0"/>
                  <a:pt x="119852" y="9379"/>
                  <a:pt x="54203" y="14068"/>
                </a:cubicBezTo>
                <a:cubicBezTo>
                  <a:pt x="44824" y="28136"/>
                  <a:pt x="33628" y="41149"/>
                  <a:pt x="26067" y="56271"/>
                </a:cubicBezTo>
                <a:cubicBezTo>
                  <a:pt x="0" y="108405"/>
                  <a:pt x="6275" y="170654"/>
                  <a:pt x="26067" y="225083"/>
                </a:cubicBezTo>
                <a:cubicBezTo>
                  <a:pt x="33591" y="245773"/>
                  <a:pt x="93468" y="261618"/>
                  <a:pt x="110474" y="267286"/>
                </a:cubicBezTo>
                <a:cubicBezTo>
                  <a:pt x="147988" y="262597"/>
                  <a:pt x="188118" y="267760"/>
                  <a:pt x="223015" y="253219"/>
                </a:cubicBezTo>
                <a:cubicBezTo>
                  <a:pt x="247501" y="243017"/>
                  <a:pt x="279286" y="196948"/>
                  <a:pt x="279286" y="196948"/>
                </a:cubicBezTo>
                <a:cubicBezTo>
                  <a:pt x="290426" y="174668"/>
                  <a:pt x="351334" y="80429"/>
                  <a:pt x="293354" y="56271"/>
                </a:cubicBezTo>
                <a:cubicBezTo>
                  <a:pt x="245544" y="36350"/>
                  <a:pt x="190191" y="65650"/>
                  <a:pt x="138609" y="70339"/>
                </a:cubicBezTo>
                <a:cubicBezTo>
                  <a:pt x="143298" y="107853"/>
                  <a:pt x="137323" y="148333"/>
                  <a:pt x="152677" y="182880"/>
                </a:cubicBezTo>
                <a:cubicBezTo>
                  <a:pt x="158700" y="196431"/>
                  <a:pt x="180253" y="194510"/>
                  <a:pt x="194880" y="196948"/>
                </a:cubicBezTo>
                <a:cubicBezTo>
                  <a:pt x="236765" y="203929"/>
                  <a:pt x="279286" y="206326"/>
                  <a:pt x="321489" y="211015"/>
                </a:cubicBezTo>
                <a:cubicBezTo>
                  <a:pt x="335557" y="215704"/>
                  <a:pt x="349103" y="222430"/>
                  <a:pt x="363692" y="225083"/>
                </a:cubicBezTo>
                <a:cubicBezTo>
                  <a:pt x="400888" y="231846"/>
                  <a:pt x="439760" y="229204"/>
                  <a:pt x="476234" y="239151"/>
                </a:cubicBezTo>
                <a:cubicBezTo>
                  <a:pt x="492545" y="243600"/>
                  <a:pt x="505235" y="256724"/>
                  <a:pt x="518437" y="267286"/>
                </a:cubicBezTo>
                <a:cubicBezTo>
                  <a:pt x="557751" y="298738"/>
                  <a:pt x="530529" y="295422"/>
                  <a:pt x="560640" y="29542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981157" y="6288258"/>
            <a:ext cx="15104" cy="154745"/>
          </a:xfrm>
          <a:custGeom>
            <a:avLst/>
            <a:gdLst>
              <a:gd name="connsiteX0" fmla="*/ 0 w 15104"/>
              <a:gd name="connsiteY0" fmla="*/ 0 h 154745"/>
              <a:gd name="connsiteX1" fmla="*/ 14068 w 15104"/>
              <a:gd name="connsiteY1" fmla="*/ 154745 h 15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04" h="154745">
                <a:moveTo>
                  <a:pt x="0" y="0"/>
                </a:moveTo>
                <a:cubicBezTo>
                  <a:pt x="15104" y="135931"/>
                  <a:pt x="14068" y="84147"/>
                  <a:pt x="14068" y="1547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170195" y="6206237"/>
            <a:ext cx="232993" cy="235157"/>
          </a:xfrm>
          <a:custGeom>
            <a:avLst/>
            <a:gdLst>
              <a:gd name="connsiteX0" fmla="*/ 7910 w 232993"/>
              <a:gd name="connsiteY0" fmla="*/ 82021 h 235157"/>
              <a:gd name="connsiteX1" fmla="*/ 21977 w 232993"/>
              <a:gd name="connsiteY1" fmla="*/ 11683 h 235157"/>
              <a:gd name="connsiteX2" fmla="*/ 106383 w 232993"/>
              <a:gd name="connsiteY2" fmla="*/ 39818 h 235157"/>
              <a:gd name="connsiteX3" fmla="*/ 92316 w 232993"/>
              <a:gd name="connsiteY3" fmla="*/ 208631 h 235157"/>
              <a:gd name="connsiteX4" fmla="*/ 176722 w 232993"/>
              <a:gd name="connsiteY4" fmla="*/ 180495 h 235157"/>
              <a:gd name="connsiteX5" fmla="*/ 232993 w 232993"/>
              <a:gd name="connsiteY5" fmla="*/ 180495 h 23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93" h="235157">
                <a:moveTo>
                  <a:pt x="7910" y="82021"/>
                </a:moveTo>
                <a:cubicBezTo>
                  <a:pt x="12599" y="58575"/>
                  <a:pt x="0" y="21102"/>
                  <a:pt x="21977" y="11683"/>
                </a:cubicBezTo>
                <a:cubicBezTo>
                  <a:pt x="49236" y="0"/>
                  <a:pt x="106383" y="39818"/>
                  <a:pt x="106383" y="39818"/>
                </a:cubicBezTo>
                <a:cubicBezTo>
                  <a:pt x="101694" y="96089"/>
                  <a:pt x="67063" y="158126"/>
                  <a:pt x="92316" y="208631"/>
                </a:cubicBezTo>
                <a:cubicBezTo>
                  <a:pt x="105579" y="235157"/>
                  <a:pt x="147065" y="180495"/>
                  <a:pt x="176722" y="180495"/>
                </a:cubicBezTo>
                <a:lnTo>
                  <a:pt x="232993" y="18049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572000" y="6252709"/>
            <a:ext cx="294641" cy="297107"/>
          </a:xfrm>
          <a:custGeom>
            <a:avLst/>
            <a:gdLst>
              <a:gd name="connsiteX0" fmla="*/ 0 w 294641"/>
              <a:gd name="connsiteY0" fmla="*/ 63685 h 297107"/>
              <a:gd name="connsiteX1" fmla="*/ 42203 w 294641"/>
              <a:gd name="connsiteY1" fmla="*/ 7414 h 297107"/>
              <a:gd name="connsiteX2" fmla="*/ 126609 w 294641"/>
              <a:gd name="connsiteY2" fmla="*/ 134023 h 297107"/>
              <a:gd name="connsiteX3" fmla="*/ 154745 w 294641"/>
              <a:gd name="connsiteY3" fmla="*/ 176226 h 297107"/>
              <a:gd name="connsiteX4" fmla="*/ 211015 w 294641"/>
              <a:gd name="connsiteY4" fmla="*/ 232497 h 297107"/>
              <a:gd name="connsiteX5" fmla="*/ 28135 w 294641"/>
              <a:gd name="connsiteY5" fmla="*/ 260633 h 29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1" h="297107">
                <a:moveTo>
                  <a:pt x="0" y="63685"/>
                </a:moveTo>
                <a:cubicBezTo>
                  <a:pt x="14068" y="44928"/>
                  <a:pt x="19960" y="0"/>
                  <a:pt x="42203" y="7414"/>
                </a:cubicBezTo>
                <a:cubicBezTo>
                  <a:pt x="294641" y="91561"/>
                  <a:pt x="192247" y="112145"/>
                  <a:pt x="126609" y="134023"/>
                </a:cubicBezTo>
                <a:cubicBezTo>
                  <a:pt x="135988" y="148091"/>
                  <a:pt x="141543" y="165664"/>
                  <a:pt x="154745" y="176226"/>
                </a:cubicBezTo>
                <a:cubicBezTo>
                  <a:pt x="222951" y="230790"/>
                  <a:pt x="180324" y="140419"/>
                  <a:pt x="211015" y="232497"/>
                </a:cubicBezTo>
                <a:cubicBezTo>
                  <a:pt x="146407" y="297107"/>
                  <a:pt x="196143" y="260633"/>
                  <a:pt x="28135" y="26063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33800" y="5410200"/>
            <a:ext cx="1143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495800" y="5791200"/>
            <a:ext cx="762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4343400" y="4572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95800" y="480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there is Shift?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 willing to supply higher quantity at same price or same quantity at lower price.</a:t>
            </a:r>
          </a:p>
          <a:p>
            <a:r>
              <a:rPr lang="en-US" dirty="0" smtClean="0"/>
              <a:t>Improvement in technology</a:t>
            </a:r>
          </a:p>
          <a:p>
            <a:r>
              <a:rPr lang="en-US" dirty="0" smtClean="0"/>
              <a:t>Decrease in Input prices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to Law of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certain commodities, supply of which can not be increased at all.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:-Rare good like classic paintings, old manuscripts, old coins.</a:t>
            </a:r>
          </a:p>
          <a:p>
            <a:r>
              <a:rPr lang="en-US" dirty="0" smtClean="0"/>
              <a:t>Goods whose supply can’t be increased in short run like agricultural goods.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676900" y="52197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24600" y="5867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515894" y="5371306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876044" y="4924981"/>
            <a:ext cx="201199" cy="561419"/>
          </a:xfrm>
          <a:custGeom>
            <a:avLst/>
            <a:gdLst>
              <a:gd name="connsiteX0" fmla="*/ 32387 w 201199"/>
              <a:gd name="connsiteY0" fmla="*/ 561419 h 561419"/>
              <a:gd name="connsiteX1" fmla="*/ 46454 w 201199"/>
              <a:gd name="connsiteY1" fmla="*/ 40914 h 561419"/>
              <a:gd name="connsiteX2" fmla="*/ 173064 w 201199"/>
              <a:gd name="connsiteY2" fmla="*/ 54982 h 561419"/>
              <a:gd name="connsiteX3" fmla="*/ 187131 w 201199"/>
              <a:gd name="connsiteY3" fmla="*/ 97185 h 561419"/>
              <a:gd name="connsiteX4" fmla="*/ 201199 w 201199"/>
              <a:gd name="connsiteY4" fmla="*/ 153456 h 561419"/>
              <a:gd name="connsiteX5" fmla="*/ 187131 w 201199"/>
              <a:gd name="connsiteY5" fmla="*/ 223794 h 561419"/>
              <a:gd name="connsiteX6" fmla="*/ 144928 w 201199"/>
              <a:gd name="connsiteY6" fmla="*/ 237862 h 561419"/>
              <a:gd name="connsiteX7" fmla="*/ 32387 w 201199"/>
              <a:gd name="connsiteY7" fmla="*/ 237862 h 56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99" h="561419">
                <a:moveTo>
                  <a:pt x="32387" y="561419"/>
                </a:moveTo>
                <a:cubicBezTo>
                  <a:pt x="37076" y="387917"/>
                  <a:pt x="0" y="208147"/>
                  <a:pt x="46454" y="40914"/>
                </a:cubicBezTo>
                <a:cubicBezTo>
                  <a:pt x="57819" y="0"/>
                  <a:pt x="133638" y="39212"/>
                  <a:pt x="173064" y="54982"/>
                </a:cubicBezTo>
                <a:cubicBezTo>
                  <a:pt x="186832" y="60489"/>
                  <a:pt x="183057" y="82927"/>
                  <a:pt x="187131" y="97185"/>
                </a:cubicBezTo>
                <a:cubicBezTo>
                  <a:pt x="192442" y="115775"/>
                  <a:pt x="196510" y="134699"/>
                  <a:pt x="201199" y="153456"/>
                </a:cubicBezTo>
                <a:cubicBezTo>
                  <a:pt x="196510" y="176902"/>
                  <a:pt x="200394" y="203899"/>
                  <a:pt x="187131" y="223794"/>
                </a:cubicBezTo>
                <a:cubicBezTo>
                  <a:pt x="178906" y="236132"/>
                  <a:pt x="159696" y="236519"/>
                  <a:pt x="144928" y="237862"/>
                </a:cubicBezTo>
                <a:cubicBezTo>
                  <a:pt x="107568" y="241258"/>
                  <a:pt x="69901" y="237862"/>
                  <a:pt x="32387" y="2378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727325" y="5936118"/>
            <a:ext cx="511675" cy="540881"/>
          </a:xfrm>
          <a:custGeom>
            <a:avLst/>
            <a:gdLst>
              <a:gd name="connsiteX0" fmla="*/ 334657 w 573807"/>
              <a:gd name="connsiteY0" fmla="*/ 281801 h 506884"/>
              <a:gd name="connsiteX1" fmla="*/ 320589 w 573807"/>
              <a:gd name="connsiteY1" fmla="*/ 28583 h 506884"/>
              <a:gd name="connsiteX2" fmla="*/ 236183 w 573807"/>
              <a:gd name="connsiteY2" fmla="*/ 447 h 506884"/>
              <a:gd name="connsiteX3" fmla="*/ 95506 w 573807"/>
              <a:gd name="connsiteY3" fmla="*/ 42650 h 506884"/>
              <a:gd name="connsiteX4" fmla="*/ 67370 w 573807"/>
              <a:gd name="connsiteY4" fmla="*/ 84853 h 506884"/>
              <a:gd name="connsiteX5" fmla="*/ 53303 w 573807"/>
              <a:gd name="connsiteY5" fmla="*/ 127056 h 506884"/>
              <a:gd name="connsiteX6" fmla="*/ 25167 w 573807"/>
              <a:gd name="connsiteY6" fmla="*/ 169259 h 506884"/>
              <a:gd name="connsiteX7" fmla="*/ 67370 w 573807"/>
              <a:gd name="connsiteY7" fmla="*/ 380275 h 506884"/>
              <a:gd name="connsiteX8" fmla="*/ 109573 w 573807"/>
              <a:gd name="connsiteY8" fmla="*/ 394343 h 506884"/>
              <a:gd name="connsiteX9" fmla="*/ 236183 w 573807"/>
              <a:gd name="connsiteY9" fmla="*/ 380275 h 506884"/>
              <a:gd name="connsiteX10" fmla="*/ 278386 w 573807"/>
              <a:gd name="connsiteY10" fmla="*/ 366207 h 506884"/>
              <a:gd name="connsiteX11" fmla="*/ 306521 w 573807"/>
              <a:gd name="connsiteY11" fmla="*/ 324004 h 506884"/>
              <a:gd name="connsiteX12" fmla="*/ 320589 w 573807"/>
              <a:gd name="connsiteY12" fmla="*/ 281801 h 506884"/>
              <a:gd name="connsiteX13" fmla="*/ 306521 w 573807"/>
              <a:gd name="connsiteY13" fmla="*/ 225530 h 506884"/>
              <a:gd name="connsiteX14" fmla="*/ 193980 w 573807"/>
              <a:gd name="connsiteY14" fmla="*/ 239598 h 506884"/>
              <a:gd name="connsiteX15" fmla="*/ 208047 w 573807"/>
              <a:gd name="connsiteY15" fmla="*/ 281801 h 506884"/>
              <a:gd name="connsiteX16" fmla="*/ 376860 w 573807"/>
              <a:gd name="connsiteY16" fmla="*/ 295869 h 506884"/>
              <a:gd name="connsiteX17" fmla="*/ 447198 w 573807"/>
              <a:gd name="connsiteY17" fmla="*/ 309936 h 506884"/>
              <a:gd name="connsiteX18" fmla="*/ 489401 w 573807"/>
              <a:gd name="connsiteY18" fmla="*/ 324004 h 506884"/>
              <a:gd name="connsiteX19" fmla="*/ 573807 w 573807"/>
              <a:gd name="connsiteY19" fmla="*/ 492816 h 506884"/>
              <a:gd name="connsiteX20" fmla="*/ 573807 w 573807"/>
              <a:gd name="connsiteY20" fmla="*/ 506884 h 50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3807" h="506884">
                <a:moveTo>
                  <a:pt x="334657" y="281801"/>
                </a:moveTo>
                <a:cubicBezTo>
                  <a:pt x="329968" y="197395"/>
                  <a:pt x="348516" y="108373"/>
                  <a:pt x="320589" y="28583"/>
                </a:cubicBezTo>
                <a:cubicBezTo>
                  <a:pt x="310792" y="591"/>
                  <a:pt x="236183" y="447"/>
                  <a:pt x="236183" y="447"/>
                </a:cubicBezTo>
                <a:cubicBezTo>
                  <a:pt x="174201" y="9302"/>
                  <a:pt x="138157" y="0"/>
                  <a:pt x="95506" y="42650"/>
                </a:cubicBezTo>
                <a:cubicBezTo>
                  <a:pt x="83551" y="54605"/>
                  <a:pt x="76749" y="70785"/>
                  <a:pt x="67370" y="84853"/>
                </a:cubicBezTo>
                <a:cubicBezTo>
                  <a:pt x="62681" y="98921"/>
                  <a:pt x="59935" y="113793"/>
                  <a:pt x="53303" y="127056"/>
                </a:cubicBezTo>
                <a:cubicBezTo>
                  <a:pt x="45742" y="142178"/>
                  <a:pt x="26222" y="152385"/>
                  <a:pt x="25167" y="169259"/>
                </a:cubicBezTo>
                <a:cubicBezTo>
                  <a:pt x="21826" y="222708"/>
                  <a:pt x="0" y="339852"/>
                  <a:pt x="67370" y="380275"/>
                </a:cubicBezTo>
                <a:cubicBezTo>
                  <a:pt x="80085" y="387904"/>
                  <a:pt x="95505" y="389654"/>
                  <a:pt x="109573" y="394343"/>
                </a:cubicBezTo>
                <a:cubicBezTo>
                  <a:pt x="151776" y="389654"/>
                  <a:pt x="194298" y="387256"/>
                  <a:pt x="236183" y="380275"/>
                </a:cubicBezTo>
                <a:cubicBezTo>
                  <a:pt x="250810" y="377837"/>
                  <a:pt x="266807" y="375470"/>
                  <a:pt x="278386" y="366207"/>
                </a:cubicBezTo>
                <a:cubicBezTo>
                  <a:pt x="291588" y="355645"/>
                  <a:pt x="298960" y="339126"/>
                  <a:pt x="306521" y="324004"/>
                </a:cubicBezTo>
                <a:cubicBezTo>
                  <a:pt x="313153" y="310741"/>
                  <a:pt x="315900" y="295869"/>
                  <a:pt x="320589" y="281801"/>
                </a:cubicBezTo>
                <a:cubicBezTo>
                  <a:pt x="315900" y="263044"/>
                  <a:pt x="324863" y="231644"/>
                  <a:pt x="306521" y="225530"/>
                </a:cubicBezTo>
                <a:cubicBezTo>
                  <a:pt x="270655" y="213575"/>
                  <a:pt x="226804" y="220841"/>
                  <a:pt x="193980" y="239598"/>
                </a:cubicBezTo>
                <a:cubicBezTo>
                  <a:pt x="181105" y="246955"/>
                  <a:pt x="193874" y="277440"/>
                  <a:pt x="208047" y="281801"/>
                </a:cubicBezTo>
                <a:cubicBezTo>
                  <a:pt x="262016" y="298407"/>
                  <a:pt x="320589" y="291180"/>
                  <a:pt x="376860" y="295869"/>
                </a:cubicBezTo>
                <a:cubicBezTo>
                  <a:pt x="400306" y="300558"/>
                  <a:pt x="424002" y="304137"/>
                  <a:pt x="447198" y="309936"/>
                </a:cubicBezTo>
                <a:cubicBezTo>
                  <a:pt x="461584" y="313532"/>
                  <a:pt x="478916" y="313519"/>
                  <a:pt x="489401" y="324004"/>
                </a:cubicBezTo>
                <a:cubicBezTo>
                  <a:pt x="517852" y="352455"/>
                  <a:pt x="573807" y="447049"/>
                  <a:pt x="573807" y="492816"/>
                </a:cubicBezTo>
                <a:lnTo>
                  <a:pt x="573807" y="50688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360026" y="6203852"/>
            <a:ext cx="264663" cy="307933"/>
          </a:xfrm>
          <a:custGeom>
            <a:avLst/>
            <a:gdLst>
              <a:gd name="connsiteX0" fmla="*/ 138054 w 264663"/>
              <a:gd name="connsiteY0" fmla="*/ 0 h 307933"/>
              <a:gd name="connsiteX1" fmla="*/ 67716 w 264663"/>
              <a:gd name="connsiteY1" fmla="*/ 14068 h 307933"/>
              <a:gd name="connsiteX2" fmla="*/ 25512 w 264663"/>
              <a:gd name="connsiteY2" fmla="*/ 28136 h 307933"/>
              <a:gd name="connsiteX3" fmla="*/ 11445 w 264663"/>
              <a:gd name="connsiteY3" fmla="*/ 70339 h 307933"/>
              <a:gd name="connsiteX4" fmla="*/ 25512 w 264663"/>
              <a:gd name="connsiteY4" fmla="*/ 154745 h 307933"/>
              <a:gd name="connsiteX5" fmla="*/ 194325 w 264663"/>
              <a:gd name="connsiteY5" fmla="*/ 126610 h 307933"/>
              <a:gd name="connsiteX6" fmla="*/ 250596 w 264663"/>
              <a:gd name="connsiteY6" fmla="*/ 140677 h 307933"/>
              <a:gd name="connsiteX7" fmla="*/ 264663 w 264663"/>
              <a:gd name="connsiteY7" fmla="*/ 182880 h 307933"/>
              <a:gd name="connsiteX8" fmla="*/ 222460 w 264663"/>
              <a:gd name="connsiteY8" fmla="*/ 281354 h 307933"/>
              <a:gd name="connsiteX9" fmla="*/ 11445 w 264663"/>
              <a:gd name="connsiteY9" fmla="*/ 295422 h 30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663" h="307933">
                <a:moveTo>
                  <a:pt x="138054" y="0"/>
                </a:moveTo>
                <a:cubicBezTo>
                  <a:pt x="114608" y="4689"/>
                  <a:pt x="90912" y="8269"/>
                  <a:pt x="67716" y="14068"/>
                </a:cubicBezTo>
                <a:cubicBezTo>
                  <a:pt x="53330" y="17665"/>
                  <a:pt x="35998" y="17650"/>
                  <a:pt x="25512" y="28136"/>
                </a:cubicBezTo>
                <a:cubicBezTo>
                  <a:pt x="15027" y="38621"/>
                  <a:pt x="16134" y="56271"/>
                  <a:pt x="11445" y="70339"/>
                </a:cubicBezTo>
                <a:cubicBezTo>
                  <a:pt x="16134" y="98474"/>
                  <a:pt x="0" y="141989"/>
                  <a:pt x="25512" y="154745"/>
                </a:cubicBezTo>
                <a:cubicBezTo>
                  <a:pt x="63203" y="173590"/>
                  <a:pt x="148036" y="142039"/>
                  <a:pt x="194325" y="126610"/>
                </a:cubicBezTo>
                <a:cubicBezTo>
                  <a:pt x="213082" y="131299"/>
                  <a:pt x="235498" y="128599"/>
                  <a:pt x="250596" y="140677"/>
                </a:cubicBezTo>
                <a:cubicBezTo>
                  <a:pt x="262175" y="149940"/>
                  <a:pt x="264663" y="168051"/>
                  <a:pt x="264663" y="182880"/>
                </a:cubicBezTo>
                <a:cubicBezTo>
                  <a:pt x="264663" y="217291"/>
                  <a:pt x="258258" y="263455"/>
                  <a:pt x="222460" y="281354"/>
                </a:cubicBezTo>
                <a:cubicBezTo>
                  <a:pt x="169302" y="307933"/>
                  <a:pt x="43714" y="295422"/>
                  <a:pt x="11445" y="29542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Cont……………………………………………..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cases, lower quantity would be offered at a higher price than at a lower price. Here supply curve will be backward slopping.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:- </a:t>
            </a:r>
            <a:r>
              <a:rPr lang="en-US" dirty="0" err="1" smtClean="0"/>
              <a:t>Labour</a:t>
            </a:r>
            <a:r>
              <a:rPr lang="en-US" dirty="0" smtClean="0"/>
              <a:t> supply affects due to decreasing efficiency or poor performance to enjoy leisure.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124200" y="52578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3800" y="58674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038600" y="4952999"/>
            <a:ext cx="685799" cy="838201"/>
          </a:xfrm>
          <a:custGeom>
            <a:avLst/>
            <a:gdLst>
              <a:gd name="connsiteX0" fmla="*/ 84406 w 751330"/>
              <a:gd name="connsiteY0" fmla="*/ 0 h 734486"/>
              <a:gd name="connsiteX1" fmla="*/ 576776 w 751330"/>
              <a:gd name="connsiteY1" fmla="*/ 14068 h 734486"/>
              <a:gd name="connsiteX2" fmla="*/ 661182 w 751330"/>
              <a:gd name="connsiteY2" fmla="*/ 28136 h 734486"/>
              <a:gd name="connsiteX3" fmla="*/ 703385 w 751330"/>
              <a:gd name="connsiteY3" fmla="*/ 56271 h 734486"/>
              <a:gd name="connsiteX4" fmla="*/ 717453 w 751330"/>
              <a:gd name="connsiteY4" fmla="*/ 379828 h 734486"/>
              <a:gd name="connsiteX5" fmla="*/ 689317 w 751330"/>
              <a:gd name="connsiteY5" fmla="*/ 407963 h 734486"/>
              <a:gd name="connsiteX6" fmla="*/ 604911 w 751330"/>
              <a:gd name="connsiteY6" fmla="*/ 450166 h 734486"/>
              <a:gd name="connsiteX7" fmla="*/ 548640 w 751330"/>
              <a:gd name="connsiteY7" fmla="*/ 506437 h 734486"/>
              <a:gd name="connsiteX8" fmla="*/ 464234 w 751330"/>
              <a:gd name="connsiteY8" fmla="*/ 534573 h 734486"/>
              <a:gd name="connsiteX9" fmla="*/ 422031 w 751330"/>
              <a:gd name="connsiteY9" fmla="*/ 548640 h 734486"/>
              <a:gd name="connsiteX10" fmla="*/ 393896 w 751330"/>
              <a:gd name="connsiteY10" fmla="*/ 576776 h 734486"/>
              <a:gd name="connsiteX11" fmla="*/ 253219 w 751330"/>
              <a:gd name="connsiteY11" fmla="*/ 618979 h 734486"/>
              <a:gd name="connsiteX12" fmla="*/ 211016 w 751330"/>
              <a:gd name="connsiteY12" fmla="*/ 633046 h 734486"/>
              <a:gd name="connsiteX13" fmla="*/ 182880 w 751330"/>
              <a:gd name="connsiteY13" fmla="*/ 661182 h 734486"/>
              <a:gd name="connsiteX14" fmla="*/ 98474 w 751330"/>
              <a:gd name="connsiteY14" fmla="*/ 689317 h 734486"/>
              <a:gd name="connsiteX15" fmla="*/ 70339 w 751330"/>
              <a:gd name="connsiteY15" fmla="*/ 717453 h 734486"/>
              <a:gd name="connsiteX16" fmla="*/ 0 w 751330"/>
              <a:gd name="connsiteY16" fmla="*/ 731520 h 7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1330" h="734486">
                <a:moveTo>
                  <a:pt x="84406" y="0"/>
                </a:moveTo>
                <a:cubicBezTo>
                  <a:pt x="248529" y="4689"/>
                  <a:pt x="412781" y="6068"/>
                  <a:pt x="576776" y="14068"/>
                </a:cubicBezTo>
                <a:cubicBezTo>
                  <a:pt x="605266" y="15458"/>
                  <a:pt x="634122" y="19116"/>
                  <a:pt x="661182" y="28136"/>
                </a:cubicBezTo>
                <a:cubicBezTo>
                  <a:pt x="677222" y="33483"/>
                  <a:pt x="689317" y="46893"/>
                  <a:pt x="703385" y="56271"/>
                </a:cubicBezTo>
                <a:cubicBezTo>
                  <a:pt x="750062" y="196303"/>
                  <a:pt x="751330" y="165276"/>
                  <a:pt x="717453" y="379828"/>
                </a:cubicBezTo>
                <a:cubicBezTo>
                  <a:pt x="715384" y="392929"/>
                  <a:pt x="700690" y="401139"/>
                  <a:pt x="689317" y="407963"/>
                </a:cubicBezTo>
                <a:cubicBezTo>
                  <a:pt x="606113" y="457885"/>
                  <a:pt x="687912" y="379022"/>
                  <a:pt x="604911" y="450166"/>
                </a:cubicBezTo>
                <a:cubicBezTo>
                  <a:pt x="584771" y="467429"/>
                  <a:pt x="573805" y="498048"/>
                  <a:pt x="548640" y="506437"/>
                </a:cubicBezTo>
                <a:lnTo>
                  <a:pt x="464234" y="534573"/>
                </a:lnTo>
                <a:lnTo>
                  <a:pt x="422031" y="548640"/>
                </a:lnTo>
                <a:cubicBezTo>
                  <a:pt x="412653" y="558019"/>
                  <a:pt x="405759" y="570845"/>
                  <a:pt x="393896" y="576776"/>
                </a:cubicBezTo>
                <a:cubicBezTo>
                  <a:pt x="349331" y="599059"/>
                  <a:pt x="300331" y="605519"/>
                  <a:pt x="253219" y="618979"/>
                </a:cubicBezTo>
                <a:cubicBezTo>
                  <a:pt x="238961" y="623053"/>
                  <a:pt x="225084" y="628357"/>
                  <a:pt x="211016" y="633046"/>
                </a:cubicBezTo>
                <a:cubicBezTo>
                  <a:pt x="201637" y="642425"/>
                  <a:pt x="194743" y="655250"/>
                  <a:pt x="182880" y="661182"/>
                </a:cubicBezTo>
                <a:cubicBezTo>
                  <a:pt x="156354" y="674445"/>
                  <a:pt x="98474" y="689317"/>
                  <a:pt x="98474" y="689317"/>
                </a:cubicBezTo>
                <a:cubicBezTo>
                  <a:pt x="89096" y="698696"/>
                  <a:pt x="81712" y="710629"/>
                  <a:pt x="70339" y="717453"/>
                </a:cubicBezTo>
                <a:cubicBezTo>
                  <a:pt x="41951" y="734486"/>
                  <a:pt x="28599" y="731520"/>
                  <a:pt x="0" y="7315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08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6096000"/>
            <a:ext cx="14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worked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441960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Individual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Labour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Supply Curve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Elasticity Of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sz="2000" dirty="0" smtClean="0"/>
              <a:t>ES </a:t>
            </a:r>
            <a:r>
              <a:rPr lang="en-US" sz="3600" dirty="0" smtClean="0"/>
              <a:t> </a:t>
            </a:r>
            <a:r>
              <a:rPr lang="en-US" dirty="0" smtClean="0"/>
              <a:t>(Price Elasticity of Supply) is the responsiveness of quantity supplied in the price as % change in Q</a:t>
            </a:r>
            <a:r>
              <a:rPr lang="en-US" sz="2400" dirty="0" smtClean="0"/>
              <a:t>s </a:t>
            </a:r>
            <a:r>
              <a:rPr lang="en-US" dirty="0" smtClean="0"/>
              <a:t>introduced by 1% change in Price.</a:t>
            </a:r>
          </a:p>
          <a:p>
            <a:pPr>
              <a:buNone/>
            </a:pPr>
            <a:r>
              <a:rPr lang="en-US" dirty="0" smtClean="0"/>
              <a:t>P</a:t>
            </a:r>
            <a:r>
              <a:rPr lang="en-US" sz="2000" dirty="0" smtClean="0"/>
              <a:t>ES</a:t>
            </a:r>
            <a:r>
              <a:rPr lang="en-US" dirty="0" smtClean="0"/>
              <a:t> </a:t>
            </a:r>
            <a:r>
              <a:rPr lang="en-US" sz="4000" dirty="0" smtClean="0"/>
              <a:t>= </a:t>
            </a:r>
            <a:r>
              <a:rPr lang="en-US" sz="2800" dirty="0" smtClean="0"/>
              <a:t> </a:t>
            </a:r>
            <a:r>
              <a:rPr lang="en-US" sz="2800" u="sng" dirty="0" smtClean="0"/>
              <a:t>change in quantity supplied * P</a:t>
            </a:r>
          </a:p>
          <a:p>
            <a:pPr>
              <a:buNone/>
            </a:pPr>
            <a:r>
              <a:rPr lang="en-US" sz="2800" dirty="0" smtClean="0"/>
              <a:t>		change in price * 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</a:t>
            </a:r>
            <a:r>
              <a:rPr lang="en-US" sz="2800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Elastic:-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Textile production-simple, unskilled </a:t>
            </a:r>
            <a:r>
              <a:rPr lang="en-US" dirty="0" err="1" smtClean="0"/>
              <a:t>labous</a:t>
            </a:r>
            <a:r>
              <a:rPr lang="en-US" dirty="0" smtClean="0"/>
              <a:t>, production facilities are easy to avail.</a:t>
            </a:r>
          </a:p>
          <a:p>
            <a:r>
              <a:rPr lang="en-US" dirty="0" smtClean="0"/>
              <a:t>Inelastic:-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Specific type of motor vehicle with multi stage process , specialized equipments needed.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Markets are classified on the basis of-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Kind of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Consumer size of the market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No. of players (sellers)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No. of buyers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Market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IN" dirty="0" smtClean="0"/>
              <a:t>Two types-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Perfect competition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Non Perfect Competition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IN" dirty="0" smtClean="0"/>
              <a:t>Monopoly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IN" dirty="0" smtClean="0"/>
              <a:t>Oligopoly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IN" dirty="0" smtClean="0"/>
              <a:t>Monopolistic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IN" dirty="0" err="1" smtClean="0"/>
              <a:t>monopsony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Perfect Competition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Large no of players fighting for same quality product line.</a:t>
            </a:r>
          </a:p>
          <a:p>
            <a:r>
              <a:rPr lang="en-IN" dirty="0" smtClean="0"/>
              <a:t>N no of players</a:t>
            </a:r>
          </a:p>
          <a:p>
            <a:r>
              <a:rPr lang="en-IN" dirty="0" smtClean="0"/>
              <a:t>N no of buyers</a:t>
            </a:r>
          </a:p>
          <a:p>
            <a:r>
              <a:rPr lang="en-IN" dirty="0" smtClean="0"/>
              <a:t>Identical product</a:t>
            </a:r>
          </a:p>
          <a:p>
            <a:r>
              <a:rPr lang="en-IN" dirty="0" smtClean="0"/>
              <a:t>Identical price</a:t>
            </a:r>
          </a:p>
          <a:p>
            <a:r>
              <a:rPr lang="en-IN" dirty="0" smtClean="0"/>
              <a:t>Firm is Price taker from market</a:t>
            </a:r>
          </a:p>
          <a:p>
            <a:r>
              <a:rPr lang="en-IN" dirty="0" smtClean="0"/>
              <a:t>No example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Monopoly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player</a:t>
            </a:r>
          </a:p>
          <a:p>
            <a:r>
              <a:rPr lang="en-IN" dirty="0" smtClean="0"/>
              <a:t>It is possible by legal or natural barriers.</a:t>
            </a:r>
          </a:p>
          <a:p>
            <a:r>
              <a:rPr lang="en-IN" dirty="0" smtClean="0"/>
              <a:t>N no of buyers</a:t>
            </a:r>
          </a:p>
          <a:p>
            <a:r>
              <a:rPr lang="en-IN" dirty="0" smtClean="0"/>
              <a:t>Firm is Price setter.</a:t>
            </a:r>
          </a:p>
          <a:p>
            <a:r>
              <a:rPr lang="en-IN" dirty="0" smtClean="0"/>
              <a:t>Ex. </a:t>
            </a:r>
            <a:r>
              <a:rPr lang="en-IN" dirty="0" smtClean="0"/>
              <a:t>OPEC </a:t>
            </a:r>
            <a:r>
              <a:rPr lang="en-IN" dirty="0" smtClean="0"/>
              <a:t>countries (Organisation of Petroleum Exporting Countries)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of a commodity is that amount which 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seller is able and willing to offer </a:t>
            </a:r>
            <a:r>
              <a:rPr lang="en-US" dirty="0" smtClean="0"/>
              <a:t>for sale at a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particular price</a:t>
            </a:r>
            <a:r>
              <a:rPr lang="en-US" dirty="0" smtClean="0"/>
              <a:t> during a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certain period of time. 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Supply is related to price and time.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Supply comes out of stock.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Stock is outcome of production.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Oligopoly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2 to 10 Players</a:t>
            </a:r>
          </a:p>
          <a:p>
            <a:r>
              <a:rPr lang="en-IN" dirty="0" smtClean="0"/>
              <a:t>N no of buyer</a:t>
            </a:r>
          </a:p>
          <a:p>
            <a:r>
              <a:rPr lang="en-IN" dirty="0" smtClean="0"/>
              <a:t>Firms are price setting</a:t>
            </a:r>
          </a:p>
          <a:p>
            <a:r>
              <a:rPr lang="en-IN" dirty="0" smtClean="0"/>
              <a:t>Ex. Telecom, Certain FMCG Products</a:t>
            </a:r>
          </a:p>
          <a:p>
            <a:r>
              <a:rPr lang="en-IN" b="1" i="1" dirty="0" smtClean="0"/>
              <a:t>Duopoly</a:t>
            </a:r>
            <a:r>
              <a:rPr lang="en-IN" dirty="0" smtClean="0"/>
              <a:t>-- A form of oligopoly where only two sellers exist in one market. In practice, the term is also used where two firms have dominant control over a market. It is the most commonly studied form of oligopoly due to its simplicity.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Monopolistic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10 to 70 players</a:t>
            </a:r>
          </a:p>
          <a:p>
            <a:r>
              <a:rPr lang="en-IN" dirty="0" smtClean="0"/>
              <a:t>N no of buyers</a:t>
            </a:r>
          </a:p>
          <a:p>
            <a:r>
              <a:rPr lang="en-IN" dirty="0" smtClean="0"/>
              <a:t>Price is taken from market as per demand</a:t>
            </a:r>
          </a:p>
          <a:p>
            <a:r>
              <a:rPr lang="en-IN" dirty="0" smtClean="0"/>
              <a:t>Stock market, agricultural field etc.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Monopsony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 no of players</a:t>
            </a:r>
          </a:p>
          <a:p>
            <a:r>
              <a:rPr lang="en-IN" dirty="0" smtClean="0"/>
              <a:t>Single buyer</a:t>
            </a:r>
          </a:p>
          <a:p>
            <a:r>
              <a:rPr lang="en-IN" dirty="0" smtClean="0"/>
              <a:t>Firms are price taker</a:t>
            </a:r>
          </a:p>
          <a:p>
            <a:r>
              <a:rPr lang="en-IN" dirty="0" smtClean="0"/>
              <a:t>Ex. Defence equipment, Indian railways, atomic energy sector etc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Factors of Production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Technology of production</a:t>
            </a:r>
          </a:p>
          <a:p>
            <a:r>
              <a:rPr lang="en-US" dirty="0" smtClean="0"/>
              <a:t>Government Policies</a:t>
            </a:r>
          </a:p>
          <a:p>
            <a:r>
              <a:rPr lang="en-US" dirty="0" smtClean="0"/>
              <a:t>Factors outside economic sphere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400" dirty="0" smtClean="0"/>
              <a:t>			Q</a:t>
            </a:r>
            <a:r>
              <a:rPr lang="en-US" sz="4000" dirty="0" smtClean="0"/>
              <a:t>s</a:t>
            </a:r>
            <a:r>
              <a:rPr lang="en-US" sz="5400" dirty="0" smtClean="0"/>
              <a:t> = f (P;P</a:t>
            </a:r>
            <a:r>
              <a:rPr lang="en-US" dirty="0" smtClean="0"/>
              <a:t>RG</a:t>
            </a:r>
            <a:r>
              <a:rPr lang="en-US" sz="5400" dirty="0" smtClean="0"/>
              <a:t>)</a:t>
            </a:r>
          </a:p>
          <a:p>
            <a:pPr>
              <a:buNone/>
            </a:pPr>
            <a:r>
              <a:rPr lang="en-US" sz="4000" dirty="0" smtClean="0"/>
              <a:t>Where,</a:t>
            </a:r>
          </a:p>
          <a:p>
            <a:pPr>
              <a:buNone/>
            </a:pPr>
            <a:r>
              <a:rPr lang="en-US" sz="4000" dirty="0" smtClean="0"/>
              <a:t>P=Price of the commodity</a:t>
            </a:r>
          </a:p>
          <a:p>
            <a:pPr>
              <a:buNone/>
            </a:pPr>
            <a:r>
              <a:rPr lang="en-US" sz="4000" dirty="0" smtClean="0"/>
              <a:t>P</a:t>
            </a:r>
            <a:r>
              <a:rPr lang="en-US" sz="2400" dirty="0" smtClean="0"/>
              <a:t>RG</a:t>
            </a:r>
            <a:r>
              <a:rPr lang="en-US" sz="4000" dirty="0" smtClean="0"/>
              <a:t>= Price of Related Good</a:t>
            </a:r>
          </a:p>
          <a:p>
            <a:pPr>
              <a:buNone/>
            </a:pPr>
            <a:r>
              <a:rPr lang="en-US" sz="4000" dirty="0" smtClean="0"/>
              <a:t>It is a mathematical relationship between supply of a commodity and its determinants.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things remaining unchanged, the supply of a commodity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expands with rise in price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contracts with fall in price</a:t>
            </a:r>
            <a:r>
              <a:rPr lang="en-US" dirty="0" smtClean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638300" y="42291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49530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5759293">
            <a:off x="1912060" y="2976536"/>
            <a:ext cx="1982050" cy="1339504"/>
          </a:xfrm>
          <a:prstGeom prst="arc">
            <a:avLst>
              <a:gd name="adj1" fmla="val 16200000"/>
              <a:gd name="adj2" fmla="val 21499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871003" y="3914275"/>
            <a:ext cx="238910" cy="502980"/>
          </a:xfrm>
          <a:custGeom>
            <a:avLst/>
            <a:gdLst>
              <a:gd name="connsiteX0" fmla="*/ 0 w 238910"/>
              <a:gd name="connsiteY0" fmla="*/ 502980 h 502980"/>
              <a:gd name="connsiteX1" fmla="*/ 14068 w 238910"/>
              <a:gd name="connsiteY1" fmla="*/ 334168 h 502980"/>
              <a:gd name="connsiteX2" fmla="*/ 28135 w 238910"/>
              <a:gd name="connsiteY2" fmla="*/ 95017 h 502980"/>
              <a:gd name="connsiteX3" fmla="*/ 42203 w 238910"/>
              <a:gd name="connsiteY3" fmla="*/ 52814 h 502980"/>
              <a:gd name="connsiteX4" fmla="*/ 70339 w 238910"/>
              <a:gd name="connsiteY4" fmla="*/ 24679 h 502980"/>
              <a:gd name="connsiteX5" fmla="*/ 211015 w 238910"/>
              <a:gd name="connsiteY5" fmla="*/ 38747 h 502980"/>
              <a:gd name="connsiteX6" fmla="*/ 168812 w 238910"/>
              <a:gd name="connsiteY6" fmla="*/ 235694 h 502980"/>
              <a:gd name="connsiteX7" fmla="*/ 126609 w 238910"/>
              <a:gd name="connsiteY7" fmla="*/ 249762 h 502980"/>
              <a:gd name="connsiteX8" fmla="*/ 0 w 238910"/>
              <a:gd name="connsiteY8" fmla="*/ 235694 h 50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910" h="502980">
                <a:moveTo>
                  <a:pt x="0" y="502980"/>
                </a:moveTo>
                <a:cubicBezTo>
                  <a:pt x="4689" y="446709"/>
                  <a:pt x="10183" y="390500"/>
                  <a:pt x="14068" y="334168"/>
                </a:cubicBezTo>
                <a:cubicBezTo>
                  <a:pt x="19562" y="254502"/>
                  <a:pt x="20189" y="174475"/>
                  <a:pt x="28135" y="95017"/>
                </a:cubicBezTo>
                <a:cubicBezTo>
                  <a:pt x="29610" y="80262"/>
                  <a:pt x="34574" y="65529"/>
                  <a:pt x="42203" y="52814"/>
                </a:cubicBezTo>
                <a:cubicBezTo>
                  <a:pt x="49027" y="41441"/>
                  <a:pt x="60960" y="34057"/>
                  <a:pt x="70339" y="24679"/>
                </a:cubicBezTo>
                <a:cubicBezTo>
                  <a:pt x="117231" y="29368"/>
                  <a:pt x="184191" y="0"/>
                  <a:pt x="211015" y="38747"/>
                </a:cubicBezTo>
                <a:cubicBezTo>
                  <a:pt x="238910" y="79039"/>
                  <a:pt x="226761" y="200925"/>
                  <a:pt x="168812" y="235694"/>
                </a:cubicBezTo>
                <a:cubicBezTo>
                  <a:pt x="156096" y="243323"/>
                  <a:pt x="140677" y="245073"/>
                  <a:pt x="126609" y="249762"/>
                </a:cubicBezTo>
                <a:cubicBezTo>
                  <a:pt x="9415" y="235112"/>
                  <a:pt x="51874" y="235694"/>
                  <a:pt x="0" y="23569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95600" y="5284976"/>
            <a:ext cx="457200" cy="506224"/>
          </a:xfrm>
          <a:custGeom>
            <a:avLst/>
            <a:gdLst>
              <a:gd name="connsiteX0" fmla="*/ 65949 w 445776"/>
              <a:gd name="connsiteY0" fmla="*/ 229559 h 280934"/>
              <a:gd name="connsiteX1" fmla="*/ 206626 w 445776"/>
              <a:gd name="connsiteY1" fmla="*/ 243627 h 280934"/>
              <a:gd name="connsiteX2" fmla="*/ 234761 w 445776"/>
              <a:gd name="connsiteY2" fmla="*/ 201424 h 280934"/>
              <a:gd name="connsiteX3" fmla="*/ 178490 w 445776"/>
              <a:gd name="connsiteY3" fmla="*/ 32612 h 280934"/>
              <a:gd name="connsiteX4" fmla="*/ 136287 w 445776"/>
              <a:gd name="connsiteY4" fmla="*/ 18544 h 280934"/>
              <a:gd name="connsiteX5" fmla="*/ 9678 w 445776"/>
              <a:gd name="connsiteY5" fmla="*/ 74815 h 280934"/>
              <a:gd name="connsiteX6" fmla="*/ 23746 w 445776"/>
              <a:gd name="connsiteY6" fmla="*/ 215492 h 280934"/>
              <a:gd name="connsiteX7" fmla="*/ 108152 w 445776"/>
              <a:gd name="connsiteY7" fmla="*/ 243627 h 280934"/>
              <a:gd name="connsiteX8" fmla="*/ 206626 w 445776"/>
              <a:gd name="connsiteY8" fmla="*/ 229559 h 280934"/>
              <a:gd name="connsiteX9" fmla="*/ 192558 w 445776"/>
              <a:gd name="connsiteY9" fmla="*/ 145153 h 280934"/>
              <a:gd name="connsiteX10" fmla="*/ 108152 w 445776"/>
              <a:gd name="connsiteY10" fmla="*/ 159221 h 280934"/>
              <a:gd name="connsiteX11" fmla="*/ 150355 w 445776"/>
              <a:gd name="connsiteY11" fmla="*/ 187356 h 280934"/>
              <a:gd name="connsiteX12" fmla="*/ 291032 w 445776"/>
              <a:gd name="connsiteY12" fmla="*/ 215492 h 280934"/>
              <a:gd name="connsiteX13" fmla="*/ 375438 w 445776"/>
              <a:gd name="connsiteY13" fmla="*/ 243627 h 280934"/>
              <a:gd name="connsiteX14" fmla="*/ 417641 w 445776"/>
              <a:gd name="connsiteY14" fmla="*/ 257695 h 280934"/>
              <a:gd name="connsiteX15" fmla="*/ 445776 w 445776"/>
              <a:gd name="connsiteY15" fmla="*/ 257695 h 28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5776" h="280934">
                <a:moveTo>
                  <a:pt x="65949" y="229559"/>
                </a:moveTo>
                <a:cubicBezTo>
                  <a:pt x="119796" y="265458"/>
                  <a:pt x="122686" y="280934"/>
                  <a:pt x="206626" y="243627"/>
                </a:cubicBezTo>
                <a:cubicBezTo>
                  <a:pt x="222076" y="236760"/>
                  <a:pt x="225383" y="215492"/>
                  <a:pt x="234761" y="201424"/>
                </a:cubicBezTo>
                <a:cubicBezTo>
                  <a:pt x="222992" y="83734"/>
                  <a:pt x="258476" y="72605"/>
                  <a:pt x="178490" y="32612"/>
                </a:cubicBezTo>
                <a:cubicBezTo>
                  <a:pt x="165227" y="25980"/>
                  <a:pt x="150355" y="23233"/>
                  <a:pt x="136287" y="18544"/>
                </a:cubicBezTo>
                <a:cubicBezTo>
                  <a:pt x="75379" y="26158"/>
                  <a:pt x="9678" y="0"/>
                  <a:pt x="9678" y="74815"/>
                </a:cubicBezTo>
                <a:cubicBezTo>
                  <a:pt x="9678" y="121941"/>
                  <a:pt x="0" y="174785"/>
                  <a:pt x="23746" y="215492"/>
                </a:cubicBezTo>
                <a:cubicBezTo>
                  <a:pt x="38689" y="241109"/>
                  <a:pt x="108152" y="243627"/>
                  <a:pt x="108152" y="243627"/>
                </a:cubicBezTo>
                <a:lnTo>
                  <a:pt x="206626" y="229559"/>
                </a:lnTo>
                <a:cubicBezTo>
                  <a:pt x="225189" y="207902"/>
                  <a:pt x="215769" y="161732"/>
                  <a:pt x="192558" y="145153"/>
                </a:cubicBezTo>
                <a:cubicBezTo>
                  <a:pt x="169347" y="128574"/>
                  <a:pt x="136287" y="154532"/>
                  <a:pt x="108152" y="159221"/>
                </a:cubicBezTo>
                <a:cubicBezTo>
                  <a:pt x="122220" y="168599"/>
                  <a:pt x="134815" y="180696"/>
                  <a:pt x="150355" y="187356"/>
                </a:cubicBezTo>
                <a:cubicBezTo>
                  <a:pt x="183088" y="201384"/>
                  <a:pt x="263103" y="208510"/>
                  <a:pt x="291032" y="215492"/>
                </a:cubicBezTo>
                <a:cubicBezTo>
                  <a:pt x="319804" y="222685"/>
                  <a:pt x="347303" y="234249"/>
                  <a:pt x="375438" y="243627"/>
                </a:cubicBezTo>
                <a:cubicBezTo>
                  <a:pt x="389506" y="248316"/>
                  <a:pt x="402812" y="257695"/>
                  <a:pt x="417641" y="257695"/>
                </a:cubicBezTo>
                <a:lnTo>
                  <a:pt x="445776" y="25769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429000" y="5638800"/>
            <a:ext cx="171101" cy="251379"/>
          </a:xfrm>
          <a:custGeom>
            <a:avLst/>
            <a:gdLst>
              <a:gd name="connsiteX0" fmla="*/ 154744 w 171101"/>
              <a:gd name="connsiteY0" fmla="*/ 37138 h 251379"/>
              <a:gd name="connsiteX1" fmla="*/ 28135 w 171101"/>
              <a:gd name="connsiteY1" fmla="*/ 37138 h 251379"/>
              <a:gd name="connsiteX2" fmla="*/ 42203 w 171101"/>
              <a:gd name="connsiteY2" fmla="*/ 93409 h 251379"/>
              <a:gd name="connsiteX3" fmla="*/ 168812 w 171101"/>
              <a:gd name="connsiteY3" fmla="*/ 107476 h 251379"/>
              <a:gd name="connsiteX4" fmla="*/ 154744 w 171101"/>
              <a:gd name="connsiteY4" fmla="*/ 191883 h 251379"/>
              <a:gd name="connsiteX5" fmla="*/ 70338 w 171101"/>
              <a:gd name="connsiteY5" fmla="*/ 248153 h 251379"/>
              <a:gd name="connsiteX6" fmla="*/ 0 w 171101"/>
              <a:gd name="connsiteY6" fmla="*/ 205950 h 2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101" h="251379">
                <a:moveTo>
                  <a:pt x="154744" y="37138"/>
                </a:moveTo>
                <a:cubicBezTo>
                  <a:pt x="117659" y="24776"/>
                  <a:pt x="65273" y="0"/>
                  <a:pt x="28135" y="37138"/>
                </a:cubicBezTo>
                <a:cubicBezTo>
                  <a:pt x="14464" y="50810"/>
                  <a:pt x="24910" y="84762"/>
                  <a:pt x="42203" y="93409"/>
                </a:cubicBezTo>
                <a:cubicBezTo>
                  <a:pt x="80183" y="112399"/>
                  <a:pt x="126609" y="102787"/>
                  <a:pt x="168812" y="107476"/>
                </a:cubicBezTo>
                <a:cubicBezTo>
                  <a:pt x="164123" y="135612"/>
                  <a:pt x="171101" y="168515"/>
                  <a:pt x="154744" y="191883"/>
                </a:cubicBezTo>
                <a:cubicBezTo>
                  <a:pt x="135353" y="219585"/>
                  <a:pt x="70338" y="248153"/>
                  <a:pt x="70338" y="248153"/>
                </a:cubicBezTo>
                <a:cubicBezTo>
                  <a:pt x="3895" y="231543"/>
                  <a:pt x="22713" y="251379"/>
                  <a:pt x="0" y="2059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supply curve slops upwards from left to right positively?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the price greater the incentive for producer to produce and supply more in market, other things remain same.</a:t>
            </a:r>
          </a:p>
          <a:p>
            <a:r>
              <a:rPr lang="en-US" dirty="0" smtClean="0"/>
              <a:t>Positive slop of supply curve is also caused by rise in cost of production.</a:t>
            </a:r>
          </a:p>
          <a:p>
            <a:r>
              <a:rPr lang="en-US" dirty="0" smtClean="0"/>
              <a:t>This rise in price also motivates other producers to produce same commodity so as to earn higher profits.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Tabular relationship between supply of a commodity at different prices over a given period of time.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657600"/>
          <a:ext cx="4191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of commodity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Supply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 underlying law of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production is unchanged.</a:t>
            </a:r>
          </a:p>
          <a:p>
            <a:r>
              <a:rPr lang="en-US" dirty="0" smtClean="0"/>
              <a:t>Technique of production is unchanged.</a:t>
            </a:r>
          </a:p>
          <a:p>
            <a:r>
              <a:rPr lang="en-US" dirty="0" smtClean="0"/>
              <a:t>Fixed Scale of production</a:t>
            </a:r>
          </a:p>
          <a:p>
            <a:r>
              <a:rPr lang="en-US" dirty="0" smtClean="0"/>
              <a:t>Govt. Policies are unchanged.</a:t>
            </a:r>
          </a:p>
          <a:p>
            <a:r>
              <a:rPr lang="en-US" dirty="0" smtClean="0"/>
              <a:t>Transportation Cost is unchanged.</a:t>
            </a:r>
          </a:p>
          <a:p>
            <a:r>
              <a:rPr lang="en-US" dirty="0" smtClean="0"/>
              <a:t>Prices of other goods held constant.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Supply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Extention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Increase in Supply due to increase in Price.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Contraction</a:t>
            </a:r>
          </a:p>
          <a:p>
            <a:pPr>
              <a:buNone/>
            </a:pPr>
            <a:r>
              <a:rPr lang="en-US" dirty="0" smtClean="0"/>
              <a:t>Decrease in Supply due to decrease in Price.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638300" y="42291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2200" y="49530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871003" y="3914275"/>
            <a:ext cx="238910" cy="502980"/>
          </a:xfrm>
          <a:custGeom>
            <a:avLst/>
            <a:gdLst>
              <a:gd name="connsiteX0" fmla="*/ 0 w 238910"/>
              <a:gd name="connsiteY0" fmla="*/ 502980 h 502980"/>
              <a:gd name="connsiteX1" fmla="*/ 14068 w 238910"/>
              <a:gd name="connsiteY1" fmla="*/ 334168 h 502980"/>
              <a:gd name="connsiteX2" fmla="*/ 28135 w 238910"/>
              <a:gd name="connsiteY2" fmla="*/ 95017 h 502980"/>
              <a:gd name="connsiteX3" fmla="*/ 42203 w 238910"/>
              <a:gd name="connsiteY3" fmla="*/ 52814 h 502980"/>
              <a:gd name="connsiteX4" fmla="*/ 70339 w 238910"/>
              <a:gd name="connsiteY4" fmla="*/ 24679 h 502980"/>
              <a:gd name="connsiteX5" fmla="*/ 211015 w 238910"/>
              <a:gd name="connsiteY5" fmla="*/ 38747 h 502980"/>
              <a:gd name="connsiteX6" fmla="*/ 168812 w 238910"/>
              <a:gd name="connsiteY6" fmla="*/ 235694 h 502980"/>
              <a:gd name="connsiteX7" fmla="*/ 126609 w 238910"/>
              <a:gd name="connsiteY7" fmla="*/ 249762 h 502980"/>
              <a:gd name="connsiteX8" fmla="*/ 0 w 238910"/>
              <a:gd name="connsiteY8" fmla="*/ 235694 h 50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910" h="502980">
                <a:moveTo>
                  <a:pt x="0" y="502980"/>
                </a:moveTo>
                <a:cubicBezTo>
                  <a:pt x="4689" y="446709"/>
                  <a:pt x="10183" y="390500"/>
                  <a:pt x="14068" y="334168"/>
                </a:cubicBezTo>
                <a:cubicBezTo>
                  <a:pt x="19562" y="254502"/>
                  <a:pt x="20189" y="174475"/>
                  <a:pt x="28135" y="95017"/>
                </a:cubicBezTo>
                <a:cubicBezTo>
                  <a:pt x="29610" y="80262"/>
                  <a:pt x="34574" y="65529"/>
                  <a:pt x="42203" y="52814"/>
                </a:cubicBezTo>
                <a:cubicBezTo>
                  <a:pt x="49027" y="41441"/>
                  <a:pt x="60960" y="34057"/>
                  <a:pt x="70339" y="24679"/>
                </a:cubicBezTo>
                <a:cubicBezTo>
                  <a:pt x="117231" y="29368"/>
                  <a:pt x="184191" y="0"/>
                  <a:pt x="211015" y="38747"/>
                </a:cubicBezTo>
                <a:cubicBezTo>
                  <a:pt x="238910" y="79039"/>
                  <a:pt x="226761" y="200925"/>
                  <a:pt x="168812" y="235694"/>
                </a:cubicBezTo>
                <a:cubicBezTo>
                  <a:pt x="156096" y="243323"/>
                  <a:pt x="140677" y="245073"/>
                  <a:pt x="126609" y="249762"/>
                </a:cubicBezTo>
                <a:cubicBezTo>
                  <a:pt x="9415" y="235112"/>
                  <a:pt x="51874" y="235694"/>
                  <a:pt x="0" y="23569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95600" y="5284976"/>
            <a:ext cx="457200" cy="506224"/>
          </a:xfrm>
          <a:custGeom>
            <a:avLst/>
            <a:gdLst>
              <a:gd name="connsiteX0" fmla="*/ 65949 w 445776"/>
              <a:gd name="connsiteY0" fmla="*/ 229559 h 280934"/>
              <a:gd name="connsiteX1" fmla="*/ 206626 w 445776"/>
              <a:gd name="connsiteY1" fmla="*/ 243627 h 280934"/>
              <a:gd name="connsiteX2" fmla="*/ 234761 w 445776"/>
              <a:gd name="connsiteY2" fmla="*/ 201424 h 280934"/>
              <a:gd name="connsiteX3" fmla="*/ 178490 w 445776"/>
              <a:gd name="connsiteY3" fmla="*/ 32612 h 280934"/>
              <a:gd name="connsiteX4" fmla="*/ 136287 w 445776"/>
              <a:gd name="connsiteY4" fmla="*/ 18544 h 280934"/>
              <a:gd name="connsiteX5" fmla="*/ 9678 w 445776"/>
              <a:gd name="connsiteY5" fmla="*/ 74815 h 280934"/>
              <a:gd name="connsiteX6" fmla="*/ 23746 w 445776"/>
              <a:gd name="connsiteY6" fmla="*/ 215492 h 280934"/>
              <a:gd name="connsiteX7" fmla="*/ 108152 w 445776"/>
              <a:gd name="connsiteY7" fmla="*/ 243627 h 280934"/>
              <a:gd name="connsiteX8" fmla="*/ 206626 w 445776"/>
              <a:gd name="connsiteY8" fmla="*/ 229559 h 280934"/>
              <a:gd name="connsiteX9" fmla="*/ 192558 w 445776"/>
              <a:gd name="connsiteY9" fmla="*/ 145153 h 280934"/>
              <a:gd name="connsiteX10" fmla="*/ 108152 w 445776"/>
              <a:gd name="connsiteY10" fmla="*/ 159221 h 280934"/>
              <a:gd name="connsiteX11" fmla="*/ 150355 w 445776"/>
              <a:gd name="connsiteY11" fmla="*/ 187356 h 280934"/>
              <a:gd name="connsiteX12" fmla="*/ 291032 w 445776"/>
              <a:gd name="connsiteY12" fmla="*/ 215492 h 280934"/>
              <a:gd name="connsiteX13" fmla="*/ 375438 w 445776"/>
              <a:gd name="connsiteY13" fmla="*/ 243627 h 280934"/>
              <a:gd name="connsiteX14" fmla="*/ 417641 w 445776"/>
              <a:gd name="connsiteY14" fmla="*/ 257695 h 280934"/>
              <a:gd name="connsiteX15" fmla="*/ 445776 w 445776"/>
              <a:gd name="connsiteY15" fmla="*/ 257695 h 28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5776" h="280934">
                <a:moveTo>
                  <a:pt x="65949" y="229559"/>
                </a:moveTo>
                <a:cubicBezTo>
                  <a:pt x="119796" y="265458"/>
                  <a:pt x="122686" y="280934"/>
                  <a:pt x="206626" y="243627"/>
                </a:cubicBezTo>
                <a:cubicBezTo>
                  <a:pt x="222076" y="236760"/>
                  <a:pt x="225383" y="215492"/>
                  <a:pt x="234761" y="201424"/>
                </a:cubicBezTo>
                <a:cubicBezTo>
                  <a:pt x="222992" y="83734"/>
                  <a:pt x="258476" y="72605"/>
                  <a:pt x="178490" y="32612"/>
                </a:cubicBezTo>
                <a:cubicBezTo>
                  <a:pt x="165227" y="25980"/>
                  <a:pt x="150355" y="23233"/>
                  <a:pt x="136287" y="18544"/>
                </a:cubicBezTo>
                <a:cubicBezTo>
                  <a:pt x="75379" y="26158"/>
                  <a:pt x="9678" y="0"/>
                  <a:pt x="9678" y="74815"/>
                </a:cubicBezTo>
                <a:cubicBezTo>
                  <a:pt x="9678" y="121941"/>
                  <a:pt x="0" y="174785"/>
                  <a:pt x="23746" y="215492"/>
                </a:cubicBezTo>
                <a:cubicBezTo>
                  <a:pt x="38689" y="241109"/>
                  <a:pt x="108152" y="243627"/>
                  <a:pt x="108152" y="243627"/>
                </a:cubicBezTo>
                <a:lnTo>
                  <a:pt x="206626" y="229559"/>
                </a:lnTo>
                <a:cubicBezTo>
                  <a:pt x="225189" y="207902"/>
                  <a:pt x="215769" y="161732"/>
                  <a:pt x="192558" y="145153"/>
                </a:cubicBezTo>
                <a:cubicBezTo>
                  <a:pt x="169347" y="128574"/>
                  <a:pt x="136287" y="154532"/>
                  <a:pt x="108152" y="159221"/>
                </a:cubicBezTo>
                <a:cubicBezTo>
                  <a:pt x="122220" y="168599"/>
                  <a:pt x="134815" y="180696"/>
                  <a:pt x="150355" y="187356"/>
                </a:cubicBezTo>
                <a:cubicBezTo>
                  <a:pt x="183088" y="201384"/>
                  <a:pt x="263103" y="208510"/>
                  <a:pt x="291032" y="215492"/>
                </a:cubicBezTo>
                <a:cubicBezTo>
                  <a:pt x="319804" y="222685"/>
                  <a:pt x="347303" y="234249"/>
                  <a:pt x="375438" y="243627"/>
                </a:cubicBezTo>
                <a:cubicBezTo>
                  <a:pt x="389506" y="248316"/>
                  <a:pt x="402812" y="257695"/>
                  <a:pt x="417641" y="257695"/>
                </a:cubicBezTo>
                <a:lnTo>
                  <a:pt x="445776" y="25769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429000" y="5638800"/>
            <a:ext cx="171101" cy="251379"/>
          </a:xfrm>
          <a:custGeom>
            <a:avLst/>
            <a:gdLst>
              <a:gd name="connsiteX0" fmla="*/ 154744 w 171101"/>
              <a:gd name="connsiteY0" fmla="*/ 37138 h 251379"/>
              <a:gd name="connsiteX1" fmla="*/ 28135 w 171101"/>
              <a:gd name="connsiteY1" fmla="*/ 37138 h 251379"/>
              <a:gd name="connsiteX2" fmla="*/ 42203 w 171101"/>
              <a:gd name="connsiteY2" fmla="*/ 93409 h 251379"/>
              <a:gd name="connsiteX3" fmla="*/ 168812 w 171101"/>
              <a:gd name="connsiteY3" fmla="*/ 107476 h 251379"/>
              <a:gd name="connsiteX4" fmla="*/ 154744 w 171101"/>
              <a:gd name="connsiteY4" fmla="*/ 191883 h 251379"/>
              <a:gd name="connsiteX5" fmla="*/ 70338 w 171101"/>
              <a:gd name="connsiteY5" fmla="*/ 248153 h 251379"/>
              <a:gd name="connsiteX6" fmla="*/ 0 w 171101"/>
              <a:gd name="connsiteY6" fmla="*/ 205950 h 2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101" h="251379">
                <a:moveTo>
                  <a:pt x="154744" y="37138"/>
                </a:moveTo>
                <a:cubicBezTo>
                  <a:pt x="117659" y="24776"/>
                  <a:pt x="65273" y="0"/>
                  <a:pt x="28135" y="37138"/>
                </a:cubicBezTo>
                <a:cubicBezTo>
                  <a:pt x="14464" y="50810"/>
                  <a:pt x="24910" y="84762"/>
                  <a:pt x="42203" y="93409"/>
                </a:cubicBezTo>
                <a:cubicBezTo>
                  <a:pt x="80183" y="112399"/>
                  <a:pt x="126609" y="102787"/>
                  <a:pt x="168812" y="107476"/>
                </a:cubicBezTo>
                <a:cubicBezTo>
                  <a:pt x="164123" y="135612"/>
                  <a:pt x="171101" y="168515"/>
                  <a:pt x="154744" y="191883"/>
                </a:cubicBezTo>
                <a:cubicBezTo>
                  <a:pt x="135353" y="219585"/>
                  <a:pt x="70338" y="248153"/>
                  <a:pt x="70338" y="248153"/>
                </a:cubicBezTo>
                <a:cubicBezTo>
                  <a:pt x="3895" y="231543"/>
                  <a:pt x="22713" y="251379"/>
                  <a:pt x="0" y="2059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759293">
            <a:off x="1945775" y="2951757"/>
            <a:ext cx="1975849" cy="1401720"/>
          </a:xfrm>
          <a:prstGeom prst="arc">
            <a:avLst>
              <a:gd name="adj1" fmla="val 16200000"/>
              <a:gd name="adj2" fmla="val 21499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362200" y="4114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086100" y="45339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622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971800" y="4724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76600" y="5181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2095500" y="4381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2362200" y="4343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3200400" y="4800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707</Words>
  <Application>Microsoft Office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Unit II</vt:lpstr>
      <vt:lpstr>Supply</vt:lpstr>
      <vt:lpstr>Determinants</vt:lpstr>
      <vt:lpstr>Supply Function</vt:lpstr>
      <vt:lpstr>Law of Supply</vt:lpstr>
      <vt:lpstr>Why supply curve slops upwards from left to right positively?</vt:lpstr>
      <vt:lpstr>Supply Schedule</vt:lpstr>
      <vt:lpstr>Assumption underlying law of supply</vt:lpstr>
      <vt:lpstr>Different types of Supply Curves</vt:lpstr>
      <vt:lpstr>Supply Shifts</vt:lpstr>
      <vt:lpstr>Why there is Shift?</vt:lpstr>
      <vt:lpstr>Exceptions to Law of Supply</vt:lpstr>
      <vt:lpstr>Cont……………………………………………..</vt:lpstr>
      <vt:lpstr>Elasticity Of Supply</vt:lpstr>
      <vt:lpstr>Types of PES</vt:lpstr>
      <vt:lpstr>Markets</vt:lpstr>
      <vt:lpstr>Classification of Market</vt:lpstr>
      <vt:lpstr>Perfect Competition</vt:lpstr>
      <vt:lpstr>Monopoly</vt:lpstr>
      <vt:lpstr>Oligopoly</vt:lpstr>
      <vt:lpstr>Monopolistic</vt:lpstr>
      <vt:lpstr>Monopsony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nachiket bhate</dc:creator>
  <cp:lastModifiedBy>Bhate Ji</cp:lastModifiedBy>
  <cp:revision>18</cp:revision>
  <dcterms:created xsi:type="dcterms:W3CDTF">2006-08-16T00:00:00Z</dcterms:created>
  <dcterms:modified xsi:type="dcterms:W3CDTF">2021-03-15T06:15:31Z</dcterms:modified>
</cp:coreProperties>
</file>