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835b1fa3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835b1fa3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843eced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843eced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843eced4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843eced4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ae3bef2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ae3bef2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ae3bef2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ae3bef2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835b1fb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835b1fb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835b1fba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835b1fba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835b1fba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835b1fba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835b1fba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835b1fba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835b1fba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835b1fba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a9804103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a9804103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835b1fa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835b1fa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835b1fa3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835b1fa3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CER3C3 Data Structures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Lecture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Transpose Algorithm</a:t>
            </a:r>
            <a:endParaRPr/>
          </a:p>
        </p:txBody>
      </p:sp>
      <p:sp>
        <p:nvSpPr>
          <p:cNvPr id="115" name="Google Shape;115;p22"/>
          <p:cNvSpPr txBox="1"/>
          <p:nvPr/>
        </p:nvSpPr>
        <p:spPr>
          <a:xfrm>
            <a:off x="466300" y="1152475"/>
            <a:ext cx="7192500" cy="368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t>procedure</a:t>
            </a:r>
            <a:r>
              <a:rPr lang="en" sz="1500"/>
              <a:t> </a:t>
            </a:r>
            <a:r>
              <a:rPr i="1" lang="en" sz="1500"/>
              <a:t>TRANSPOSE </a:t>
            </a:r>
            <a:r>
              <a:rPr lang="en" sz="1500"/>
              <a:t>(</a:t>
            </a:r>
            <a:r>
              <a:rPr i="1" lang="en" sz="1500"/>
              <a:t>A,B</a:t>
            </a:r>
            <a:r>
              <a:rPr lang="en" sz="1500"/>
              <a:t>)</a:t>
            </a:r>
            <a:endParaRPr sz="1500"/>
          </a:p>
          <a:p>
            <a:pPr indent="0" lvl="0" marL="0" rtl="0" algn="l">
              <a:spcBef>
                <a:spcPts val="0"/>
              </a:spcBef>
              <a:spcAft>
                <a:spcPts val="0"/>
              </a:spcAft>
              <a:buNone/>
            </a:pPr>
            <a:r>
              <a:rPr lang="en" sz="1500"/>
              <a:t>// </a:t>
            </a:r>
            <a:r>
              <a:rPr i="1" lang="en" sz="1500"/>
              <a:t>A</a:t>
            </a:r>
            <a:r>
              <a:rPr lang="en" sz="1500"/>
              <a:t> is a matrix represented in sparse form &amp; </a:t>
            </a:r>
            <a:r>
              <a:rPr i="1" lang="en" sz="1500"/>
              <a:t>B</a:t>
            </a:r>
            <a:r>
              <a:rPr lang="en" sz="1500"/>
              <a:t> is set to be its transpose//</a:t>
            </a:r>
            <a:endParaRPr sz="1500"/>
          </a:p>
          <a:p>
            <a:pPr indent="0" lvl="0" marL="0" rtl="0" algn="l">
              <a:spcBef>
                <a:spcPts val="0"/>
              </a:spcBef>
              <a:spcAft>
                <a:spcPts val="0"/>
              </a:spcAft>
              <a:buNone/>
            </a:pPr>
            <a:r>
              <a:rPr lang="en" sz="1500"/>
              <a:t>1</a:t>
            </a:r>
            <a:r>
              <a:rPr i="1" lang="en" sz="1500"/>
              <a:t>   </a:t>
            </a:r>
            <a:r>
              <a:rPr lang="en" sz="1500"/>
              <a:t>(</a:t>
            </a:r>
            <a:r>
              <a:rPr i="1" lang="en" sz="1500"/>
              <a:t>m,n,t</a:t>
            </a:r>
            <a:r>
              <a:rPr lang="en" sz="1500"/>
              <a:t>) ← (</a:t>
            </a:r>
            <a:r>
              <a:rPr i="1" lang="en" sz="1500"/>
              <a:t>A</a:t>
            </a:r>
            <a:r>
              <a:rPr lang="en" sz="1500"/>
              <a:t>(0,l),</a:t>
            </a:r>
            <a:r>
              <a:rPr i="1" lang="en" sz="1500"/>
              <a:t>A</a:t>
            </a:r>
            <a:r>
              <a:rPr lang="en" sz="1500"/>
              <a:t>(0,2),</a:t>
            </a:r>
            <a:r>
              <a:rPr i="1" lang="en" sz="1500"/>
              <a:t>A</a:t>
            </a:r>
            <a:r>
              <a:rPr lang="en" sz="1500"/>
              <a:t>(0,3))</a:t>
            </a:r>
            <a:endParaRPr sz="1500"/>
          </a:p>
          <a:p>
            <a:pPr indent="0" lvl="0" marL="0" rtl="0" algn="l">
              <a:spcBef>
                <a:spcPts val="0"/>
              </a:spcBef>
              <a:spcAft>
                <a:spcPts val="0"/>
              </a:spcAft>
              <a:buNone/>
            </a:pPr>
            <a:r>
              <a:rPr lang="en" sz="1500"/>
              <a:t>2   (</a:t>
            </a:r>
            <a:r>
              <a:rPr i="1" lang="en" sz="1500"/>
              <a:t>B</a:t>
            </a:r>
            <a:r>
              <a:rPr lang="en" sz="1500"/>
              <a:t>(0,1),</a:t>
            </a:r>
            <a:r>
              <a:rPr i="1" lang="en" sz="1500"/>
              <a:t>B</a:t>
            </a:r>
            <a:r>
              <a:rPr lang="en" sz="1500"/>
              <a:t>(0,2),</a:t>
            </a:r>
            <a:r>
              <a:rPr i="1" lang="en" sz="1500"/>
              <a:t>B</a:t>
            </a:r>
            <a:r>
              <a:rPr lang="en" sz="1500"/>
              <a:t>(0,3)) ← (</a:t>
            </a:r>
            <a:r>
              <a:rPr i="1" lang="en" sz="1500"/>
              <a:t>n,m,t</a:t>
            </a:r>
            <a:r>
              <a:rPr lang="en" sz="1500"/>
              <a:t>)</a:t>
            </a:r>
            <a:endParaRPr sz="1500"/>
          </a:p>
          <a:p>
            <a:pPr indent="0" lvl="0" marL="0" rtl="0" algn="l">
              <a:spcBef>
                <a:spcPts val="0"/>
              </a:spcBef>
              <a:spcAft>
                <a:spcPts val="0"/>
              </a:spcAft>
              <a:buNone/>
            </a:pPr>
            <a:r>
              <a:rPr lang="en" sz="1500"/>
              <a:t>3</a:t>
            </a:r>
            <a:r>
              <a:rPr b="1" lang="en" sz="1500"/>
              <a:t>   if</a:t>
            </a:r>
            <a:r>
              <a:rPr lang="en" sz="1500"/>
              <a:t> </a:t>
            </a:r>
            <a:r>
              <a:rPr i="1" lang="en" sz="1500"/>
              <a:t>t</a:t>
            </a:r>
            <a:r>
              <a:rPr lang="en" sz="1500"/>
              <a:t> ≤ 0 </a:t>
            </a:r>
            <a:r>
              <a:rPr b="1" lang="en" sz="1500"/>
              <a:t>then return     </a:t>
            </a:r>
            <a:r>
              <a:rPr lang="en" sz="1500"/>
              <a:t>//check for zero matrix//</a:t>
            </a:r>
            <a:endParaRPr sz="1500"/>
          </a:p>
          <a:p>
            <a:pPr indent="0" lvl="0" marL="0" rtl="0" algn="l">
              <a:spcBef>
                <a:spcPts val="0"/>
              </a:spcBef>
              <a:spcAft>
                <a:spcPts val="0"/>
              </a:spcAft>
              <a:buNone/>
            </a:pPr>
            <a:r>
              <a:rPr lang="en" sz="1500"/>
              <a:t>4</a:t>
            </a:r>
            <a:r>
              <a:rPr i="1" lang="en" sz="1500"/>
              <a:t>   q</a:t>
            </a:r>
            <a:r>
              <a:rPr lang="en" sz="1500"/>
              <a:t> ← 1      //q is position of next term in </a:t>
            </a:r>
            <a:r>
              <a:rPr i="1" lang="en" sz="1500"/>
              <a:t>B</a:t>
            </a:r>
            <a:r>
              <a:rPr lang="en" sz="1500"/>
              <a:t>//</a:t>
            </a:r>
            <a:endParaRPr sz="1500"/>
          </a:p>
          <a:p>
            <a:pPr indent="0" lvl="0" marL="0" rtl="0" algn="l">
              <a:spcBef>
                <a:spcPts val="0"/>
              </a:spcBef>
              <a:spcAft>
                <a:spcPts val="0"/>
              </a:spcAft>
              <a:buNone/>
            </a:pPr>
            <a:r>
              <a:rPr lang="en" sz="1500"/>
              <a:t>5</a:t>
            </a:r>
            <a:r>
              <a:rPr b="1" lang="en" sz="1500"/>
              <a:t>   for</a:t>
            </a:r>
            <a:r>
              <a:rPr lang="en" sz="1500"/>
              <a:t> </a:t>
            </a:r>
            <a:r>
              <a:rPr i="1" lang="en" sz="1500"/>
              <a:t>col</a:t>
            </a:r>
            <a:r>
              <a:rPr lang="en" sz="1500"/>
              <a:t> ← 1 </a:t>
            </a:r>
            <a:r>
              <a:rPr b="1" lang="en" sz="1500"/>
              <a:t>to</a:t>
            </a:r>
            <a:r>
              <a:rPr lang="en" sz="1500"/>
              <a:t> </a:t>
            </a:r>
            <a:r>
              <a:rPr i="1" lang="en" sz="1500"/>
              <a:t>n</a:t>
            </a:r>
            <a:r>
              <a:rPr lang="en" sz="1500"/>
              <a:t> </a:t>
            </a:r>
            <a:r>
              <a:rPr b="1" lang="en" sz="1500"/>
              <a:t>do     </a:t>
            </a:r>
            <a:r>
              <a:rPr lang="en" sz="1500"/>
              <a:t>//transpose by columns//</a:t>
            </a:r>
            <a:endParaRPr sz="1500"/>
          </a:p>
          <a:p>
            <a:pPr indent="0" lvl="0" marL="0" rtl="0" algn="l">
              <a:spcBef>
                <a:spcPts val="0"/>
              </a:spcBef>
              <a:spcAft>
                <a:spcPts val="0"/>
              </a:spcAft>
              <a:buNone/>
            </a:pPr>
            <a:r>
              <a:rPr lang="en" sz="1500"/>
              <a:t>6</a:t>
            </a:r>
            <a:r>
              <a:rPr b="1" lang="en" sz="1500"/>
              <a:t>     for</a:t>
            </a:r>
            <a:r>
              <a:rPr lang="en" sz="1500"/>
              <a:t> </a:t>
            </a:r>
            <a:r>
              <a:rPr i="1" lang="en" sz="1500"/>
              <a:t>p</a:t>
            </a:r>
            <a:r>
              <a:rPr lang="en" sz="1500"/>
              <a:t> ← 1 </a:t>
            </a:r>
            <a:r>
              <a:rPr b="1" lang="en" sz="1500"/>
              <a:t>to</a:t>
            </a:r>
            <a:r>
              <a:rPr lang="en" sz="1500"/>
              <a:t> </a:t>
            </a:r>
            <a:r>
              <a:rPr i="1" lang="en" sz="1500"/>
              <a:t>t</a:t>
            </a:r>
            <a:r>
              <a:rPr lang="en" sz="1500"/>
              <a:t> </a:t>
            </a:r>
            <a:r>
              <a:rPr b="1" lang="en" sz="1500"/>
              <a:t>do     </a:t>
            </a:r>
            <a:r>
              <a:rPr lang="en" sz="1500"/>
              <a:t>//for all nonzero terms do//</a:t>
            </a:r>
            <a:endParaRPr sz="1500"/>
          </a:p>
          <a:p>
            <a:pPr indent="0" lvl="0" marL="0" rtl="0" algn="l">
              <a:spcBef>
                <a:spcPts val="0"/>
              </a:spcBef>
              <a:spcAft>
                <a:spcPts val="0"/>
              </a:spcAft>
              <a:buNone/>
            </a:pPr>
            <a:r>
              <a:rPr lang="en" sz="1500"/>
              <a:t>7</a:t>
            </a:r>
            <a:r>
              <a:rPr b="1" lang="en" sz="1500"/>
              <a:t>       if</a:t>
            </a:r>
            <a:r>
              <a:rPr lang="en" sz="1500"/>
              <a:t> </a:t>
            </a:r>
            <a:r>
              <a:rPr i="1" lang="en" sz="1500"/>
              <a:t>A</a:t>
            </a:r>
            <a:r>
              <a:rPr lang="en" sz="1500"/>
              <a:t>(</a:t>
            </a:r>
            <a:r>
              <a:rPr i="1" lang="en" sz="1500"/>
              <a:t>p</a:t>
            </a:r>
            <a:r>
              <a:rPr lang="en" sz="1500"/>
              <a:t>,2) = </a:t>
            </a:r>
            <a:r>
              <a:rPr i="1" lang="en" sz="1500"/>
              <a:t>col      </a:t>
            </a:r>
            <a:r>
              <a:rPr lang="en" sz="1500"/>
              <a:t>//correct column//</a:t>
            </a:r>
            <a:endParaRPr sz="1500"/>
          </a:p>
          <a:p>
            <a:pPr indent="0" lvl="0" marL="0" rtl="0" algn="l">
              <a:spcBef>
                <a:spcPts val="0"/>
              </a:spcBef>
              <a:spcAft>
                <a:spcPts val="0"/>
              </a:spcAft>
              <a:buNone/>
            </a:pPr>
            <a:r>
              <a:rPr lang="en" sz="1500"/>
              <a:t>8</a:t>
            </a:r>
            <a:r>
              <a:rPr b="1" lang="en" sz="1500"/>
              <a:t>            then</a:t>
            </a:r>
            <a:r>
              <a:rPr lang="en" sz="1500"/>
              <a:t> [(</a:t>
            </a:r>
            <a:r>
              <a:rPr i="1" lang="en" sz="1500"/>
              <a:t>B</a:t>
            </a:r>
            <a:r>
              <a:rPr lang="en" sz="1500"/>
              <a:t>(</a:t>
            </a:r>
            <a:r>
              <a:rPr i="1" lang="en" sz="1500"/>
              <a:t>q</a:t>
            </a:r>
            <a:r>
              <a:rPr lang="en" sz="1500"/>
              <a:t>,1),</a:t>
            </a:r>
            <a:r>
              <a:rPr i="1" lang="en" sz="1500"/>
              <a:t>B</a:t>
            </a:r>
            <a:r>
              <a:rPr lang="en" sz="1500"/>
              <a:t>(</a:t>
            </a:r>
            <a:r>
              <a:rPr i="1" lang="en" sz="1500"/>
              <a:t>q</a:t>
            </a:r>
            <a:r>
              <a:rPr lang="en" sz="1500"/>
              <a:t>,2),</a:t>
            </a:r>
            <a:r>
              <a:rPr i="1" lang="en" sz="1500"/>
              <a:t>B</a:t>
            </a:r>
            <a:r>
              <a:rPr lang="en" sz="1500"/>
              <a:t>(</a:t>
            </a:r>
            <a:r>
              <a:rPr i="1" lang="en" sz="1500"/>
              <a:t>q</a:t>
            </a:r>
            <a:r>
              <a:rPr lang="en" sz="1500"/>
              <a:t>,3)) ←  //insert next term of B//</a:t>
            </a:r>
            <a:endParaRPr sz="1500"/>
          </a:p>
          <a:p>
            <a:pPr indent="0" lvl="0" marL="0" rtl="0" algn="l">
              <a:spcBef>
                <a:spcPts val="0"/>
              </a:spcBef>
              <a:spcAft>
                <a:spcPts val="0"/>
              </a:spcAft>
              <a:buNone/>
            </a:pPr>
            <a:r>
              <a:rPr lang="en" sz="1500"/>
              <a:t>9                  (</a:t>
            </a:r>
            <a:r>
              <a:rPr i="1" lang="en" sz="1500"/>
              <a:t>A</a:t>
            </a:r>
            <a:r>
              <a:rPr lang="en" sz="1500"/>
              <a:t>(</a:t>
            </a:r>
            <a:r>
              <a:rPr i="1" lang="en" sz="1500"/>
              <a:t>p</a:t>
            </a:r>
            <a:r>
              <a:rPr lang="en" sz="1500"/>
              <a:t>,2),</a:t>
            </a:r>
            <a:r>
              <a:rPr i="1" lang="en" sz="1500"/>
              <a:t>A</a:t>
            </a:r>
            <a:r>
              <a:rPr lang="en" sz="1500"/>
              <a:t>(</a:t>
            </a:r>
            <a:r>
              <a:rPr i="1" lang="en" sz="1500"/>
              <a:t>p</a:t>
            </a:r>
            <a:r>
              <a:rPr lang="en" sz="1500"/>
              <a:t>,1),</a:t>
            </a:r>
            <a:r>
              <a:rPr i="1" lang="en" sz="1500"/>
              <a:t>A</a:t>
            </a:r>
            <a:r>
              <a:rPr lang="en" sz="1500"/>
              <a:t>(</a:t>
            </a:r>
            <a:r>
              <a:rPr i="1" lang="en" sz="1500"/>
              <a:t>p</a:t>
            </a:r>
            <a:r>
              <a:rPr lang="en" sz="1500"/>
              <a:t>,3))</a:t>
            </a:r>
            <a:endParaRPr sz="1500"/>
          </a:p>
          <a:p>
            <a:pPr indent="0" lvl="0" marL="0" rtl="0" algn="l">
              <a:spcBef>
                <a:spcPts val="0"/>
              </a:spcBef>
              <a:spcAft>
                <a:spcPts val="0"/>
              </a:spcAft>
              <a:buNone/>
            </a:pPr>
            <a:r>
              <a:rPr lang="en" sz="1500"/>
              <a:t>10</a:t>
            </a:r>
            <a:r>
              <a:rPr i="1" lang="en" sz="1500"/>
              <a:t>                  q</a:t>
            </a:r>
            <a:r>
              <a:rPr lang="en" sz="1500"/>
              <a:t> ← </a:t>
            </a:r>
            <a:r>
              <a:rPr i="1" lang="en" sz="1500"/>
              <a:t>q</a:t>
            </a:r>
            <a:r>
              <a:rPr lang="en" sz="1500"/>
              <a:t> + 1]</a:t>
            </a:r>
            <a:endParaRPr sz="1500"/>
          </a:p>
          <a:p>
            <a:pPr indent="0" lvl="0" marL="0" rtl="0" algn="l">
              <a:spcBef>
                <a:spcPts val="0"/>
              </a:spcBef>
              <a:spcAft>
                <a:spcPts val="0"/>
              </a:spcAft>
              <a:buNone/>
            </a:pPr>
            <a:r>
              <a:rPr lang="en" sz="1500"/>
              <a:t>11 </a:t>
            </a:r>
            <a:r>
              <a:rPr b="1" lang="en" sz="1500"/>
              <a:t>   end</a:t>
            </a:r>
            <a:endParaRPr b="1" sz="1500"/>
          </a:p>
          <a:p>
            <a:pPr indent="0" lvl="0" marL="0" rtl="0" algn="l">
              <a:spcBef>
                <a:spcPts val="0"/>
              </a:spcBef>
              <a:spcAft>
                <a:spcPts val="0"/>
              </a:spcAft>
              <a:buNone/>
            </a:pPr>
            <a:r>
              <a:rPr lang="en" sz="1500"/>
              <a:t>12</a:t>
            </a:r>
            <a:r>
              <a:rPr b="1" lang="en" sz="1500"/>
              <a:t>   end</a:t>
            </a:r>
            <a:endParaRPr b="1" sz="1500"/>
          </a:p>
          <a:p>
            <a:pPr indent="0" lvl="0" marL="0" rtl="0" algn="l">
              <a:spcBef>
                <a:spcPts val="0"/>
              </a:spcBef>
              <a:spcAft>
                <a:spcPts val="0"/>
              </a:spcAft>
              <a:buNone/>
            </a:pPr>
            <a:r>
              <a:rPr lang="en" sz="1500"/>
              <a:t>13</a:t>
            </a:r>
            <a:r>
              <a:rPr b="1" lang="en" sz="1500"/>
              <a:t> end</a:t>
            </a:r>
            <a:r>
              <a:rPr lang="en" sz="1500"/>
              <a:t> </a:t>
            </a:r>
            <a:r>
              <a:rPr i="1" lang="en" sz="1500"/>
              <a:t>TRANSPOSE</a:t>
            </a:r>
            <a:endParaRPr i="1"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Sorting Techniques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a:latin typeface="Arial"/>
                <a:ea typeface="Arial"/>
                <a:cs typeface="Arial"/>
                <a:sym typeface="Arial"/>
              </a:rPr>
              <a:t>Two methods for sorting data</a:t>
            </a:r>
            <a:endParaRPr b="1">
              <a:latin typeface="Arial"/>
              <a:ea typeface="Arial"/>
              <a:cs typeface="Arial"/>
              <a:sym typeface="Arial"/>
            </a:endParaRPr>
          </a:p>
          <a:p>
            <a:pPr indent="-342900" lvl="0" marL="457200" rtl="0" algn="l">
              <a:spcBef>
                <a:spcPts val="1200"/>
              </a:spcBef>
              <a:spcAft>
                <a:spcPts val="0"/>
              </a:spcAft>
              <a:buSzPts val="1800"/>
              <a:buChar char="●"/>
            </a:pPr>
            <a:r>
              <a:rPr b="1" lang="en"/>
              <a:t>Internal methods</a:t>
            </a:r>
            <a:r>
              <a:rPr lang="en"/>
              <a:t> - </a:t>
            </a:r>
            <a:r>
              <a:rPr lang="en" sz="1400">
                <a:solidFill>
                  <a:srgbClr val="000000"/>
                </a:solidFill>
                <a:highlight>
                  <a:srgbClr val="FFFFFF"/>
                </a:highlight>
                <a:latin typeface="Arial"/>
                <a:ea typeface="Arial"/>
                <a:cs typeface="Arial"/>
                <a:sym typeface="Arial"/>
              </a:rPr>
              <a:t> methods to be used when the file to be sorted is small enough so that the entire sort can be carried out in main memory; and</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a:solidFill>
                  <a:srgbClr val="000000"/>
                </a:solidFill>
                <a:highlight>
                  <a:srgbClr val="FFFFFF"/>
                </a:highlight>
                <a:latin typeface="Arial"/>
                <a:ea typeface="Arial"/>
                <a:cs typeface="Arial"/>
                <a:sym typeface="Arial"/>
              </a:rPr>
              <a:t>External methods</a:t>
            </a:r>
            <a:r>
              <a:rPr lang="en" sz="1400">
                <a:solidFill>
                  <a:srgbClr val="000000"/>
                </a:solidFill>
                <a:highlight>
                  <a:srgbClr val="FFFFFF"/>
                </a:highlight>
                <a:latin typeface="Arial"/>
                <a:ea typeface="Arial"/>
                <a:cs typeface="Arial"/>
                <a:sym typeface="Arial"/>
              </a:rPr>
              <a:t> - methods to be used on larger files.</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b="1" lang="en">
                <a:solidFill>
                  <a:srgbClr val="000000"/>
                </a:solidFill>
                <a:highlight>
                  <a:srgbClr val="FFFFFF"/>
                </a:highlight>
                <a:latin typeface="Arial"/>
                <a:ea typeface="Arial"/>
                <a:cs typeface="Arial"/>
                <a:sym typeface="Arial"/>
              </a:rPr>
              <a:t>Internal Sorting methods</a:t>
            </a:r>
            <a:endParaRPr b="1">
              <a:solidFill>
                <a:srgbClr val="000000"/>
              </a:solidFill>
              <a:highlight>
                <a:srgbClr val="FFFFFF"/>
              </a:highlight>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Insertion Sort</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Quick Sort</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Merge Sort</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Heap Sort</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Radix Sort</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 Sort</a:t>
            </a:r>
            <a:endParaRPr/>
          </a:p>
        </p:txBody>
      </p:sp>
      <p:sp>
        <p:nvSpPr>
          <p:cNvPr id="127" name="Google Shape;127;p24"/>
          <p:cNvSpPr txBox="1"/>
          <p:nvPr>
            <p:ph idx="1" type="body"/>
          </p:nvPr>
        </p:nvSpPr>
        <p:spPr>
          <a:xfrm>
            <a:off x="311700" y="1152475"/>
            <a:ext cx="8520600" cy="3734400"/>
          </a:xfrm>
          <a:prstGeom prst="rect">
            <a:avLst/>
          </a:prstGeom>
        </p:spPr>
        <p:txBody>
          <a:bodyPr anchorCtr="0" anchor="t" bIns="91425" lIns="91425" spcFirstLastPara="1" rIns="91425" wrap="square" tIns="91425">
            <a:normAutofit fontScale="85000" lnSpcReduction="10000"/>
          </a:bodyPr>
          <a:lstStyle/>
          <a:p>
            <a:pPr indent="-325755" lvl="0" marL="457200" rtl="0" algn="just">
              <a:spcBef>
                <a:spcPts val="0"/>
              </a:spcBef>
              <a:spcAft>
                <a:spcPts val="0"/>
              </a:spcAft>
              <a:buSzPct val="100000"/>
              <a:buChar char="●"/>
            </a:pPr>
            <a:r>
              <a:rPr lang="en"/>
              <a:t>The basic step in this method is to insert a record R into a sequence of ordered records, R</a:t>
            </a:r>
            <a:r>
              <a:rPr baseline="-25000" lang="en"/>
              <a:t>1</a:t>
            </a:r>
            <a:r>
              <a:rPr lang="en"/>
              <a:t>,R</a:t>
            </a:r>
            <a:r>
              <a:rPr baseline="-25000" lang="en"/>
              <a:t>2</a:t>
            </a:r>
            <a:r>
              <a:rPr lang="en"/>
              <a:t>, ...,R</a:t>
            </a:r>
            <a:r>
              <a:rPr baseline="-25000" lang="en"/>
              <a:t>i</a:t>
            </a:r>
            <a:r>
              <a:rPr lang="en"/>
              <a:t>, (K</a:t>
            </a:r>
            <a:r>
              <a:rPr baseline="-25000" lang="en"/>
              <a:t>1</a:t>
            </a:r>
            <a:r>
              <a:rPr lang="en"/>
              <a:t> ≤ K</a:t>
            </a:r>
            <a:r>
              <a:rPr baseline="-25000" lang="en"/>
              <a:t>2</a:t>
            </a:r>
            <a:r>
              <a:rPr lang="en"/>
              <a:t>, ..., ≤ K</a:t>
            </a:r>
            <a:r>
              <a:rPr baseline="-25000" lang="en"/>
              <a:t>i</a:t>
            </a:r>
            <a:r>
              <a:rPr lang="en"/>
              <a:t>) in such a way that the resulting sequence of size i + 1 is also ordered. It assumes the existence of an artificial record R</a:t>
            </a:r>
            <a:r>
              <a:rPr baseline="-25000" lang="en"/>
              <a:t>o</a:t>
            </a:r>
            <a:r>
              <a:rPr lang="en"/>
              <a:t> with key K</a:t>
            </a:r>
            <a:r>
              <a:rPr baseline="-25000" lang="en"/>
              <a:t>0</a:t>
            </a:r>
            <a:r>
              <a:rPr lang="en"/>
              <a:t> = - ∞ (i.e., all keys are </a:t>
            </a:r>
            <a:r>
              <a:rPr i="1" lang="en"/>
              <a:t>≥</a:t>
            </a:r>
            <a:r>
              <a:rPr lang="en"/>
              <a:t> K</a:t>
            </a:r>
            <a:r>
              <a:rPr baseline="-25000" lang="en"/>
              <a:t>0</a:t>
            </a:r>
            <a:r>
              <a:rPr lang="en"/>
              <a:t>).</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procedure INSERT (R,i)</a:t>
            </a:r>
            <a:endParaRPr b="1"/>
          </a:p>
          <a:p>
            <a:pPr indent="0" lvl="0" marL="0" rtl="0" algn="l">
              <a:spcBef>
                <a:spcPts val="0"/>
              </a:spcBef>
              <a:spcAft>
                <a:spcPts val="0"/>
              </a:spcAft>
              <a:buNone/>
            </a:pPr>
            <a:r>
              <a:rPr i="1" lang="en"/>
              <a:t>//Insert record R with key K into the ordered sequence R</a:t>
            </a:r>
            <a:r>
              <a:rPr baseline="-25000" i="1" lang="en"/>
              <a:t>0</a:t>
            </a:r>
            <a:r>
              <a:rPr i="1" lang="en"/>
              <a:t>, ...,R</a:t>
            </a:r>
            <a:r>
              <a:rPr baseline="-25000" i="1" lang="en"/>
              <a:t>i</a:t>
            </a:r>
            <a:r>
              <a:rPr i="1" lang="en"/>
              <a:t> in such a way that the resulting sequence is also ordered on key K. We assume that Ro is a record (maybe a dummy) such that K ≥ K</a:t>
            </a:r>
            <a:r>
              <a:rPr baseline="-25000" i="1" lang="en"/>
              <a:t>0</a:t>
            </a:r>
            <a:r>
              <a:rPr i="1" lang="en"/>
              <a:t>//</a:t>
            </a:r>
            <a:endParaRPr i="1"/>
          </a:p>
          <a:p>
            <a:pPr indent="0" lvl="0" marL="0" rtl="0" algn="l">
              <a:spcBef>
                <a:spcPts val="0"/>
              </a:spcBef>
              <a:spcAft>
                <a:spcPts val="0"/>
              </a:spcAft>
              <a:buNone/>
            </a:pPr>
            <a:r>
              <a:rPr i="1" lang="en"/>
              <a:t>j  ← i</a:t>
            </a:r>
            <a:endParaRPr i="1"/>
          </a:p>
          <a:p>
            <a:pPr indent="0" lvl="0" marL="0" rtl="0" algn="l">
              <a:spcBef>
                <a:spcPts val="0"/>
              </a:spcBef>
              <a:spcAft>
                <a:spcPts val="0"/>
              </a:spcAft>
              <a:buNone/>
            </a:pPr>
            <a:r>
              <a:rPr i="1" lang="en"/>
              <a:t>while K &lt; K</a:t>
            </a:r>
            <a:r>
              <a:rPr baseline="-25000" i="1" lang="en"/>
              <a:t>j</a:t>
            </a:r>
            <a:r>
              <a:rPr i="1" lang="en"/>
              <a:t> do</a:t>
            </a:r>
            <a:endParaRPr i="1"/>
          </a:p>
          <a:p>
            <a:pPr indent="0" lvl="0" marL="0" rtl="0" algn="l">
              <a:spcBef>
                <a:spcPts val="0"/>
              </a:spcBef>
              <a:spcAft>
                <a:spcPts val="0"/>
              </a:spcAft>
              <a:buNone/>
            </a:pPr>
            <a:r>
              <a:rPr i="1" lang="en"/>
              <a:t>//move R</a:t>
            </a:r>
            <a:r>
              <a:rPr baseline="-25000" i="1" lang="en"/>
              <a:t>j</a:t>
            </a:r>
            <a:r>
              <a:rPr i="1" lang="en"/>
              <a:t> one space up as R is to be inserted left of R</a:t>
            </a:r>
            <a:r>
              <a:rPr baseline="-25000" i="1" lang="en"/>
              <a:t>j</a:t>
            </a:r>
            <a:r>
              <a:rPr i="1" lang="en"/>
              <a:t>//</a:t>
            </a:r>
            <a:endParaRPr i="1"/>
          </a:p>
          <a:p>
            <a:pPr indent="0" lvl="0" marL="0" rtl="0" algn="l">
              <a:spcBef>
                <a:spcPts val="0"/>
              </a:spcBef>
              <a:spcAft>
                <a:spcPts val="0"/>
              </a:spcAft>
              <a:buNone/>
            </a:pPr>
            <a:r>
              <a:rPr i="1" lang="en"/>
              <a:t>R</a:t>
            </a:r>
            <a:r>
              <a:rPr baseline="-25000" i="1" lang="en"/>
              <a:t>j</a:t>
            </a:r>
            <a:r>
              <a:rPr i="1" lang="en"/>
              <a:t>+1 ← R</a:t>
            </a:r>
            <a:r>
              <a:rPr baseline="-25000" i="1" lang="en"/>
              <a:t>j </a:t>
            </a:r>
            <a:r>
              <a:rPr i="1" lang="en"/>
              <a:t>; j ←  j - 1</a:t>
            </a:r>
            <a:endParaRPr i="1"/>
          </a:p>
          <a:p>
            <a:pPr indent="0" lvl="0" marL="0" rtl="0" algn="l">
              <a:spcBef>
                <a:spcPts val="0"/>
              </a:spcBef>
              <a:spcAft>
                <a:spcPts val="0"/>
              </a:spcAft>
              <a:buNone/>
            </a:pPr>
            <a:r>
              <a:rPr i="1" lang="en"/>
              <a:t>end</a:t>
            </a:r>
            <a:endParaRPr i="1"/>
          </a:p>
          <a:p>
            <a:pPr indent="0" lvl="0" marL="0" rtl="0" algn="l">
              <a:spcBef>
                <a:spcPts val="0"/>
              </a:spcBef>
              <a:spcAft>
                <a:spcPts val="0"/>
              </a:spcAft>
              <a:buNone/>
            </a:pPr>
            <a:r>
              <a:rPr i="1" lang="en"/>
              <a:t>R</a:t>
            </a:r>
            <a:r>
              <a:rPr baseline="-25000" i="1" lang="en"/>
              <a:t>j</a:t>
            </a:r>
            <a:r>
              <a:rPr i="1" lang="en"/>
              <a:t>+1 ← R</a:t>
            </a:r>
            <a:endParaRPr i="1"/>
          </a:p>
          <a:p>
            <a:pPr indent="0" lvl="0" marL="0" rtl="0" algn="l">
              <a:spcBef>
                <a:spcPts val="0"/>
              </a:spcBef>
              <a:spcAft>
                <a:spcPts val="0"/>
              </a:spcAft>
              <a:buNone/>
            </a:pPr>
            <a:r>
              <a:rPr b="1" lang="en"/>
              <a:t>end INSERT</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procedure INSORT(R,n)</a:t>
            </a:r>
            <a:endParaRPr b="1"/>
          </a:p>
          <a:p>
            <a:pPr indent="0" lvl="0" marL="0" rtl="0" algn="l">
              <a:spcBef>
                <a:spcPts val="0"/>
              </a:spcBef>
              <a:spcAft>
                <a:spcPts val="0"/>
              </a:spcAft>
              <a:buNone/>
            </a:pPr>
            <a:r>
              <a:rPr i="1" lang="en"/>
              <a:t>//sort the records R</a:t>
            </a:r>
            <a:r>
              <a:rPr baseline="-25000" i="1" lang="en"/>
              <a:t>1</a:t>
            </a:r>
            <a:r>
              <a:rPr i="1" lang="en"/>
              <a:t>, ...,R</a:t>
            </a:r>
            <a:r>
              <a:rPr baseline="-25000" i="1" lang="en"/>
              <a:t>n</a:t>
            </a:r>
            <a:r>
              <a:rPr i="1" lang="en"/>
              <a:t> in nondecreasing value of the key K. Assume n &gt; 1//</a:t>
            </a:r>
            <a:endParaRPr i="1"/>
          </a:p>
          <a:p>
            <a:pPr indent="0" lvl="0" marL="0" rtl="0" algn="l">
              <a:spcBef>
                <a:spcPts val="0"/>
              </a:spcBef>
              <a:spcAft>
                <a:spcPts val="0"/>
              </a:spcAft>
              <a:buNone/>
            </a:pPr>
            <a:r>
              <a:rPr i="1" lang="en"/>
              <a:t>K</a:t>
            </a:r>
            <a:r>
              <a:rPr baseline="-25000" i="1" lang="en"/>
              <a:t>0</a:t>
            </a:r>
            <a:r>
              <a:rPr i="1" lang="en"/>
              <a:t> ← -∞       //Create a dummy record Ro such that K</a:t>
            </a:r>
            <a:r>
              <a:rPr baseline="-25000" i="1" lang="en"/>
              <a:t>0</a:t>
            </a:r>
            <a:r>
              <a:rPr i="1" lang="en"/>
              <a:t> &lt; K</a:t>
            </a:r>
            <a:r>
              <a:rPr baseline="-25000" i="1" lang="en"/>
              <a:t>i</a:t>
            </a:r>
            <a:r>
              <a:rPr i="1" lang="en"/>
              <a:t>, 1 ≤ i ≤ n//</a:t>
            </a:r>
            <a:endParaRPr i="1"/>
          </a:p>
          <a:p>
            <a:pPr indent="0" lvl="0" marL="0" rtl="0" algn="l">
              <a:spcBef>
                <a:spcPts val="0"/>
              </a:spcBef>
              <a:spcAft>
                <a:spcPts val="0"/>
              </a:spcAft>
              <a:buNone/>
            </a:pPr>
            <a:r>
              <a:rPr i="1" lang="en"/>
              <a:t>for j ← 2 to n do</a:t>
            </a:r>
            <a:endParaRPr i="1"/>
          </a:p>
          <a:p>
            <a:pPr indent="0" lvl="0" marL="0" rtl="0" algn="l">
              <a:spcBef>
                <a:spcPts val="0"/>
              </a:spcBef>
              <a:spcAft>
                <a:spcPts val="0"/>
              </a:spcAft>
              <a:buNone/>
            </a:pPr>
            <a:r>
              <a:rPr i="1" lang="en"/>
              <a:t>T  ← R</a:t>
            </a:r>
            <a:r>
              <a:rPr baseline="-25000" i="1" lang="en"/>
              <a:t>j</a:t>
            </a:r>
            <a:endParaRPr baseline="-25000" i="1"/>
          </a:p>
          <a:p>
            <a:pPr indent="0" lvl="0" marL="0" rtl="0" algn="l">
              <a:spcBef>
                <a:spcPts val="0"/>
              </a:spcBef>
              <a:spcAft>
                <a:spcPts val="0"/>
              </a:spcAft>
              <a:buNone/>
            </a:pPr>
            <a:r>
              <a:rPr i="1" lang="en"/>
              <a:t>call INSERT(T, j - 1)     //insert records R</a:t>
            </a:r>
            <a:r>
              <a:rPr baseline="-25000" i="1" lang="en"/>
              <a:t>2</a:t>
            </a:r>
            <a:r>
              <a:rPr i="1" lang="en"/>
              <a:t> to R</a:t>
            </a:r>
            <a:r>
              <a:rPr baseline="-25000" i="1" lang="en"/>
              <a:t>n</a:t>
            </a:r>
            <a:r>
              <a:rPr i="1" lang="en"/>
              <a:t>//</a:t>
            </a:r>
            <a:endParaRPr i="1"/>
          </a:p>
          <a:p>
            <a:pPr indent="0" lvl="0" marL="0" rtl="0" algn="l">
              <a:spcBef>
                <a:spcPts val="0"/>
              </a:spcBef>
              <a:spcAft>
                <a:spcPts val="0"/>
              </a:spcAft>
              <a:buNone/>
            </a:pPr>
            <a:r>
              <a:rPr i="1" lang="en"/>
              <a:t>end</a:t>
            </a:r>
            <a:endParaRPr i="1"/>
          </a:p>
          <a:p>
            <a:pPr indent="0" lvl="0" marL="0" rtl="0" algn="l">
              <a:spcBef>
                <a:spcPts val="0"/>
              </a:spcBef>
              <a:spcAft>
                <a:spcPts val="0"/>
              </a:spcAft>
              <a:buNone/>
            </a:pPr>
            <a:r>
              <a:rPr b="1" lang="en"/>
              <a:t>end INSORT</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 Sort : Example</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Assume n = 5 and the input sequence is (5,4,3,2,1) [note the records have only one field which also happens to be the key]. Then, after each insertion we have the following: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i="1" lang="en"/>
              <a:t>∞</a:t>
            </a:r>
            <a:r>
              <a:rPr lang="en"/>
              <a:t>, 5, 4, 3, 2, 1                   [initial sequence]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i="1" lang="en"/>
              <a:t>∞</a:t>
            </a:r>
            <a:r>
              <a:rPr lang="en"/>
              <a:t>, 4, 5, 3, 2, 1                          i =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i="1" lang="en"/>
              <a:t>∞</a:t>
            </a:r>
            <a:r>
              <a:rPr lang="en"/>
              <a:t>, 3, 4, 5, 2, 1                          i =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i="1" lang="en"/>
              <a:t>∞</a:t>
            </a:r>
            <a:r>
              <a:rPr lang="en"/>
              <a:t>, 2, 3, 4, 5, 1                          i = 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i="1" lang="en"/>
              <a:t>∞</a:t>
            </a:r>
            <a:r>
              <a:rPr lang="en"/>
              <a:t>, 1, 2, 3, 4, 5                          i = 5</a:t>
            </a:r>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Ordered Lists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One of the simplest and most commonly found data object is the ordered or linear list.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Examples are the days of the week</a:t>
            </a:r>
            <a:endParaRPr/>
          </a:p>
          <a:p>
            <a:pPr indent="0" lvl="0" marL="0" rtl="0" algn="ctr">
              <a:spcBef>
                <a:spcPts val="0"/>
              </a:spcBef>
              <a:spcAft>
                <a:spcPts val="0"/>
              </a:spcAft>
              <a:buNone/>
            </a:pPr>
            <a:r>
              <a:rPr lang="en"/>
              <a:t>(MONDAY, TUESDAY, WEDNESDAY, THURSDAY, FRIDAY, SATURDAY, SUNDAY)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 the values in a card deck</a:t>
            </a:r>
            <a:endParaRPr/>
          </a:p>
          <a:p>
            <a:pPr indent="0" lvl="0" marL="0" rtl="0" algn="ctr">
              <a:spcBef>
                <a:spcPts val="0"/>
              </a:spcBef>
              <a:spcAft>
                <a:spcPts val="0"/>
              </a:spcAft>
              <a:buNone/>
            </a:pPr>
            <a:r>
              <a:rPr lang="en"/>
              <a:t>(2, 3, 4, 5, 6, 7, 8, 9, 10, Jack, Queen, King, 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 the floors of a building</a:t>
            </a:r>
            <a:endParaRPr/>
          </a:p>
          <a:p>
            <a:pPr indent="0" lvl="0" marL="0" rtl="0" algn="ctr">
              <a:spcBef>
                <a:spcPts val="0"/>
              </a:spcBef>
              <a:spcAft>
                <a:spcPts val="0"/>
              </a:spcAft>
              <a:buNone/>
            </a:pPr>
            <a:r>
              <a:rPr lang="en"/>
              <a:t>(basement, lobby, mezzanine, first, second, third)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on Ordered Lists</a:t>
            </a:r>
            <a:endParaRPr/>
          </a:p>
        </p:txBody>
      </p:sp>
      <p:sp>
        <p:nvSpPr>
          <p:cNvPr id="72" name="Google Shape;72;p15"/>
          <p:cNvSpPr txBox="1"/>
          <p:nvPr>
            <p:ph idx="1" type="body"/>
          </p:nvPr>
        </p:nvSpPr>
        <p:spPr>
          <a:xfrm>
            <a:off x="311700" y="1152475"/>
            <a:ext cx="8520600" cy="3329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There are a variety of operations that are performed on these lists. These operations include:</a:t>
            </a:r>
            <a:endParaRPr b="1"/>
          </a:p>
          <a:p>
            <a:pPr indent="-334327" lvl="0" marL="457200" rtl="0" algn="l">
              <a:lnSpc>
                <a:spcPct val="150000"/>
              </a:lnSpc>
              <a:spcBef>
                <a:spcPts val="0"/>
              </a:spcBef>
              <a:spcAft>
                <a:spcPts val="0"/>
              </a:spcAft>
              <a:buSzPct val="100000"/>
              <a:buChar char="●"/>
            </a:pPr>
            <a:r>
              <a:rPr lang="en"/>
              <a:t>find the length of the list, n;</a:t>
            </a:r>
            <a:endParaRPr/>
          </a:p>
          <a:p>
            <a:pPr indent="-334327" lvl="0" marL="457200" rtl="0" algn="l">
              <a:lnSpc>
                <a:spcPct val="150000"/>
              </a:lnSpc>
              <a:spcBef>
                <a:spcPts val="0"/>
              </a:spcBef>
              <a:spcAft>
                <a:spcPts val="0"/>
              </a:spcAft>
              <a:buSzPct val="100000"/>
              <a:buChar char="●"/>
            </a:pPr>
            <a:r>
              <a:rPr lang="en"/>
              <a:t>read the list from left-to-right (or right-to-left);</a:t>
            </a:r>
            <a:endParaRPr/>
          </a:p>
          <a:p>
            <a:pPr indent="-334327" lvl="0" marL="457200" rtl="0" algn="l">
              <a:lnSpc>
                <a:spcPct val="150000"/>
              </a:lnSpc>
              <a:spcBef>
                <a:spcPts val="0"/>
              </a:spcBef>
              <a:spcAft>
                <a:spcPts val="0"/>
              </a:spcAft>
              <a:buSzPct val="100000"/>
              <a:buChar char="●"/>
            </a:pPr>
            <a:r>
              <a:rPr lang="en"/>
              <a:t>retrieve the i-th element, 1</a:t>
            </a:r>
            <a:r>
              <a:rPr lang="en"/>
              <a:t>≤</a:t>
            </a:r>
            <a:r>
              <a:rPr lang="en"/>
              <a:t> i ≤ n ;</a:t>
            </a:r>
            <a:endParaRPr/>
          </a:p>
          <a:p>
            <a:pPr indent="-334327" lvl="0" marL="457200" rtl="0" algn="l">
              <a:lnSpc>
                <a:spcPct val="150000"/>
              </a:lnSpc>
              <a:spcBef>
                <a:spcPts val="0"/>
              </a:spcBef>
              <a:spcAft>
                <a:spcPts val="0"/>
              </a:spcAft>
              <a:buSzPct val="100000"/>
              <a:buChar char="●"/>
            </a:pPr>
            <a:r>
              <a:rPr lang="en"/>
              <a:t>store a new value into the i-th position, </a:t>
            </a:r>
            <a:r>
              <a:rPr lang="en"/>
              <a:t>1≤ i ≤ n </a:t>
            </a:r>
            <a:r>
              <a:rPr lang="en"/>
              <a:t>;</a:t>
            </a:r>
            <a:endParaRPr/>
          </a:p>
          <a:p>
            <a:pPr indent="-334327" lvl="0" marL="457200" rtl="0" algn="l">
              <a:lnSpc>
                <a:spcPct val="150000"/>
              </a:lnSpc>
              <a:spcBef>
                <a:spcPts val="0"/>
              </a:spcBef>
              <a:spcAft>
                <a:spcPts val="0"/>
              </a:spcAft>
              <a:buSzPct val="100000"/>
              <a:buChar char="●"/>
            </a:pPr>
            <a:r>
              <a:rPr lang="en"/>
              <a:t>insert a new element at position </a:t>
            </a:r>
            <a:r>
              <a:rPr lang="en"/>
              <a:t>1≤ i ≤ n </a:t>
            </a:r>
            <a:r>
              <a:rPr lang="en"/>
              <a:t> causing elements numbered i,i + 1, ...,n to become numbered i + 1,i + 2, ...,n + 1;</a:t>
            </a:r>
            <a:endParaRPr/>
          </a:p>
          <a:p>
            <a:pPr indent="-334327" lvl="0" marL="457200" rtl="0" algn="l">
              <a:lnSpc>
                <a:spcPct val="150000"/>
              </a:lnSpc>
              <a:spcBef>
                <a:spcPts val="0"/>
              </a:spcBef>
              <a:spcAft>
                <a:spcPts val="0"/>
              </a:spcAft>
              <a:buSzPct val="100000"/>
              <a:buChar char="●"/>
            </a:pPr>
            <a:r>
              <a:rPr lang="en"/>
              <a:t>delete the element at position  </a:t>
            </a:r>
            <a:r>
              <a:rPr lang="en"/>
              <a:t>1≤ i ≤ n </a:t>
            </a:r>
            <a:r>
              <a:rPr lang="en"/>
              <a:t>causing elements numbered i + 1, ...,n to become numbered i,i + 1, ...,n - 1.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Ordered Lists : An ADT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75"/>
              <a:buNone/>
            </a:pPr>
            <a:r>
              <a:rPr b="1" i="1" lang="en" sz="1250"/>
              <a:t>structure ORDERED__LlST(atoms)</a:t>
            </a:r>
            <a:endParaRPr b="1" i="1" sz="1250"/>
          </a:p>
          <a:p>
            <a:pPr indent="0" lvl="0" marL="0" rtl="0" algn="l">
              <a:lnSpc>
                <a:spcPct val="150000"/>
              </a:lnSpc>
              <a:spcBef>
                <a:spcPts val="0"/>
              </a:spcBef>
              <a:spcAft>
                <a:spcPts val="0"/>
              </a:spcAft>
              <a:buSzPts val="275"/>
              <a:buNone/>
            </a:pPr>
            <a:r>
              <a:rPr i="1" lang="en" sz="1250"/>
              <a:t>declare MTLST( ) → list</a:t>
            </a:r>
            <a:endParaRPr i="1" sz="1250"/>
          </a:p>
          <a:p>
            <a:pPr indent="0" lvl="0" marL="0" rtl="0" algn="l">
              <a:lnSpc>
                <a:spcPct val="150000"/>
              </a:lnSpc>
              <a:spcBef>
                <a:spcPts val="0"/>
              </a:spcBef>
              <a:spcAft>
                <a:spcPts val="0"/>
              </a:spcAft>
              <a:buSzPts val="275"/>
              <a:buNone/>
            </a:pPr>
            <a:r>
              <a:rPr i="1" lang="en" sz="1250"/>
              <a:t>LEN(list)  → integer</a:t>
            </a:r>
            <a:endParaRPr i="1" sz="1250"/>
          </a:p>
          <a:p>
            <a:pPr indent="0" lvl="0" marL="0" rtl="0" algn="l">
              <a:lnSpc>
                <a:spcPct val="150000"/>
              </a:lnSpc>
              <a:spcBef>
                <a:spcPts val="0"/>
              </a:spcBef>
              <a:spcAft>
                <a:spcPts val="0"/>
              </a:spcAft>
              <a:buSzPts val="275"/>
              <a:buNone/>
            </a:pPr>
            <a:r>
              <a:rPr i="1" lang="en" sz="1250"/>
              <a:t>RET(list,integer) →  atom</a:t>
            </a:r>
            <a:endParaRPr i="1" sz="1250"/>
          </a:p>
          <a:p>
            <a:pPr indent="0" lvl="0" marL="0" rtl="0" algn="l">
              <a:lnSpc>
                <a:spcPct val="150000"/>
              </a:lnSpc>
              <a:spcBef>
                <a:spcPts val="0"/>
              </a:spcBef>
              <a:spcAft>
                <a:spcPts val="0"/>
              </a:spcAft>
              <a:buSzPts val="275"/>
              <a:buNone/>
            </a:pPr>
            <a:r>
              <a:rPr i="1" lang="en" sz="1250"/>
              <a:t>STO(list,integer,atom)  → list</a:t>
            </a:r>
            <a:endParaRPr i="1" sz="1250"/>
          </a:p>
          <a:p>
            <a:pPr indent="0" lvl="0" marL="0" rtl="0" algn="l">
              <a:lnSpc>
                <a:spcPct val="150000"/>
              </a:lnSpc>
              <a:spcBef>
                <a:spcPts val="0"/>
              </a:spcBef>
              <a:spcAft>
                <a:spcPts val="0"/>
              </a:spcAft>
              <a:buSzPts val="275"/>
              <a:buNone/>
            </a:pPr>
            <a:r>
              <a:rPr i="1" lang="en" sz="1250"/>
              <a:t>INS(list,integer,atom) →  list</a:t>
            </a:r>
            <a:endParaRPr i="1" sz="1250"/>
          </a:p>
          <a:p>
            <a:pPr indent="0" lvl="0" marL="0" rtl="0" algn="l">
              <a:lnSpc>
                <a:spcPct val="150000"/>
              </a:lnSpc>
              <a:spcBef>
                <a:spcPts val="0"/>
              </a:spcBef>
              <a:spcAft>
                <a:spcPts val="0"/>
              </a:spcAft>
              <a:buSzPts val="275"/>
              <a:buNone/>
            </a:pPr>
            <a:r>
              <a:rPr i="1" lang="en" sz="1250"/>
              <a:t>DEL(list,integer) → list;</a:t>
            </a:r>
            <a:endParaRPr i="1" sz="1250"/>
          </a:p>
          <a:p>
            <a:pPr indent="0" lvl="0" marL="0" rtl="0" algn="l">
              <a:lnSpc>
                <a:spcPct val="150000"/>
              </a:lnSpc>
              <a:spcBef>
                <a:spcPts val="0"/>
              </a:spcBef>
              <a:spcAft>
                <a:spcPts val="0"/>
              </a:spcAft>
              <a:buSzPts val="275"/>
              <a:buNone/>
            </a:pPr>
            <a:r>
              <a:rPr b="1" i="1" lang="en" sz="1250"/>
              <a:t>for all L ∈  list, i,j ∈ integer a,b  ∈ atom let</a:t>
            </a:r>
            <a:endParaRPr b="1" i="1" sz="1250"/>
          </a:p>
          <a:p>
            <a:pPr indent="0" lvl="0" marL="0" rtl="0" algn="l">
              <a:lnSpc>
                <a:spcPct val="150000"/>
              </a:lnSpc>
              <a:spcBef>
                <a:spcPts val="0"/>
              </a:spcBef>
              <a:spcAft>
                <a:spcPts val="0"/>
              </a:spcAft>
              <a:buSzPts val="275"/>
              <a:buNone/>
            </a:pPr>
            <a:r>
              <a:rPr i="1" lang="en" sz="1250"/>
              <a:t>LEN(MTLST) :: = 0; LEN(STO(L,i,a)) :: = 1 + LEN(L)</a:t>
            </a:r>
            <a:endParaRPr i="1" sz="1250"/>
          </a:p>
          <a:p>
            <a:pPr indent="0" lvl="0" marL="0" rtl="0" algn="l">
              <a:lnSpc>
                <a:spcPct val="150000"/>
              </a:lnSpc>
              <a:spcBef>
                <a:spcPts val="0"/>
              </a:spcBef>
              <a:spcAft>
                <a:spcPts val="0"/>
              </a:spcAft>
              <a:buSzPts val="275"/>
              <a:buNone/>
            </a:pPr>
            <a:r>
              <a:rPr i="1" lang="en" sz="1250"/>
              <a:t>RET(MTLST,j) :: = error</a:t>
            </a:r>
            <a:endParaRPr i="1" sz="1250"/>
          </a:p>
          <a:p>
            <a:pPr indent="0" lvl="0" marL="0" rtl="0" algn="l">
              <a:lnSpc>
                <a:spcPct val="150000"/>
              </a:lnSpc>
              <a:spcBef>
                <a:spcPts val="0"/>
              </a:spcBef>
              <a:spcAft>
                <a:spcPts val="0"/>
              </a:spcAft>
              <a:buClr>
                <a:srgbClr val="000000"/>
              </a:buClr>
              <a:buSzPts val="1018"/>
              <a:buFont typeface="Arial"/>
              <a:buNone/>
            </a:pPr>
            <a:r>
              <a:rPr i="1" lang="en" sz="1263"/>
              <a:t>RET(STO(L,i,a),j) :: =</a:t>
            </a:r>
            <a:endParaRPr i="1" sz="1263"/>
          </a:p>
          <a:p>
            <a:pPr indent="0" lvl="0" marL="0" rtl="0" algn="l">
              <a:lnSpc>
                <a:spcPct val="150000"/>
              </a:lnSpc>
              <a:spcBef>
                <a:spcPts val="0"/>
              </a:spcBef>
              <a:spcAft>
                <a:spcPts val="0"/>
              </a:spcAft>
              <a:buClr>
                <a:srgbClr val="000000"/>
              </a:buClr>
              <a:buSzPts val="1018"/>
              <a:buFont typeface="Arial"/>
              <a:buNone/>
            </a:pPr>
            <a:r>
              <a:rPr i="1" lang="en" sz="1263"/>
              <a:t>if i = j then a else RET(L,j)</a:t>
            </a:r>
            <a:endParaRPr i="1" sz="1263"/>
          </a:p>
          <a:p>
            <a:pPr indent="0" lvl="0" marL="0" rtl="0" algn="l">
              <a:lnSpc>
                <a:spcPct val="95000"/>
              </a:lnSpc>
              <a:spcBef>
                <a:spcPts val="0"/>
              </a:spcBef>
              <a:spcAft>
                <a:spcPts val="0"/>
              </a:spcAft>
              <a:buSzPts val="275"/>
              <a:buNone/>
            </a:pPr>
            <a:r>
              <a:t/>
            </a:r>
            <a:endParaRPr i="1" sz="1150"/>
          </a:p>
          <a:p>
            <a:pPr indent="0" lvl="0" marL="0" rtl="0" algn="l">
              <a:lnSpc>
                <a:spcPct val="95000"/>
              </a:lnSpc>
              <a:spcBef>
                <a:spcPts val="0"/>
              </a:spcBef>
              <a:spcAft>
                <a:spcPts val="0"/>
              </a:spcAft>
              <a:buSzPts val="275"/>
              <a:buNone/>
            </a:pPr>
            <a:r>
              <a:t/>
            </a:r>
            <a:endParaRPr sz="11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Ordered Lists : An ADT continue..</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018"/>
              <a:buFont typeface="Arial"/>
              <a:buNone/>
            </a:pPr>
            <a:r>
              <a:rPr i="1" lang="en" sz="1263"/>
              <a:t>INS(MTLST,j,b) :: = STO(MTLST,j,b)</a:t>
            </a:r>
            <a:endParaRPr i="1" sz="1263"/>
          </a:p>
          <a:p>
            <a:pPr indent="0" lvl="0" marL="0" rtl="0" algn="l">
              <a:lnSpc>
                <a:spcPct val="150000"/>
              </a:lnSpc>
              <a:spcBef>
                <a:spcPts val="0"/>
              </a:spcBef>
              <a:spcAft>
                <a:spcPts val="0"/>
              </a:spcAft>
              <a:buClr>
                <a:srgbClr val="000000"/>
              </a:buClr>
              <a:buSzPts val="1018"/>
              <a:buFont typeface="Arial"/>
              <a:buNone/>
            </a:pPr>
            <a:r>
              <a:rPr i="1" lang="en" sz="1263"/>
              <a:t>INS(STO(L,i,a),j,b) :: =</a:t>
            </a:r>
            <a:endParaRPr i="1" sz="1263"/>
          </a:p>
          <a:p>
            <a:pPr indent="0" lvl="0" marL="0" rtl="0" algn="l">
              <a:lnSpc>
                <a:spcPct val="150000"/>
              </a:lnSpc>
              <a:spcBef>
                <a:spcPts val="0"/>
              </a:spcBef>
              <a:spcAft>
                <a:spcPts val="0"/>
              </a:spcAft>
              <a:buClr>
                <a:srgbClr val="000000"/>
              </a:buClr>
              <a:buSzPts val="1018"/>
              <a:buFont typeface="Arial"/>
              <a:buNone/>
            </a:pPr>
            <a:r>
              <a:rPr i="1" lang="en" sz="1263"/>
              <a:t>if i ≥  j then STO(INS(L,j,b), i + 1,a)</a:t>
            </a:r>
            <a:endParaRPr i="1" sz="1263"/>
          </a:p>
          <a:p>
            <a:pPr indent="0" lvl="0" marL="0" rtl="0" algn="l">
              <a:lnSpc>
                <a:spcPct val="150000"/>
              </a:lnSpc>
              <a:spcBef>
                <a:spcPts val="0"/>
              </a:spcBef>
              <a:spcAft>
                <a:spcPts val="0"/>
              </a:spcAft>
              <a:buClr>
                <a:srgbClr val="000000"/>
              </a:buClr>
              <a:buSzPts val="1018"/>
              <a:buFont typeface="Arial"/>
              <a:buNone/>
            </a:pPr>
            <a:r>
              <a:rPr i="1" lang="en" sz="1263"/>
              <a:t>else STO(INS(L,j,b),i,a)</a:t>
            </a:r>
            <a:endParaRPr i="1" sz="1263"/>
          </a:p>
          <a:p>
            <a:pPr indent="0" lvl="0" marL="0" rtl="0" algn="l">
              <a:lnSpc>
                <a:spcPct val="150000"/>
              </a:lnSpc>
              <a:spcBef>
                <a:spcPts val="0"/>
              </a:spcBef>
              <a:spcAft>
                <a:spcPts val="0"/>
              </a:spcAft>
              <a:buClr>
                <a:srgbClr val="000000"/>
              </a:buClr>
              <a:buSzPts val="1018"/>
              <a:buFont typeface="Arial"/>
              <a:buNone/>
            </a:pPr>
            <a:r>
              <a:rPr i="1" lang="en" sz="1263"/>
              <a:t>DEL(MTLST,j) :: = MTLST</a:t>
            </a:r>
            <a:endParaRPr i="1" sz="1263"/>
          </a:p>
          <a:p>
            <a:pPr indent="0" lvl="0" marL="0" rtl="0" algn="l">
              <a:lnSpc>
                <a:spcPct val="150000"/>
              </a:lnSpc>
              <a:spcBef>
                <a:spcPts val="0"/>
              </a:spcBef>
              <a:spcAft>
                <a:spcPts val="0"/>
              </a:spcAft>
              <a:buClr>
                <a:srgbClr val="000000"/>
              </a:buClr>
              <a:buSzPts val="1018"/>
              <a:buFont typeface="Arial"/>
              <a:buNone/>
            </a:pPr>
            <a:r>
              <a:rPr i="1" lang="en" sz="1263"/>
              <a:t>DEL(STO(L,i,a),j) :: =</a:t>
            </a:r>
            <a:endParaRPr i="1" sz="1263"/>
          </a:p>
          <a:p>
            <a:pPr indent="0" lvl="0" marL="0" rtl="0" algn="l">
              <a:lnSpc>
                <a:spcPct val="150000"/>
              </a:lnSpc>
              <a:spcBef>
                <a:spcPts val="0"/>
              </a:spcBef>
              <a:spcAft>
                <a:spcPts val="0"/>
              </a:spcAft>
              <a:buClr>
                <a:srgbClr val="000000"/>
              </a:buClr>
              <a:buSzPts val="1018"/>
              <a:buFont typeface="Arial"/>
              <a:buNone/>
            </a:pPr>
            <a:r>
              <a:rPr i="1" lang="en" sz="1263"/>
              <a:t>if i = j then DEL(L,j)</a:t>
            </a:r>
            <a:endParaRPr i="1" sz="1263"/>
          </a:p>
          <a:p>
            <a:pPr indent="0" lvl="0" marL="0" rtl="0" algn="l">
              <a:lnSpc>
                <a:spcPct val="150000"/>
              </a:lnSpc>
              <a:spcBef>
                <a:spcPts val="0"/>
              </a:spcBef>
              <a:spcAft>
                <a:spcPts val="0"/>
              </a:spcAft>
              <a:buClr>
                <a:srgbClr val="000000"/>
              </a:buClr>
              <a:buSzPts val="1018"/>
              <a:buFont typeface="Arial"/>
              <a:buNone/>
            </a:pPr>
            <a:r>
              <a:rPr i="1" lang="en" sz="1263"/>
              <a:t>else if i &gt; j then STO(DEL(L,j),i - 1,a)</a:t>
            </a:r>
            <a:endParaRPr i="1" sz="1263"/>
          </a:p>
          <a:p>
            <a:pPr indent="0" lvl="0" marL="0" rtl="0" algn="l">
              <a:lnSpc>
                <a:spcPct val="150000"/>
              </a:lnSpc>
              <a:spcBef>
                <a:spcPts val="0"/>
              </a:spcBef>
              <a:spcAft>
                <a:spcPts val="0"/>
              </a:spcAft>
              <a:buClr>
                <a:srgbClr val="000000"/>
              </a:buClr>
              <a:buSzPts val="1018"/>
              <a:buFont typeface="Arial"/>
              <a:buNone/>
            </a:pPr>
            <a:r>
              <a:rPr i="1" lang="en" sz="1263"/>
              <a:t>else STO(DEL(L,j),i,a)</a:t>
            </a:r>
            <a:endParaRPr i="1" sz="1263"/>
          </a:p>
          <a:p>
            <a:pPr indent="0" lvl="0" marL="0" rtl="0" algn="l">
              <a:lnSpc>
                <a:spcPct val="150000"/>
              </a:lnSpc>
              <a:spcBef>
                <a:spcPts val="0"/>
              </a:spcBef>
              <a:spcAft>
                <a:spcPts val="0"/>
              </a:spcAft>
              <a:buClr>
                <a:srgbClr val="000000"/>
              </a:buClr>
              <a:buSzPts val="1018"/>
              <a:buFont typeface="Arial"/>
              <a:buNone/>
            </a:pPr>
            <a:r>
              <a:rPr b="1" i="1" lang="en" sz="1263"/>
              <a:t>end</a:t>
            </a:r>
            <a:endParaRPr b="1" i="1" sz="1263"/>
          </a:p>
          <a:p>
            <a:pPr indent="0" lvl="0" marL="0" rtl="0" algn="l">
              <a:lnSpc>
                <a:spcPct val="150000"/>
              </a:lnSpc>
              <a:spcBef>
                <a:spcPts val="0"/>
              </a:spcBef>
              <a:spcAft>
                <a:spcPts val="0"/>
              </a:spcAft>
              <a:buClr>
                <a:srgbClr val="000000"/>
              </a:buClr>
              <a:buSzPts val="1018"/>
              <a:buFont typeface="Arial"/>
              <a:buNone/>
            </a:pPr>
            <a:r>
              <a:rPr b="1" i="1" lang="en" sz="1263"/>
              <a:t>end ORDERED__LIST</a:t>
            </a:r>
            <a:endParaRPr b="1" i="1" sz="186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Representation of Ordered Lists</a:t>
            </a:r>
            <a:endParaRPr/>
          </a:p>
        </p:txBody>
      </p:sp>
      <p:sp>
        <p:nvSpPr>
          <p:cNvPr id="90" name="Google Shape;90;p18"/>
          <p:cNvSpPr txBox="1"/>
          <p:nvPr>
            <p:ph idx="1" type="body"/>
          </p:nvPr>
        </p:nvSpPr>
        <p:spPr>
          <a:xfrm>
            <a:off x="311700" y="1152475"/>
            <a:ext cx="8520600" cy="3746700"/>
          </a:xfrm>
          <a:prstGeom prst="rect">
            <a:avLst/>
          </a:prstGeom>
        </p:spPr>
        <p:txBody>
          <a:bodyPr anchorCtr="0" anchor="t" bIns="91425" lIns="91425" spcFirstLastPara="1" rIns="91425" wrap="square" tIns="91425">
            <a:normAutofit fontScale="92500" lnSpcReduction="10000"/>
          </a:bodyPr>
          <a:lstStyle/>
          <a:p>
            <a:pPr indent="-334327" lvl="0" marL="457200" rtl="0" algn="just">
              <a:spcBef>
                <a:spcPts val="0"/>
              </a:spcBef>
              <a:spcAft>
                <a:spcPts val="0"/>
              </a:spcAft>
              <a:buSzPct val="100000"/>
              <a:buChar char="●"/>
            </a:pPr>
            <a:r>
              <a:rPr lang="en"/>
              <a:t>Perhaps the most common way to represent an ordered list is by an array where we associate the list element ai with the array index i. </a:t>
            </a:r>
            <a:endParaRPr/>
          </a:p>
          <a:p>
            <a:pPr indent="-334327" lvl="0" marL="457200" rtl="0" algn="just">
              <a:spcBef>
                <a:spcPts val="0"/>
              </a:spcBef>
              <a:spcAft>
                <a:spcPts val="0"/>
              </a:spcAft>
              <a:buSzPct val="100000"/>
              <a:buChar char="●"/>
            </a:pPr>
            <a:r>
              <a:rPr lang="en"/>
              <a:t>This we will refer to as a sequential mapping, because using the conventional array representation we are storing a</a:t>
            </a:r>
            <a:r>
              <a:rPr baseline="-25000" lang="en"/>
              <a:t>i</a:t>
            </a:r>
            <a:r>
              <a:rPr lang="en"/>
              <a:t> and a</a:t>
            </a:r>
            <a:r>
              <a:rPr baseline="-25000" lang="en"/>
              <a:t>i</a:t>
            </a:r>
            <a:r>
              <a:rPr lang="en"/>
              <a:t> + 1 into consecutive locations i and i + 1 of the array. </a:t>
            </a:r>
            <a:endParaRPr/>
          </a:p>
          <a:p>
            <a:pPr indent="-334327" lvl="0" marL="457200" rtl="0" algn="just">
              <a:spcBef>
                <a:spcPts val="0"/>
              </a:spcBef>
              <a:spcAft>
                <a:spcPts val="0"/>
              </a:spcAft>
              <a:buSzPct val="100000"/>
              <a:buChar char="●"/>
            </a:pPr>
            <a:r>
              <a:rPr lang="en"/>
              <a:t>This gives us the ability to retrieve or modify the values of random elements in the list in a constant amount of time, essentially because a computer memory has random access to any word. We can access the list element values in either direction by changing the subscript values in a controlled way. </a:t>
            </a:r>
            <a:endParaRPr/>
          </a:p>
          <a:p>
            <a:pPr indent="-334327" lvl="0" marL="457200" rtl="0" algn="just">
              <a:spcBef>
                <a:spcPts val="0"/>
              </a:spcBef>
              <a:spcAft>
                <a:spcPts val="0"/>
              </a:spcAft>
              <a:buSzPct val="100000"/>
              <a:buChar char="●"/>
            </a:pPr>
            <a:r>
              <a:rPr lang="en"/>
              <a:t>It is only operations (v) and (vi) which require real effort. Insertion and deletion using sequential allocation forces us to move some of the remaining elements so the sequential mapping is preserved in its proper form. It is precisely this overhead which leads us to consider nonsequential mappings of ordered lists into arrays.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Solving : Sparse Matrix</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rgbClr val="000000"/>
                </a:solidFill>
                <a:highlight>
                  <a:srgbClr val="FFFFFF"/>
                </a:highlight>
                <a:latin typeface="Arial"/>
                <a:ea typeface="Arial"/>
                <a:cs typeface="Arial"/>
                <a:sym typeface="Arial"/>
              </a:rPr>
              <a:t>A matrix is a mathematical object which arises in many physical problems. As computer scientists, we are interested in studying ways to represent matrices so that the operations to be performed on them can be carried out efficiently. A general matrix consists of </a:t>
            </a:r>
            <a:r>
              <a:rPr i="1" lang="en" sz="1200">
                <a:solidFill>
                  <a:srgbClr val="000000"/>
                </a:solidFill>
                <a:highlight>
                  <a:srgbClr val="FFFFFF"/>
                </a:highlight>
                <a:latin typeface="Arial"/>
                <a:ea typeface="Arial"/>
                <a:cs typeface="Arial"/>
                <a:sym typeface="Arial"/>
              </a:rPr>
              <a:t>m</a:t>
            </a:r>
            <a:r>
              <a:rPr lang="en" sz="1200">
                <a:solidFill>
                  <a:srgbClr val="000000"/>
                </a:solidFill>
                <a:highlight>
                  <a:srgbClr val="FFFFFF"/>
                </a:highlight>
                <a:latin typeface="Arial"/>
                <a:ea typeface="Arial"/>
                <a:cs typeface="Arial"/>
                <a:sym typeface="Arial"/>
              </a:rPr>
              <a:t> rows and </a:t>
            </a:r>
            <a:r>
              <a:rPr i="1" lang="en" sz="1200">
                <a:solidFill>
                  <a:srgbClr val="000000"/>
                </a:solidFill>
                <a:highlight>
                  <a:srgbClr val="FFFFFF"/>
                </a:highlight>
                <a:latin typeface="Arial"/>
                <a:ea typeface="Arial"/>
                <a:cs typeface="Arial"/>
                <a:sym typeface="Arial"/>
              </a:rPr>
              <a:t>n</a:t>
            </a:r>
            <a:r>
              <a:rPr lang="en" sz="1200">
                <a:solidFill>
                  <a:srgbClr val="000000"/>
                </a:solidFill>
                <a:highlight>
                  <a:srgbClr val="FFFFFF"/>
                </a:highlight>
                <a:latin typeface="Arial"/>
                <a:ea typeface="Arial"/>
                <a:cs typeface="Arial"/>
                <a:sym typeface="Arial"/>
              </a:rPr>
              <a:t> columns of numbers.</a:t>
            </a:r>
            <a:endParaRPr sz="12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just">
              <a:spcBef>
                <a:spcPts val="1200"/>
              </a:spcBef>
              <a:spcAft>
                <a:spcPts val="1200"/>
              </a:spcAft>
              <a:buNone/>
            </a:pPr>
            <a:r>
              <a:rPr lang="en" sz="1200">
                <a:solidFill>
                  <a:srgbClr val="000000"/>
                </a:solidFill>
                <a:highlight>
                  <a:srgbClr val="FFFFFF"/>
                </a:highlight>
                <a:latin typeface="Arial"/>
                <a:ea typeface="Arial"/>
                <a:cs typeface="Arial"/>
                <a:sym typeface="Arial"/>
              </a:rPr>
              <a:t>As shown in Figure, we see that it has many zero entries. Such a matrix is called </a:t>
            </a:r>
            <a:r>
              <a:rPr i="1" lang="en" sz="1200">
                <a:solidFill>
                  <a:srgbClr val="000000"/>
                </a:solidFill>
                <a:highlight>
                  <a:srgbClr val="FFFFFF"/>
                </a:highlight>
                <a:latin typeface="Arial"/>
                <a:ea typeface="Arial"/>
                <a:cs typeface="Arial"/>
                <a:sym typeface="Arial"/>
              </a:rPr>
              <a:t>sparse</a:t>
            </a:r>
            <a:r>
              <a:rPr lang="en" sz="1200">
                <a:solidFill>
                  <a:srgbClr val="000000"/>
                </a:solidFill>
                <a:highlight>
                  <a:srgbClr val="FFFFFF"/>
                </a:highlight>
                <a:latin typeface="Arial"/>
                <a:ea typeface="Arial"/>
                <a:cs typeface="Arial"/>
                <a:sym typeface="Arial"/>
              </a:rPr>
              <a:t>.  A sparse matrix requires us to consider an alternate form of representation. </a:t>
            </a:r>
            <a:endParaRPr sz="1100">
              <a:solidFill>
                <a:srgbClr val="000000"/>
              </a:solidFill>
              <a:highlight>
                <a:srgbClr val="FFFFFF"/>
              </a:highlight>
              <a:latin typeface="Arial"/>
              <a:ea typeface="Arial"/>
              <a:cs typeface="Arial"/>
              <a:sym typeface="Arial"/>
            </a:endParaRPr>
          </a:p>
        </p:txBody>
      </p:sp>
      <p:pic>
        <p:nvPicPr>
          <p:cNvPr id="97" name="Google Shape;97;p19"/>
          <p:cNvPicPr preferRelativeResize="0"/>
          <p:nvPr/>
        </p:nvPicPr>
        <p:blipFill>
          <a:blip r:embed="rId3">
            <a:alphaModFix/>
          </a:blip>
          <a:stretch>
            <a:fillRect/>
          </a:stretch>
        </p:blipFill>
        <p:spPr>
          <a:xfrm>
            <a:off x="3205177" y="1933575"/>
            <a:ext cx="3182700" cy="148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Alternate Representation for Sparse Matrix</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200">
                <a:solidFill>
                  <a:srgbClr val="000000"/>
                </a:solidFill>
                <a:highlight>
                  <a:srgbClr val="FFFFFF"/>
                </a:highlight>
                <a:latin typeface="Arial"/>
                <a:ea typeface="Arial"/>
                <a:cs typeface="Arial"/>
                <a:sym typeface="Arial"/>
              </a:rPr>
              <a:t>It might be helpful to organize this list of 3-tuples in some way, perhaps placing them so that the row numbers are increasing. We can go one step farther and require that all the 3-tuples of any row be stored so that the columns are increasing. Thus, we might store the second matrix of figure in the array </a:t>
            </a:r>
            <a:r>
              <a:rPr i="1" lang="en" sz="1200">
                <a:solidFill>
                  <a:srgbClr val="000000"/>
                </a:solidFill>
                <a:highlight>
                  <a:srgbClr val="FFFFFF"/>
                </a:highlight>
                <a:latin typeface="Arial"/>
                <a:ea typeface="Arial"/>
                <a:cs typeface="Arial"/>
                <a:sym typeface="Arial"/>
              </a:rPr>
              <a:t>A</a:t>
            </a:r>
            <a:r>
              <a:rPr lang="en" sz="1200">
                <a:solidFill>
                  <a:srgbClr val="000000"/>
                </a:solidFill>
                <a:highlight>
                  <a:srgbClr val="FFFFFF"/>
                </a:highlight>
                <a:latin typeface="Arial"/>
                <a:ea typeface="Arial"/>
                <a:cs typeface="Arial"/>
                <a:sym typeface="Arial"/>
              </a:rPr>
              <a:t>(0:</a:t>
            </a:r>
            <a:r>
              <a:rPr i="1" lang="en" sz="1200">
                <a:solidFill>
                  <a:srgbClr val="000000"/>
                </a:solidFill>
                <a:highlight>
                  <a:srgbClr val="FFFFFF"/>
                </a:highlight>
                <a:latin typeface="Arial"/>
                <a:ea typeface="Arial"/>
                <a:cs typeface="Arial"/>
                <a:sym typeface="Arial"/>
              </a:rPr>
              <a:t>t</a:t>
            </a:r>
            <a:r>
              <a:rPr lang="en" sz="1200">
                <a:solidFill>
                  <a:srgbClr val="000000"/>
                </a:solidFill>
                <a:highlight>
                  <a:srgbClr val="FFFFFF"/>
                </a:highlight>
                <a:latin typeface="Arial"/>
                <a:ea typeface="Arial"/>
                <a:cs typeface="Arial"/>
                <a:sym typeface="Arial"/>
              </a:rPr>
              <a:t>,1:3) where </a:t>
            </a:r>
            <a:r>
              <a:rPr i="1" lang="en" sz="1200">
                <a:solidFill>
                  <a:srgbClr val="000000"/>
                </a:solidFill>
                <a:highlight>
                  <a:srgbClr val="FFFFFF"/>
                </a:highlight>
                <a:latin typeface="Arial"/>
                <a:ea typeface="Arial"/>
                <a:cs typeface="Arial"/>
                <a:sym typeface="Arial"/>
              </a:rPr>
              <a:t>t</a:t>
            </a:r>
            <a:r>
              <a:rPr lang="en" sz="1200">
                <a:solidFill>
                  <a:srgbClr val="000000"/>
                </a:solidFill>
                <a:highlight>
                  <a:srgbClr val="FFFFFF"/>
                </a:highlight>
                <a:latin typeface="Arial"/>
                <a:ea typeface="Arial"/>
                <a:cs typeface="Arial"/>
                <a:sym typeface="Arial"/>
              </a:rPr>
              <a:t> = 8 is the number of nonzero terms.</a:t>
            </a:r>
            <a:endParaRPr sz="1200">
              <a:solidFill>
                <a:srgbClr val="000000"/>
              </a:solidFill>
              <a:highlight>
                <a:srgbClr val="FFFFFF"/>
              </a:highlight>
              <a:latin typeface="Arial"/>
              <a:ea typeface="Arial"/>
              <a:cs typeface="Arial"/>
              <a:sym typeface="Arial"/>
            </a:endParaRPr>
          </a:p>
          <a:p>
            <a:pPr indent="0" lvl="0" marL="0" rtl="0" algn="ctr">
              <a:spcBef>
                <a:spcPts val="1200"/>
              </a:spcBef>
              <a:spcAft>
                <a:spcPts val="0"/>
              </a:spcAft>
              <a:buNone/>
            </a:pPr>
            <a:r>
              <a:rPr lang="en" sz="1100">
                <a:solidFill>
                  <a:srgbClr val="000000"/>
                </a:solidFill>
                <a:highlight>
                  <a:srgbClr val="FFFFFF"/>
                </a:highlight>
                <a:latin typeface="Arial"/>
                <a:ea typeface="Arial"/>
                <a:cs typeface="Arial"/>
                <a:sym typeface="Arial"/>
              </a:rPr>
              <a:t>1,  2,   3</a:t>
            </a:r>
            <a:endParaRPr sz="11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100">
                <a:solidFill>
                  <a:srgbClr val="000000"/>
                </a:solidFill>
                <a:highlight>
                  <a:srgbClr val="FFFFFF"/>
                </a:highlight>
                <a:latin typeface="Arial"/>
                <a:ea typeface="Arial"/>
                <a:cs typeface="Arial"/>
                <a:sym typeface="Arial"/>
              </a:rPr>
              <a:t>A(0,  6,  6,    8</a:t>
            </a:r>
            <a:endParaRPr sz="11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100">
                <a:solidFill>
                  <a:srgbClr val="000000"/>
                </a:solidFill>
                <a:highlight>
                  <a:srgbClr val="FFFFFF"/>
                </a:highlight>
                <a:latin typeface="Arial"/>
                <a:ea typeface="Arial"/>
                <a:cs typeface="Arial"/>
                <a:sym typeface="Arial"/>
              </a:rPr>
              <a:t>(1,  1,  1,   15</a:t>
            </a:r>
            <a:endParaRPr sz="11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100">
                <a:solidFill>
                  <a:srgbClr val="000000"/>
                </a:solidFill>
                <a:highlight>
                  <a:srgbClr val="FFFFFF"/>
                </a:highlight>
                <a:latin typeface="Arial"/>
                <a:ea typeface="Arial"/>
                <a:cs typeface="Arial"/>
                <a:sym typeface="Arial"/>
              </a:rPr>
              <a:t>(2,  1,  4,   22</a:t>
            </a:r>
            <a:endParaRPr sz="11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100">
                <a:solidFill>
                  <a:srgbClr val="000000"/>
                </a:solidFill>
                <a:highlight>
                  <a:srgbClr val="FFFFFF"/>
                </a:highlight>
                <a:latin typeface="Arial"/>
                <a:ea typeface="Arial"/>
                <a:cs typeface="Arial"/>
                <a:sym typeface="Arial"/>
              </a:rPr>
              <a:t>(3,  1,  6,  -15</a:t>
            </a:r>
            <a:endParaRPr sz="11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100">
                <a:solidFill>
                  <a:srgbClr val="000000"/>
                </a:solidFill>
                <a:highlight>
                  <a:srgbClr val="FFFFFF"/>
                </a:highlight>
                <a:latin typeface="Arial"/>
                <a:ea typeface="Arial"/>
                <a:cs typeface="Arial"/>
                <a:sym typeface="Arial"/>
              </a:rPr>
              <a:t>(4,  2,  2,   11</a:t>
            </a:r>
            <a:endParaRPr sz="11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100">
                <a:solidFill>
                  <a:srgbClr val="000000"/>
                </a:solidFill>
                <a:highlight>
                  <a:srgbClr val="FFFFFF"/>
                </a:highlight>
                <a:latin typeface="Arial"/>
                <a:ea typeface="Arial"/>
                <a:cs typeface="Arial"/>
                <a:sym typeface="Arial"/>
              </a:rPr>
              <a:t>(5,  2,  3,    3</a:t>
            </a:r>
            <a:endParaRPr sz="11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100">
                <a:solidFill>
                  <a:srgbClr val="000000"/>
                </a:solidFill>
                <a:highlight>
                  <a:srgbClr val="FFFFFF"/>
                </a:highlight>
                <a:latin typeface="Arial"/>
                <a:ea typeface="Arial"/>
                <a:cs typeface="Arial"/>
                <a:sym typeface="Arial"/>
              </a:rPr>
              <a:t>(6,  3,  4,   -6</a:t>
            </a:r>
            <a:endParaRPr sz="11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100">
                <a:solidFill>
                  <a:srgbClr val="000000"/>
                </a:solidFill>
                <a:highlight>
                  <a:srgbClr val="FFFFFF"/>
                </a:highlight>
                <a:latin typeface="Arial"/>
                <a:ea typeface="Arial"/>
                <a:cs typeface="Arial"/>
                <a:sym typeface="Arial"/>
              </a:rPr>
              <a:t>(7,  5,  1,   91</a:t>
            </a:r>
            <a:endParaRPr sz="11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100">
                <a:solidFill>
                  <a:srgbClr val="000000"/>
                </a:solidFill>
                <a:highlight>
                  <a:srgbClr val="FFFFFF"/>
                </a:highlight>
                <a:latin typeface="Arial"/>
                <a:ea typeface="Arial"/>
                <a:cs typeface="Arial"/>
                <a:sym typeface="Arial"/>
              </a:rPr>
              <a:t>(8,  6,  3,   28</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on Sparse Matrices</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would you perform Transpose operation??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