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Playfair Display"/>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300CE05-3C42-4602-B14B-86FFBD5CA7BB}">
  <a:tblStyle styleId="{0300CE05-3C42-4602-B14B-86FFBD5CA7B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PlayfairDisplay-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layfairDisplay-italic.fntdata"/><Relationship Id="rId30" Type="http://schemas.openxmlformats.org/officeDocument/2006/relationships/font" Target="fonts/PlayfairDisplay-bold.fntdata"/><Relationship Id="rId11" Type="http://schemas.openxmlformats.org/officeDocument/2006/relationships/slide" Target="slides/slide5.xml"/><Relationship Id="rId33" Type="http://schemas.openxmlformats.org/officeDocument/2006/relationships/font" Target="fonts/Lato-regular.fntdata"/><Relationship Id="rId10" Type="http://schemas.openxmlformats.org/officeDocument/2006/relationships/slide" Target="slides/slide4.xml"/><Relationship Id="rId32" Type="http://schemas.openxmlformats.org/officeDocument/2006/relationships/font" Target="fonts/PlayfairDisplay-boldItalic.fntdata"/><Relationship Id="rId13" Type="http://schemas.openxmlformats.org/officeDocument/2006/relationships/slide" Target="slides/slide7.xml"/><Relationship Id="rId35" Type="http://schemas.openxmlformats.org/officeDocument/2006/relationships/font" Target="fonts/Lato-italic.fntdata"/><Relationship Id="rId12" Type="http://schemas.openxmlformats.org/officeDocument/2006/relationships/slide" Target="slides/slide6.xml"/><Relationship Id="rId34" Type="http://schemas.openxmlformats.org/officeDocument/2006/relationships/font" Target="fonts/Lato-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Lato-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eb5da2ba5a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eb5da2ba5a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ec18718b2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ec18718b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ec18718b2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ec18718b2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ec18718b2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ec18718b2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ec18718b2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ec18718b2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ec18718b2f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ec18718b2f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ec18718b2f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ec18718b2f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ec18718b2f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ec18718b2f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ec18718b2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ec18718b2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ec18718b2f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ec18718b2f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eb5da2ba5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eb5da2ba5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ef3046940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ef3046940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ef3046940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ef3046940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ef3046940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ef3046940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eb5da2ba5a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eb5da2ba5a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eb5da2ba5a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eb5da2ba5a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eb5da2ba5a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eb5da2ba5a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eb5da2ba5a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eb5da2ba5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eb5da2ba5a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eb5da2ba5a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eb5da2ba5a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eb5da2ba5a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eb5da2ba5a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eb5da2ba5a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gi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CER3C3 Data Structures</a:t>
            </a:r>
            <a:endParaRPr/>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Lecture Slides 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Basic Algorithm</a:t>
            </a:r>
            <a:endParaRPr/>
          </a:p>
        </p:txBody>
      </p:sp>
      <p:sp>
        <p:nvSpPr>
          <p:cNvPr id="118" name="Google Shape;118;p22"/>
          <p:cNvSpPr txBox="1"/>
          <p:nvPr>
            <p:ph idx="1" type="body"/>
          </p:nvPr>
        </p:nvSpPr>
        <p:spPr>
          <a:xfrm>
            <a:off x="311700" y="1152475"/>
            <a:ext cx="8520600" cy="3765000"/>
          </a:xfrm>
          <a:prstGeom prst="rect">
            <a:avLst/>
          </a:prstGeom>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None/>
            </a:pPr>
            <a:r>
              <a:rPr i="1" lang="en"/>
              <a:t>set list to the maze entrance coordinates and direction north;</a:t>
            </a:r>
            <a:endParaRPr i="1"/>
          </a:p>
          <a:p>
            <a:pPr indent="0" lvl="0" marL="0" rtl="0" algn="l">
              <a:lnSpc>
                <a:spcPct val="115000"/>
              </a:lnSpc>
              <a:spcBef>
                <a:spcPts val="0"/>
              </a:spcBef>
              <a:spcAft>
                <a:spcPts val="0"/>
              </a:spcAft>
              <a:buNone/>
            </a:pPr>
            <a:r>
              <a:rPr i="1" lang="en"/>
              <a:t>while list is not empty do</a:t>
            </a:r>
            <a:endParaRPr i="1"/>
          </a:p>
          <a:p>
            <a:pPr indent="0" lvl="0" marL="0" rtl="0" algn="l">
              <a:lnSpc>
                <a:spcPct val="115000"/>
              </a:lnSpc>
              <a:spcBef>
                <a:spcPts val="0"/>
              </a:spcBef>
              <a:spcAft>
                <a:spcPts val="0"/>
              </a:spcAft>
              <a:buNone/>
            </a:pPr>
            <a:r>
              <a:rPr i="1" lang="en"/>
              <a:t>(i,j, mov)  ← coordinates and direction from front of list</a:t>
            </a:r>
            <a:endParaRPr i="1"/>
          </a:p>
          <a:p>
            <a:pPr indent="0" lvl="0" marL="0" rtl="0" algn="l">
              <a:lnSpc>
                <a:spcPct val="115000"/>
              </a:lnSpc>
              <a:spcBef>
                <a:spcPts val="0"/>
              </a:spcBef>
              <a:spcAft>
                <a:spcPts val="0"/>
              </a:spcAft>
              <a:buNone/>
            </a:pPr>
            <a:r>
              <a:rPr i="1" lang="en"/>
              <a:t>while there are more moves do</a:t>
            </a:r>
            <a:endParaRPr i="1"/>
          </a:p>
          <a:p>
            <a:pPr indent="457200" lvl="0" marL="0" rtl="0" algn="l">
              <a:lnSpc>
                <a:spcPct val="115000"/>
              </a:lnSpc>
              <a:spcBef>
                <a:spcPts val="0"/>
              </a:spcBef>
              <a:spcAft>
                <a:spcPts val="0"/>
              </a:spcAft>
              <a:buNone/>
            </a:pPr>
            <a:r>
              <a:rPr i="1" lang="en"/>
              <a:t>(g,h)  </a:t>
            </a:r>
            <a:r>
              <a:rPr i="1" lang="en"/>
              <a:t>← </a:t>
            </a:r>
            <a:r>
              <a:rPr i="1" lang="en"/>
              <a:t>coordinates of next move</a:t>
            </a:r>
            <a:endParaRPr i="1"/>
          </a:p>
          <a:p>
            <a:pPr indent="457200" lvl="0" marL="0" rtl="0" algn="l">
              <a:lnSpc>
                <a:spcPct val="115000"/>
              </a:lnSpc>
              <a:spcBef>
                <a:spcPts val="0"/>
              </a:spcBef>
              <a:spcAft>
                <a:spcPts val="0"/>
              </a:spcAft>
              <a:buNone/>
            </a:pPr>
            <a:r>
              <a:rPr i="1" lang="en"/>
              <a:t>if (g,h) = (m,n) then success</a:t>
            </a:r>
            <a:endParaRPr i="1"/>
          </a:p>
          <a:p>
            <a:pPr indent="457200" lvl="0" marL="0" rtl="0" algn="l">
              <a:lnSpc>
                <a:spcPct val="115000"/>
              </a:lnSpc>
              <a:spcBef>
                <a:spcPts val="0"/>
              </a:spcBef>
              <a:spcAft>
                <a:spcPts val="0"/>
              </a:spcAft>
              <a:buNone/>
            </a:pPr>
            <a:r>
              <a:rPr i="1" lang="en"/>
              <a:t>if MAZE (g,h) = 0   </a:t>
            </a:r>
            <a:r>
              <a:rPr i="1" lang="en"/>
              <a:t>and MARK (g,h) = 0</a:t>
            </a:r>
            <a:r>
              <a:rPr i="1" lang="en"/>
              <a:t>     //the move is legal &amp; we haven't been here before//</a:t>
            </a:r>
            <a:endParaRPr i="1"/>
          </a:p>
          <a:p>
            <a:pPr indent="457200" lvl="0" marL="457200" rtl="0" algn="l">
              <a:lnSpc>
                <a:spcPct val="115000"/>
              </a:lnSpc>
              <a:spcBef>
                <a:spcPts val="0"/>
              </a:spcBef>
              <a:spcAft>
                <a:spcPts val="0"/>
              </a:spcAft>
              <a:buNone/>
            </a:pPr>
            <a:r>
              <a:rPr i="1" lang="en"/>
              <a:t>then [MARK (g,h) </a:t>
            </a:r>
            <a:r>
              <a:rPr i="1" lang="en"/>
              <a:t>← </a:t>
            </a:r>
            <a:r>
              <a:rPr i="1" lang="en"/>
              <a:t> 1</a:t>
            </a:r>
            <a:endParaRPr i="1"/>
          </a:p>
          <a:p>
            <a:pPr indent="457200" lvl="0" marL="0" rtl="0" algn="l">
              <a:lnSpc>
                <a:spcPct val="115000"/>
              </a:lnSpc>
              <a:spcBef>
                <a:spcPts val="0"/>
              </a:spcBef>
              <a:spcAft>
                <a:spcPts val="0"/>
              </a:spcAft>
              <a:buNone/>
            </a:pPr>
            <a:r>
              <a:rPr i="1" lang="en"/>
              <a:t>add (i,j, mov) to front of list</a:t>
            </a:r>
            <a:endParaRPr i="1"/>
          </a:p>
          <a:p>
            <a:pPr indent="457200" lvl="0" marL="0" rtl="0" algn="l">
              <a:lnSpc>
                <a:spcPct val="115000"/>
              </a:lnSpc>
              <a:spcBef>
                <a:spcPts val="0"/>
              </a:spcBef>
              <a:spcAft>
                <a:spcPts val="0"/>
              </a:spcAft>
              <a:buNone/>
            </a:pPr>
            <a:r>
              <a:rPr i="1" lang="en"/>
              <a:t>(i,j,mov) </a:t>
            </a:r>
            <a:r>
              <a:rPr i="1" lang="en"/>
              <a:t>← </a:t>
            </a:r>
            <a:r>
              <a:rPr i="1" lang="en"/>
              <a:t> (g,h, null)]</a:t>
            </a:r>
            <a:endParaRPr i="1"/>
          </a:p>
          <a:p>
            <a:pPr indent="0" lvl="0" marL="0" rtl="0" algn="l">
              <a:lnSpc>
                <a:spcPct val="115000"/>
              </a:lnSpc>
              <a:spcBef>
                <a:spcPts val="0"/>
              </a:spcBef>
              <a:spcAft>
                <a:spcPts val="0"/>
              </a:spcAft>
              <a:buNone/>
            </a:pPr>
            <a:r>
              <a:rPr i="1" lang="en"/>
              <a:t>end</a:t>
            </a:r>
            <a:endParaRPr i="1"/>
          </a:p>
          <a:p>
            <a:pPr indent="0" lvl="0" marL="0" rtl="0" algn="l">
              <a:lnSpc>
                <a:spcPct val="115000"/>
              </a:lnSpc>
              <a:spcBef>
                <a:spcPts val="0"/>
              </a:spcBef>
              <a:spcAft>
                <a:spcPts val="0"/>
              </a:spcAft>
              <a:buNone/>
            </a:pPr>
            <a:r>
              <a:rPr i="1" lang="en"/>
              <a:t>end</a:t>
            </a:r>
            <a:endParaRPr i="1"/>
          </a:p>
          <a:p>
            <a:pPr indent="0" lvl="0" marL="0" rtl="0" algn="l">
              <a:lnSpc>
                <a:spcPct val="115000"/>
              </a:lnSpc>
              <a:spcBef>
                <a:spcPts val="0"/>
              </a:spcBef>
              <a:spcAft>
                <a:spcPts val="0"/>
              </a:spcAft>
              <a:buNone/>
            </a:pPr>
            <a:r>
              <a:rPr i="1" lang="en"/>
              <a:t>print no path has been found</a:t>
            </a:r>
            <a:endParaRPr i="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Detailed Algorithm : A Mazing Problem</a:t>
            </a:r>
            <a:endParaRPr/>
          </a:p>
        </p:txBody>
      </p:sp>
      <p:sp>
        <p:nvSpPr>
          <p:cNvPr id="124" name="Google Shape;124;p23"/>
          <p:cNvSpPr txBox="1"/>
          <p:nvPr>
            <p:ph idx="1" type="body"/>
          </p:nvPr>
        </p:nvSpPr>
        <p:spPr>
          <a:xfrm>
            <a:off x="311700" y="1152475"/>
            <a:ext cx="8520600" cy="3769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sz="1908"/>
              <a:t>procedure PATH (MAZE, MARK, m, n, MOVE, STACK)</a:t>
            </a:r>
            <a:endParaRPr b="1" sz="1908"/>
          </a:p>
          <a:p>
            <a:pPr indent="0" lvl="0" marL="0" rtl="0" algn="l">
              <a:spcBef>
                <a:spcPts val="0"/>
              </a:spcBef>
              <a:spcAft>
                <a:spcPts val="0"/>
              </a:spcAft>
              <a:buNone/>
            </a:pPr>
            <a:r>
              <a:rPr i="1" lang="en" sz="1908"/>
              <a:t>//A binary matrix MAZE (0:m + 1, 0:n + 1) holds the maze. MARK (0:m + 1, 0:n + 1) is zero in spot (i,j) if MAZE (i,j) has not yet been reached. MOVE (8,2) is a table used to change coordinates (i,j) to one of 8 possible directions. STACK (mn,3) holds the current path// </a:t>
            </a:r>
            <a:endParaRPr i="1" sz="1908"/>
          </a:p>
          <a:p>
            <a:pPr indent="0" lvl="0" marL="0" rtl="0" algn="l">
              <a:spcBef>
                <a:spcPts val="0"/>
              </a:spcBef>
              <a:spcAft>
                <a:spcPts val="0"/>
              </a:spcAft>
              <a:buNone/>
            </a:pPr>
            <a:r>
              <a:rPr i="1" lang="en" sz="1908"/>
              <a:t>MARK (1,1) ← 1</a:t>
            </a:r>
            <a:endParaRPr i="1" sz="1908"/>
          </a:p>
          <a:p>
            <a:pPr indent="0" lvl="0" marL="0" rtl="0" algn="l">
              <a:spcBef>
                <a:spcPts val="0"/>
              </a:spcBef>
              <a:spcAft>
                <a:spcPts val="0"/>
              </a:spcAft>
              <a:buNone/>
            </a:pPr>
            <a:r>
              <a:rPr i="1" lang="en" sz="1908"/>
              <a:t>(STACK(1,1),STACK(1,2),STACK(1,3)) ← (1,1,2);top ← 1</a:t>
            </a:r>
            <a:endParaRPr i="1" sz="1908"/>
          </a:p>
          <a:p>
            <a:pPr indent="0" lvl="0" marL="0" rtl="0" algn="l">
              <a:spcBef>
                <a:spcPts val="0"/>
              </a:spcBef>
              <a:spcAft>
                <a:spcPts val="0"/>
              </a:spcAft>
              <a:buNone/>
            </a:pPr>
            <a:r>
              <a:rPr i="1" lang="en" sz="1908"/>
              <a:t>while top </a:t>
            </a:r>
            <a:r>
              <a:rPr lang="en" sz="1908"/>
              <a:t>≠</a:t>
            </a:r>
            <a:r>
              <a:rPr i="1" lang="en" sz="1908"/>
              <a:t> 0 do</a:t>
            </a:r>
            <a:endParaRPr i="1" sz="1908"/>
          </a:p>
          <a:p>
            <a:pPr indent="0" lvl="0" marL="0" rtl="0" algn="l">
              <a:spcBef>
                <a:spcPts val="0"/>
              </a:spcBef>
              <a:spcAft>
                <a:spcPts val="0"/>
              </a:spcAft>
              <a:buNone/>
            </a:pPr>
            <a:r>
              <a:rPr i="1" lang="en" sz="1908"/>
              <a:t>(i,j,mov)  ← (STACK(top,1),STACK(top,2), STACK(top,3) + 1)</a:t>
            </a:r>
            <a:endParaRPr i="1" sz="1908"/>
          </a:p>
          <a:p>
            <a:pPr indent="0" lvl="0" marL="0" rtl="0" algn="l">
              <a:spcBef>
                <a:spcPts val="0"/>
              </a:spcBef>
              <a:spcAft>
                <a:spcPts val="0"/>
              </a:spcAft>
              <a:buNone/>
            </a:pPr>
            <a:r>
              <a:rPr i="1" lang="en" sz="1908"/>
              <a:t>top  ← top - 1</a:t>
            </a:r>
            <a:endParaRPr i="1" sz="1908"/>
          </a:p>
          <a:p>
            <a:pPr indent="0" lvl="0" marL="0" rtl="0" algn="l">
              <a:spcBef>
                <a:spcPts val="0"/>
              </a:spcBef>
              <a:spcAft>
                <a:spcPts val="0"/>
              </a:spcAft>
              <a:buNone/>
            </a:pPr>
            <a:r>
              <a:rPr i="1" lang="en" sz="1908"/>
              <a:t>while mov ≦ 8 do</a:t>
            </a:r>
            <a:endParaRPr i="1" sz="1908"/>
          </a:p>
          <a:p>
            <a:pPr indent="0" lvl="0" marL="0" rtl="0" algn="l">
              <a:spcBef>
                <a:spcPts val="0"/>
              </a:spcBef>
              <a:spcAft>
                <a:spcPts val="0"/>
              </a:spcAft>
              <a:buNone/>
            </a:pPr>
            <a:r>
              <a:rPr i="1" lang="en" sz="1908"/>
              <a:t>g ←  i + MOVE (mov,1); h  ← j + MOVE(mov,2)</a:t>
            </a:r>
            <a:endParaRPr i="1" sz="1908"/>
          </a:p>
          <a:p>
            <a:pPr indent="0" lvl="0" marL="0" rtl="0" algn="l">
              <a:spcBef>
                <a:spcPts val="0"/>
              </a:spcBef>
              <a:spcAft>
                <a:spcPts val="0"/>
              </a:spcAft>
              <a:buNone/>
            </a:pPr>
            <a:r>
              <a:rPr i="1" lang="en" sz="1908"/>
              <a:t>if g = m and h = n</a:t>
            </a:r>
            <a:endParaRPr i="1" sz="1908"/>
          </a:p>
          <a:p>
            <a:pPr indent="0" lvl="0" marL="0" rtl="0" algn="l">
              <a:spcBef>
                <a:spcPts val="0"/>
              </a:spcBef>
              <a:spcAft>
                <a:spcPts val="0"/>
              </a:spcAft>
              <a:buNone/>
            </a:pPr>
            <a:r>
              <a:rPr i="1" lang="en" sz="1908"/>
              <a:t>then [for p ← 1 to top do     //goal//</a:t>
            </a:r>
            <a:endParaRPr i="1" sz="1908"/>
          </a:p>
          <a:p>
            <a:pPr indent="0" lvl="0" marL="0" rtl="0" algn="l">
              <a:spcBef>
                <a:spcPts val="0"/>
              </a:spcBef>
              <a:spcAft>
                <a:spcPts val="0"/>
              </a:spcAft>
              <a:buNone/>
            </a:pPr>
            <a:r>
              <a:rPr i="1" lang="en" sz="1908"/>
              <a:t>print (STACK(p,1),STACK(p,2)</a:t>
            </a:r>
            <a:endParaRPr i="1" sz="1908"/>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Detailed Algorithm : A Mazing Problem</a:t>
            </a:r>
            <a:endParaRPr/>
          </a:p>
        </p:txBody>
      </p:sp>
      <p:sp>
        <p:nvSpPr>
          <p:cNvPr id="130" name="Google Shape;130;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i="1" lang="en" sz="1900"/>
              <a:t>end</a:t>
            </a:r>
            <a:endParaRPr b="1" i="1" sz="1900"/>
          </a:p>
          <a:p>
            <a:pPr indent="0" lvl="0" marL="0" rtl="0" algn="l">
              <a:spcBef>
                <a:spcPts val="0"/>
              </a:spcBef>
              <a:spcAft>
                <a:spcPts val="0"/>
              </a:spcAft>
              <a:buNone/>
            </a:pPr>
            <a:r>
              <a:rPr i="1" lang="en" sz="1900"/>
              <a:t>print(i,j); print(m,n);return]</a:t>
            </a:r>
            <a:endParaRPr i="1" sz="1900"/>
          </a:p>
          <a:p>
            <a:pPr indent="0" lvl="0" marL="0" rtl="0" algn="l">
              <a:spcBef>
                <a:spcPts val="0"/>
              </a:spcBef>
              <a:spcAft>
                <a:spcPts val="0"/>
              </a:spcAft>
              <a:buNone/>
            </a:pPr>
            <a:r>
              <a:rPr i="1" lang="en"/>
              <a:t>if MAZE(g,h) = 0 and MARK(g,h) = 0</a:t>
            </a:r>
            <a:endParaRPr i="1"/>
          </a:p>
          <a:p>
            <a:pPr indent="0" lvl="0" marL="0" rtl="0" algn="l">
              <a:spcBef>
                <a:spcPts val="0"/>
              </a:spcBef>
              <a:spcAft>
                <a:spcPts val="0"/>
              </a:spcAft>
              <a:buNone/>
            </a:pPr>
            <a:r>
              <a:rPr i="1" lang="en"/>
              <a:t>then[MARK(g,h) ← 1</a:t>
            </a:r>
            <a:endParaRPr i="1"/>
          </a:p>
          <a:p>
            <a:pPr indent="0" lvl="0" marL="0" rtl="0" algn="l">
              <a:spcBef>
                <a:spcPts val="0"/>
              </a:spcBef>
              <a:spcAft>
                <a:spcPts val="0"/>
              </a:spcAft>
              <a:buNone/>
            </a:pPr>
            <a:r>
              <a:rPr i="1" lang="en"/>
              <a:t>top  ← top + 1</a:t>
            </a:r>
            <a:endParaRPr i="1"/>
          </a:p>
          <a:p>
            <a:pPr indent="0" lvl="0" marL="0" rtl="0" algn="l">
              <a:spcBef>
                <a:spcPts val="0"/>
              </a:spcBef>
              <a:spcAft>
                <a:spcPts val="0"/>
              </a:spcAft>
              <a:buNone/>
            </a:pPr>
            <a:r>
              <a:rPr i="1" lang="en"/>
              <a:t>(STACK(top,1),STACK(top,2),STACK(top,3)) ←</a:t>
            </a:r>
            <a:endParaRPr i="1"/>
          </a:p>
          <a:p>
            <a:pPr indent="0" lvl="0" marL="0" rtl="0" algn="l">
              <a:spcBef>
                <a:spcPts val="0"/>
              </a:spcBef>
              <a:spcAft>
                <a:spcPts val="0"/>
              </a:spcAft>
              <a:buNone/>
            </a:pPr>
            <a:r>
              <a:rPr i="1" lang="en"/>
              <a:t>(i,j,mov)     //save (i,j) as part of current path//</a:t>
            </a:r>
            <a:endParaRPr i="1"/>
          </a:p>
          <a:p>
            <a:pPr indent="0" lvl="0" marL="0" rtl="0" algn="l">
              <a:spcBef>
                <a:spcPts val="0"/>
              </a:spcBef>
              <a:spcAft>
                <a:spcPts val="0"/>
              </a:spcAft>
              <a:buNone/>
            </a:pPr>
            <a:r>
              <a:rPr i="1" lang="en"/>
              <a:t>mov  ← 0; i  ← g; j ← h]</a:t>
            </a:r>
            <a:endParaRPr i="1"/>
          </a:p>
          <a:p>
            <a:pPr indent="0" lvl="0" marL="0" rtl="0" algn="l">
              <a:spcBef>
                <a:spcPts val="0"/>
              </a:spcBef>
              <a:spcAft>
                <a:spcPts val="0"/>
              </a:spcAft>
              <a:buNone/>
            </a:pPr>
            <a:r>
              <a:rPr i="1" lang="en"/>
              <a:t>mov ← mov + 1           //point to next direction//</a:t>
            </a:r>
            <a:endParaRPr i="1"/>
          </a:p>
          <a:p>
            <a:pPr indent="0" lvl="0" marL="0" rtl="0" algn="l">
              <a:spcBef>
                <a:spcPts val="0"/>
              </a:spcBef>
              <a:spcAft>
                <a:spcPts val="0"/>
              </a:spcAft>
              <a:buNone/>
            </a:pPr>
            <a:r>
              <a:rPr b="1" i="1" lang="en"/>
              <a:t>end</a:t>
            </a:r>
            <a:r>
              <a:rPr i="1" lang="en"/>
              <a:t> </a:t>
            </a:r>
            <a:endParaRPr i="1"/>
          </a:p>
          <a:p>
            <a:pPr indent="0" lvl="0" marL="0" rtl="0" algn="l">
              <a:spcBef>
                <a:spcPts val="0"/>
              </a:spcBef>
              <a:spcAft>
                <a:spcPts val="0"/>
              </a:spcAft>
              <a:buNone/>
            </a:pPr>
            <a:r>
              <a:rPr b="1" i="1" lang="en"/>
              <a:t>end</a:t>
            </a:r>
            <a:endParaRPr b="1" i="1"/>
          </a:p>
          <a:p>
            <a:pPr indent="0" lvl="0" marL="0" rtl="0" algn="l">
              <a:spcBef>
                <a:spcPts val="0"/>
              </a:spcBef>
              <a:spcAft>
                <a:spcPts val="0"/>
              </a:spcAft>
              <a:buNone/>
            </a:pPr>
            <a:r>
              <a:rPr i="1" lang="en"/>
              <a:t>print ('no path has been found')</a:t>
            </a:r>
            <a:endParaRPr i="1"/>
          </a:p>
          <a:p>
            <a:pPr indent="0" lvl="0" marL="0" rtl="0" algn="l">
              <a:spcBef>
                <a:spcPts val="0"/>
              </a:spcBef>
              <a:spcAft>
                <a:spcPts val="0"/>
              </a:spcAft>
              <a:buNone/>
            </a:pPr>
            <a:r>
              <a:rPr b="1" i="1" lang="en"/>
              <a:t>end PATH</a:t>
            </a:r>
            <a:endParaRPr b="1" i="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 of Expression : Another Application</a:t>
            </a:r>
            <a:endParaRPr/>
          </a:p>
        </p:txBody>
      </p:sp>
      <p:sp>
        <p:nvSpPr>
          <p:cNvPr id="136" name="Google Shape;136;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600"/>
              <a:t>When pioneering computer scientists conceived the idea of higher level programming languages, they were faced with many technical hurdles. One of the biggest was the question of how to generate machine language instructions which would properly evaluate any arithmetic expression. A complex assignment statement such as</a:t>
            </a:r>
            <a:endParaRPr sz="1600"/>
          </a:p>
          <a:p>
            <a:pPr indent="0" lvl="0" marL="0" rtl="0" algn="ctr">
              <a:spcBef>
                <a:spcPts val="1200"/>
              </a:spcBef>
              <a:spcAft>
                <a:spcPts val="0"/>
              </a:spcAft>
              <a:buNone/>
            </a:pPr>
            <a:r>
              <a:rPr lang="en" sz="1600"/>
              <a:t>X ← A / B ** C + D * E - A * C</a:t>
            </a:r>
            <a:endParaRPr sz="1600"/>
          </a:p>
          <a:p>
            <a:pPr indent="0" lvl="0" marL="0" rtl="0" algn="just">
              <a:spcBef>
                <a:spcPts val="1200"/>
              </a:spcBef>
              <a:spcAft>
                <a:spcPts val="1200"/>
              </a:spcAft>
              <a:buNone/>
            </a:pPr>
            <a:r>
              <a:rPr lang="en" sz="1600"/>
              <a:t>might have several meanings; and even if it were uniquely defined, say by a full use of parentheses, it still seemed a formidable task to generate a correct and reasonable instruction sequence.</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a:t>
            </a:r>
            <a:endParaRPr/>
          </a:p>
        </p:txBody>
      </p:sp>
      <p:sp>
        <p:nvSpPr>
          <p:cNvPr id="142" name="Google Shape;142;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SzPts val="852"/>
              <a:buNone/>
            </a:pPr>
            <a:r>
              <a:rPr lang="en" sz="1495"/>
              <a:t>The first problem with understanding the meaning of an expression is to decide in what order the operations are carried out. This means that every language must uniquely define such an order. For instance, if A = 4, B = C = 2, D = E = 3, then we might want X to be assigned the value</a:t>
            </a:r>
            <a:endParaRPr sz="1495"/>
          </a:p>
          <a:p>
            <a:pPr indent="0" lvl="0" marL="0" rtl="0" algn="just">
              <a:lnSpc>
                <a:spcPct val="95000"/>
              </a:lnSpc>
              <a:spcBef>
                <a:spcPts val="0"/>
              </a:spcBef>
              <a:spcAft>
                <a:spcPts val="0"/>
              </a:spcAft>
              <a:buSzPts val="852"/>
              <a:buNone/>
            </a:pPr>
            <a:r>
              <a:t/>
            </a:r>
            <a:endParaRPr sz="1495"/>
          </a:p>
          <a:p>
            <a:pPr indent="0" lvl="0" marL="0" rtl="0" algn="just">
              <a:lnSpc>
                <a:spcPct val="95000"/>
              </a:lnSpc>
              <a:spcBef>
                <a:spcPts val="0"/>
              </a:spcBef>
              <a:spcAft>
                <a:spcPts val="0"/>
              </a:spcAft>
              <a:buSzPts val="852"/>
              <a:buNone/>
            </a:pPr>
            <a:r>
              <a:rPr lang="en" sz="1495"/>
              <a:t>4/(2 ** 2) + (3 * 3) - (4 * 2)</a:t>
            </a:r>
            <a:endParaRPr sz="1495"/>
          </a:p>
          <a:p>
            <a:pPr indent="0" lvl="0" marL="0" rtl="0" algn="just">
              <a:lnSpc>
                <a:spcPct val="95000"/>
              </a:lnSpc>
              <a:spcBef>
                <a:spcPts val="0"/>
              </a:spcBef>
              <a:spcAft>
                <a:spcPts val="0"/>
              </a:spcAft>
              <a:buSzPts val="852"/>
              <a:buNone/>
            </a:pPr>
            <a:r>
              <a:rPr lang="en" sz="1495"/>
              <a:t>= (4/4) + 9 - 8</a:t>
            </a:r>
            <a:endParaRPr sz="1495"/>
          </a:p>
          <a:p>
            <a:pPr indent="0" lvl="0" marL="0" rtl="0" algn="just">
              <a:lnSpc>
                <a:spcPct val="95000"/>
              </a:lnSpc>
              <a:spcBef>
                <a:spcPts val="0"/>
              </a:spcBef>
              <a:spcAft>
                <a:spcPts val="0"/>
              </a:spcAft>
              <a:buSzPts val="852"/>
              <a:buNone/>
            </a:pPr>
            <a:r>
              <a:rPr lang="en" sz="1495"/>
              <a:t>= 2.</a:t>
            </a:r>
            <a:endParaRPr sz="1495"/>
          </a:p>
          <a:p>
            <a:pPr indent="0" lvl="0" marL="0" rtl="0" algn="just">
              <a:lnSpc>
                <a:spcPct val="95000"/>
              </a:lnSpc>
              <a:spcBef>
                <a:spcPts val="0"/>
              </a:spcBef>
              <a:spcAft>
                <a:spcPts val="0"/>
              </a:spcAft>
              <a:buSzPts val="852"/>
              <a:buNone/>
            </a:pPr>
            <a:r>
              <a:t/>
            </a:r>
            <a:endParaRPr sz="1495"/>
          </a:p>
          <a:p>
            <a:pPr indent="0" lvl="0" marL="0" rtl="0" algn="just">
              <a:lnSpc>
                <a:spcPct val="95000"/>
              </a:lnSpc>
              <a:spcBef>
                <a:spcPts val="0"/>
              </a:spcBef>
              <a:spcAft>
                <a:spcPts val="0"/>
              </a:spcAft>
              <a:buSzPts val="852"/>
              <a:buNone/>
            </a:pPr>
            <a:r>
              <a:rPr lang="en" sz="1495"/>
              <a:t>However, the true intention of the programmer might have been to assign X the value</a:t>
            </a:r>
            <a:endParaRPr sz="1495"/>
          </a:p>
          <a:p>
            <a:pPr indent="0" lvl="0" marL="0" rtl="0" algn="just">
              <a:lnSpc>
                <a:spcPct val="95000"/>
              </a:lnSpc>
              <a:spcBef>
                <a:spcPts val="0"/>
              </a:spcBef>
              <a:spcAft>
                <a:spcPts val="0"/>
              </a:spcAft>
              <a:buSzPts val="852"/>
              <a:buNone/>
            </a:pPr>
            <a:r>
              <a:t/>
            </a:r>
            <a:endParaRPr sz="1495"/>
          </a:p>
          <a:p>
            <a:pPr indent="0" lvl="0" marL="0" rtl="0" algn="just">
              <a:lnSpc>
                <a:spcPct val="95000"/>
              </a:lnSpc>
              <a:spcBef>
                <a:spcPts val="0"/>
              </a:spcBef>
              <a:spcAft>
                <a:spcPts val="0"/>
              </a:spcAft>
              <a:buSzPts val="852"/>
              <a:buNone/>
            </a:pPr>
            <a:r>
              <a:rPr lang="en" sz="1495"/>
              <a:t>(4/2) ** (2 + 3) * (3 - 4) * 2</a:t>
            </a:r>
            <a:endParaRPr sz="1495"/>
          </a:p>
          <a:p>
            <a:pPr indent="0" lvl="0" marL="0" rtl="0" algn="just">
              <a:lnSpc>
                <a:spcPct val="95000"/>
              </a:lnSpc>
              <a:spcBef>
                <a:spcPts val="0"/>
              </a:spcBef>
              <a:spcAft>
                <a:spcPts val="0"/>
              </a:spcAft>
              <a:buSzPts val="852"/>
              <a:buNone/>
            </a:pPr>
            <a:r>
              <a:rPr lang="en" sz="1495"/>
              <a:t>= (4/2) ** 5* -1 * 2</a:t>
            </a:r>
            <a:endParaRPr sz="1495"/>
          </a:p>
          <a:p>
            <a:pPr indent="0" lvl="0" marL="0" rtl="0" algn="just">
              <a:lnSpc>
                <a:spcPct val="95000"/>
              </a:lnSpc>
              <a:spcBef>
                <a:spcPts val="0"/>
              </a:spcBef>
              <a:spcAft>
                <a:spcPts val="0"/>
              </a:spcAft>
              <a:buSzPts val="852"/>
              <a:buNone/>
            </a:pPr>
            <a:r>
              <a:rPr lang="en" sz="1495"/>
              <a:t>= (2**5)* -2</a:t>
            </a:r>
            <a:endParaRPr sz="1495"/>
          </a:p>
          <a:p>
            <a:pPr indent="0" lvl="0" marL="0" rtl="0" algn="just">
              <a:lnSpc>
                <a:spcPct val="95000"/>
              </a:lnSpc>
              <a:spcBef>
                <a:spcPts val="0"/>
              </a:spcBef>
              <a:spcAft>
                <a:spcPts val="0"/>
              </a:spcAft>
              <a:buSzPts val="852"/>
              <a:buNone/>
            </a:pPr>
            <a:r>
              <a:rPr lang="en" sz="1495"/>
              <a:t>= 32* -2</a:t>
            </a:r>
            <a:endParaRPr sz="1495"/>
          </a:p>
          <a:p>
            <a:pPr indent="0" lvl="0" marL="0" rtl="0" algn="just">
              <a:lnSpc>
                <a:spcPct val="95000"/>
              </a:lnSpc>
              <a:spcBef>
                <a:spcPts val="0"/>
              </a:spcBef>
              <a:spcAft>
                <a:spcPts val="0"/>
              </a:spcAft>
              <a:buSzPts val="852"/>
              <a:buNone/>
            </a:pPr>
            <a:r>
              <a:rPr lang="en" sz="1495"/>
              <a:t>= -64.</a:t>
            </a:r>
            <a:endParaRPr sz="1495"/>
          </a:p>
          <a:p>
            <a:pPr indent="0" lvl="0" marL="0" rtl="0" algn="l">
              <a:lnSpc>
                <a:spcPct val="95000"/>
              </a:lnSpc>
              <a:spcBef>
                <a:spcPts val="0"/>
              </a:spcBef>
              <a:spcAft>
                <a:spcPts val="1200"/>
              </a:spcAft>
              <a:buSzPts val="852"/>
              <a:buNone/>
            </a:pPr>
            <a:r>
              <a:t/>
            </a:r>
            <a:endParaRPr sz="1395"/>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 Priority &amp; Parenthesize</a:t>
            </a:r>
            <a:endParaRPr/>
          </a:p>
        </p:txBody>
      </p:sp>
      <p:sp>
        <p:nvSpPr>
          <p:cNvPr id="148" name="Google Shape;148;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9" name="Google Shape;149;p27"/>
          <p:cNvPicPr preferRelativeResize="0"/>
          <p:nvPr/>
        </p:nvPicPr>
        <p:blipFill>
          <a:blip r:embed="rId3">
            <a:alphaModFix/>
          </a:blip>
          <a:stretch>
            <a:fillRect/>
          </a:stretch>
        </p:blipFill>
        <p:spPr>
          <a:xfrm>
            <a:off x="2615175" y="1485038"/>
            <a:ext cx="3452925" cy="2751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Postfix Expression</a:t>
            </a:r>
            <a:endParaRPr/>
          </a:p>
        </p:txBody>
      </p:sp>
      <p:sp>
        <p:nvSpPr>
          <p:cNvPr id="155" name="Google Shape;155;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Suppose</a:t>
            </a:r>
            <a:r>
              <a:rPr lang="en"/>
              <a:t> we have specified priorities and rules for breaking ties we know how X ← A/B ** C + D * E - A * C will be evaluated, namely as</a:t>
            </a:r>
            <a:endParaRPr/>
          </a:p>
          <a:p>
            <a:pPr indent="0" lvl="0" marL="0" rtl="0" algn="l">
              <a:spcBef>
                <a:spcPts val="1200"/>
              </a:spcBef>
              <a:spcAft>
                <a:spcPts val="0"/>
              </a:spcAft>
              <a:buNone/>
            </a:pPr>
            <a:r>
              <a:rPr lang="en"/>
              <a:t>X ← ((A/(B** C)) + (D* E)) - (A * C).</a:t>
            </a:r>
            <a:endParaRPr/>
          </a:p>
          <a:p>
            <a:pPr indent="0" lvl="0" marL="0" rtl="0" algn="just">
              <a:spcBef>
                <a:spcPts val="1200"/>
              </a:spcBef>
              <a:spcAft>
                <a:spcPts val="0"/>
              </a:spcAft>
              <a:buNone/>
            </a:pPr>
            <a:r>
              <a:rPr lang="en"/>
              <a:t>How can a compiler accept such an expression and produce correct code? The answer is given by reworking the expression into a form we call postfix notation. If e is an expression with operators and operands, the conventional way of writing e is called infix, because the operators come in-between the operands. (Unary operators precede their operand.) The postfix form of an expression calls for each operator to appear after its operands. For example,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b="1" lang="en"/>
              <a:t>I</a:t>
            </a:r>
            <a:r>
              <a:rPr b="1" lang="en"/>
              <a:t>nfix:</a:t>
            </a:r>
            <a:r>
              <a:rPr lang="en"/>
              <a:t>  A * B/C      has                          </a:t>
            </a:r>
            <a:r>
              <a:rPr b="1" lang="en"/>
              <a:t>postfix:</a:t>
            </a:r>
            <a:r>
              <a:rPr lang="en"/>
              <a:t> AB * C/.</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389825" y="404375"/>
            <a:ext cx="8520600" cy="62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780"/>
              <a:t>Priority for Producing Postfix</a:t>
            </a:r>
            <a:endParaRPr sz="2780"/>
          </a:p>
        </p:txBody>
      </p:sp>
      <p:graphicFrame>
        <p:nvGraphicFramePr>
          <p:cNvPr id="161" name="Google Shape;161;p29"/>
          <p:cNvGraphicFramePr/>
          <p:nvPr/>
        </p:nvGraphicFramePr>
        <p:xfrm>
          <a:off x="2434175" y="1179550"/>
          <a:ext cx="3000000" cy="3000000"/>
        </p:xfrm>
        <a:graphic>
          <a:graphicData uri="http://schemas.openxmlformats.org/drawingml/2006/table">
            <a:tbl>
              <a:tblPr>
                <a:noFill/>
                <a:tableStyleId>{0300CE05-3C42-4602-B14B-86FFBD5CA7BB}</a:tableStyleId>
              </a:tblPr>
              <a:tblGrid>
                <a:gridCol w="3829225"/>
              </a:tblGrid>
              <a:tr h="3169900">
                <a:tc>
                  <a:txBody>
                    <a:bodyPr/>
                    <a:lstStyle/>
                    <a:p>
                      <a:pPr indent="0" lvl="0" marL="0" rtl="0" algn="l">
                        <a:spcBef>
                          <a:spcPts val="0"/>
                        </a:spcBef>
                        <a:spcAft>
                          <a:spcPts val="0"/>
                        </a:spcAft>
                        <a:buNone/>
                      </a:pPr>
                      <a:r>
                        <a:rPr b="1" lang="en"/>
                        <a:t>Symbol      In-Stack Priority  In-Coming Priority</a:t>
                      </a:r>
                      <a:endParaRPr b="1"/>
                    </a:p>
                    <a:p>
                      <a:pPr indent="0" lvl="0" marL="0" rtl="0" algn="l">
                        <a:spcBef>
                          <a:spcPts val="0"/>
                        </a:spcBef>
                        <a:spcAft>
                          <a:spcPts val="0"/>
                        </a:spcAft>
                        <a:buNone/>
                      </a:pPr>
                      <a:r>
                        <a:rPr b="1" lang="en"/>
                        <a:t>------              -----------------  ------------------</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                              -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3                  4</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2                  2</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binary +,-                 1                  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0                  4</a:t>
                      </a:r>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Infix to Postfix : Algorithm</a:t>
            </a:r>
            <a:endParaRPr/>
          </a:p>
        </p:txBody>
      </p:sp>
      <p:sp>
        <p:nvSpPr>
          <p:cNvPr id="167" name="Google Shape;167;p30"/>
          <p:cNvSpPr txBox="1"/>
          <p:nvPr>
            <p:ph idx="1" type="body"/>
          </p:nvPr>
        </p:nvSpPr>
        <p:spPr>
          <a:xfrm>
            <a:off x="311700" y="1152475"/>
            <a:ext cx="8520600" cy="3898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b="1" i="1" lang="en" sz="1700"/>
              <a:t>procedure POSTFIX (E)</a:t>
            </a:r>
            <a:endParaRPr b="1" i="1" sz="1700"/>
          </a:p>
          <a:p>
            <a:pPr indent="0" lvl="0" marL="0" rtl="0" algn="just">
              <a:lnSpc>
                <a:spcPct val="95000"/>
              </a:lnSpc>
              <a:spcBef>
                <a:spcPts val="0"/>
              </a:spcBef>
              <a:spcAft>
                <a:spcPts val="0"/>
              </a:spcAft>
              <a:buSzPts val="1018"/>
              <a:buNone/>
            </a:pPr>
            <a:r>
              <a:rPr i="1" lang="en" sz="1700"/>
              <a:t>//convert the infix expression E to postfix. Assume the last character of E is a '∞', which will also be the last character of the postfix. Procedure NEXT-TOKEN returns either the next operator, operand or delimiter--whichever comes next. STACK (1:n) is used as a stack and the character '-∞' with ISP('-∞') = -1 is used at the bottom of the stack. ISP and ICP are functions.//</a:t>
            </a:r>
            <a:endParaRPr i="1" sz="1700"/>
          </a:p>
          <a:p>
            <a:pPr indent="0" lvl="0" marL="0" rtl="0" algn="l">
              <a:lnSpc>
                <a:spcPct val="95000"/>
              </a:lnSpc>
              <a:spcBef>
                <a:spcPts val="0"/>
              </a:spcBef>
              <a:spcAft>
                <a:spcPts val="0"/>
              </a:spcAft>
              <a:buSzPts val="1018"/>
              <a:buNone/>
            </a:pPr>
            <a:r>
              <a:rPr i="1" lang="en" sz="1700"/>
              <a:t>STACK(1) ← '-∞'; top ← 1        //initialize stack//</a:t>
            </a:r>
            <a:endParaRPr i="1" sz="1700"/>
          </a:p>
          <a:p>
            <a:pPr indent="0" lvl="0" marL="0" rtl="0" algn="l">
              <a:lnSpc>
                <a:spcPct val="95000"/>
              </a:lnSpc>
              <a:spcBef>
                <a:spcPts val="0"/>
              </a:spcBef>
              <a:spcAft>
                <a:spcPts val="0"/>
              </a:spcAft>
              <a:buSzPts val="1018"/>
              <a:buNone/>
            </a:pPr>
            <a:r>
              <a:rPr i="1" lang="en" sz="1700"/>
              <a:t>loop</a:t>
            </a:r>
            <a:endParaRPr i="1" sz="1700"/>
          </a:p>
          <a:p>
            <a:pPr indent="0" lvl="0" marL="0" rtl="0" algn="l">
              <a:lnSpc>
                <a:spcPct val="95000"/>
              </a:lnSpc>
              <a:spcBef>
                <a:spcPts val="0"/>
              </a:spcBef>
              <a:spcAft>
                <a:spcPts val="0"/>
              </a:spcAft>
              <a:buSzPts val="1018"/>
              <a:buNone/>
            </a:pPr>
            <a:r>
              <a:rPr i="1" lang="en" sz="1700"/>
              <a:t>x ← NEXT-TOKEN(E)</a:t>
            </a:r>
            <a:endParaRPr i="1" sz="1700"/>
          </a:p>
          <a:p>
            <a:pPr indent="0" lvl="0" marL="0" rtl="0" algn="l">
              <a:lnSpc>
                <a:spcPct val="95000"/>
              </a:lnSpc>
              <a:spcBef>
                <a:spcPts val="0"/>
              </a:spcBef>
              <a:spcAft>
                <a:spcPts val="0"/>
              </a:spcAft>
              <a:buSzPts val="1018"/>
              <a:buNone/>
            </a:pPr>
            <a:r>
              <a:rPr i="1" lang="en" sz="1700"/>
              <a:t>case</a:t>
            </a:r>
            <a:endParaRPr i="1" sz="1700"/>
          </a:p>
          <a:p>
            <a:pPr indent="0" lvl="0" marL="0" rtl="0" algn="l">
              <a:lnSpc>
                <a:spcPct val="95000"/>
              </a:lnSpc>
              <a:spcBef>
                <a:spcPts val="0"/>
              </a:spcBef>
              <a:spcAft>
                <a:spcPts val="0"/>
              </a:spcAft>
              <a:buSzPts val="1018"/>
              <a:buNone/>
            </a:pPr>
            <a:r>
              <a:rPr i="1" lang="en" sz="1700"/>
              <a:t>:x = '∞': while top &gt; 1 do //empty the stack//</a:t>
            </a:r>
            <a:endParaRPr i="1" sz="1700"/>
          </a:p>
          <a:p>
            <a:pPr indent="0" lvl="0" marL="0" rtl="0" algn="l">
              <a:lnSpc>
                <a:spcPct val="95000"/>
              </a:lnSpc>
              <a:spcBef>
                <a:spcPts val="0"/>
              </a:spcBef>
              <a:spcAft>
                <a:spcPts val="0"/>
              </a:spcAft>
              <a:buSzPts val="1018"/>
              <a:buNone/>
            </a:pPr>
            <a:r>
              <a:rPr i="1" lang="en" sz="1700"/>
              <a:t>print(STACK(top));top ←  top - 1</a:t>
            </a:r>
            <a:endParaRPr i="1" sz="1700"/>
          </a:p>
          <a:p>
            <a:pPr indent="0" lvl="0" marL="0" rtl="0" algn="l">
              <a:lnSpc>
                <a:spcPct val="95000"/>
              </a:lnSpc>
              <a:spcBef>
                <a:spcPts val="0"/>
              </a:spcBef>
              <a:spcAft>
                <a:spcPts val="0"/>
              </a:spcAft>
              <a:buSzPts val="1018"/>
              <a:buNone/>
            </a:pPr>
            <a:r>
              <a:rPr i="1" lang="en" sz="1700"/>
              <a:t>end</a:t>
            </a:r>
            <a:endParaRPr i="1" sz="1700"/>
          </a:p>
          <a:p>
            <a:pPr indent="0" lvl="0" marL="0" rtl="0" algn="l">
              <a:lnSpc>
                <a:spcPct val="95000"/>
              </a:lnSpc>
              <a:spcBef>
                <a:spcPts val="0"/>
              </a:spcBef>
              <a:spcAft>
                <a:spcPts val="0"/>
              </a:spcAft>
              <a:buSzPts val="1018"/>
              <a:buNone/>
            </a:pPr>
            <a:r>
              <a:rPr i="1" lang="en" sz="1700"/>
              <a:t>print ('∞')</a:t>
            </a:r>
            <a:endParaRPr i="1" sz="1700"/>
          </a:p>
          <a:p>
            <a:pPr indent="0" lvl="0" marL="0" rtl="0" algn="l">
              <a:lnSpc>
                <a:spcPct val="95000"/>
              </a:lnSpc>
              <a:spcBef>
                <a:spcPts val="0"/>
              </a:spcBef>
              <a:spcAft>
                <a:spcPts val="0"/>
              </a:spcAft>
              <a:buSzPts val="1018"/>
              <a:buNone/>
            </a:pPr>
            <a:r>
              <a:rPr i="1" lang="en" sz="1700"/>
              <a:t>return</a:t>
            </a:r>
            <a:endParaRPr i="1" sz="17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Algorithm : Infix to Postfix </a:t>
            </a:r>
            <a:r>
              <a:rPr lang="en" sz="1422"/>
              <a:t>continue….</a:t>
            </a:r>
            <a:endParaRPr sz="1422"/>
          </a:p>
        </p:txBody>
      </p:sp>
      <p:sp>
        <p:nvSpPr>
          <p:cNvPr id="173" name="Google Shape;173;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i="1" lang="en"/>
              <a:t>:x is an operand: print (x)</a:t>
            </a:r>
            <a:endParaRPr i="1"/>
          </a:p>
          <a:p>
            <a:pPr indent="0" lvl="0" marL="0" rtl="0" algn="l">
              <a:spcBef>
                <a:spcPts val="0"/>
              </a:spcBef>
              <a:spcAft>
                <a:spcPts val="0"/>
              </a:spcAft>
              <a:buNone/>
            </a:pPr>
            <a:r>
              <a:rPr i="1" lang="en"/>
              <a:t>:x = ')': while STACK(top) </a:t>
            </a:r>
            <a:r>
              <a:rPr lang="en"/>
              <a:t>≠</a:t>
            </a:r>
            <a:r>
              <a:rPr i="1" lang="en"/>
              <a:t> '(' do       // unstack until '('//</a:t>
            </a:r>
            <a:endParaRPr i="1"/>
          </a:p>
          <a:p>
            <a:pPr indent="0" lvl="0" marL="0" rtl="0" algn="l">
              <a:spcBef>
                <a:spcPts val="0"/>
              </a:spcBef>
              <a:spcAft>
                <a:spcPts val="0"/>
              </a:spcAft>
              <a:buNone/>
            </a:pPr>
            <a:r>
              <a:rPr i="1" lang="en"/>
              <a:t>print (STACK(top));top ← top - 1</a:t>
            </a:r>
            <a:endParaRPr i="1"/>
          </a:p>
          <a:p>
            <a:pPr indent="0" lvl="0" marL="0" rtl="0" algn="l">
              <a:spcBef>
                <a:spcPts val="0"/>
              </a:spcBef>
              <a:spcAft>
                <a:spcPts val="0"/>
              </a:spcAft>
              <a:buNone/>
            </a:pPr>
            <a:r>
              <a:rPr b="1" i="1" lang="en"/>
              <a:t>end</a:t>
            </a:r>
            <a:endParaRPr b="1" i="1"/>
          </a:p>
          <a:p>
            <a:pPr indent="0" lvl="0" marL="0" rtl="0" algn="l">
              <a:spcBef>
                <a:spcPts val="0"/>
              </a:spcBef>
              <a:spcAft>
                <a:spcPts val="0"/>
              </a:spcAft>
              <a:buNone/>
            </a:pPr>
            <a:r>
              <a:rPr i="1" lang="en"/>
              <a:t>top ← top - 1       //delete')'//</a:t>
            </a:r>
            <a:endParaRPr i="1"/>
          </a:p>
          <a:p>
            <a:pPr indent="0" lvl="0" marL="0" rtl="0" algn="l">
              <a:spcBef>
                <a:spcPts val="0"/>
              </a:spcBef>
              <a:spcAft>
                <a:spcPts val="0"/>
              </a:spcAft>
              <a:buNone/>
            </a:pPr>
            <a:r>
              <a:rPr i="1" lang="en"/>
              <a:t>:else while ISP(STACK(top)) ≧ ICP(x) do</a:t>
            </a:r>
            <a:endParaRPr i="1"/>
          </a:p>
          <a:p>
            <a:pPr indent="0" lvl="0" marL="0" rtl="0" algn="l">
              <a:spcBef>
                <a:spcPts val="0"/>
              </a:spcBef>
              <a:spcAft>
                <a:spcPts val="0"/>
              </a:spcAft>
              <a:buNone/>
            </a:pPr>
            <a:r>
              <a:rPr i="1" lang="en"/>
              <a:t>print (STACK(top)); top ← top - 1</a:t>
            </a:r>
            <a:endParaRPr i="1"/>
          </a:p>
          <a:p>
            <a:pPr indent="0" lvl="0" marL="0" rtl="0" algn="l">
              <a:spcBef>
                <a:spcPts val="0"/>
              </a:spcBef>
              <a:spcAft>
                <a:spcPts val="0"/>
              </a:spcAft>
              <a:buNone/>
            </a:pPr>
            <a:r>
              <a:rPr b="1" i="1" lang="en"/>
              <a:t>end</a:t>
            </a:r>
            <a:endParaRPr b="1" i="1"/>
          </a:p>
          <a:p>
            <a:pPr indent="0" lvl="0" marL="0" rtl="0" algn="l">
              <a:spcBef>
                <a:spcPts val="0"/>
              </a:spcBef>
              <a:spcAft>
                <a:spcPts val="0"/>
              </a:spcAft>
              <a:buNone/>
            </a:pPr>
            <a:r>
              <a:rPr i="1" lang="en"/>
              <a:t>call ADD(x,STACK,n,top)          //insert x in STACK//</a:t>
            </a:r>
            <a:endParaRPr i="1"/>
          </a:p>
          <a:p>
            <a:pPr indent="0" lvl="0" marL="0" rtl="0" algn="l">
              <a:spcBef>
                <a:spcPts val="0"/>
              </a:spcBef>
              <a:spcAft>
                <a:spcPts val="0"/>
              </a:spcAft>
              <a:buNone/>
            </a:pPr>
            <a:r>
              <a:rPr b="1" i="1" lang="en"/>
              <a:t>end</a:t>
            </a:r>
            <a:endParaRPr b="1" i="1"/>
          </a:p>
          <a:p>
            <a:pPr indent="0" lvl="0" marL="0" rtl="0" algn="l">
              <a:spcBef>
                <a:spcPts val="0"/>
              </a:spcBef>
              <a:spcAft>
                <a:spcPts val="0"/>
              </a:spcAft>
              <a:buNone/>
            </a:pPr>
            <a:r>
              <a:rPr i="1" lang="en"/>
              <a:t>forever</a:t>
            </a:r>
            <a:endParaRPr i="1"/>
          </a:p>
          <a:p>
            <a:pPr indent="0" lvl="0" marL="0" rtl="0" algn="l">
              <a:spcBef>
                <a:spcPts val="0"/>
              </a:spcBef>
              <a:spcAft>
                <a:spcPts val="0"/>
              </a:spcAft>
              <a:buNone/>
            </a:pPr>
            <a:r>
              <a:rPr b="1" i="1" lang="en"/>
              <a:t>end POSTFIX</a:t>
            </a:r>
            <a:endParaRPr b="1" i="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Stacks</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en" sz="1433">
                <a:solidFill>
                  <a:srgbClr val="000000"/>
                </a:solidFill>
                <a:highlight>
                  <a:srgbClr val="FFFFFF"/>
                </a:highlight>
                <a:latin typeface="Arial"/>
                <a:ea typeface="Arial"/>
                <a:cs typeface="Arial"/>
                <a:sym typeface="Arial"/>
              </a:rPr>
              <a:t>A </a:t>
            </a:r>
            <a:r>
              <a:rPr b="1" i="1" lang="en" sz="1433">
                <a:solidFill>
                  <a:srgbClr val="000000"/>
                </a:solidFill>
                <a:highlight>
                  <a:srgbClr val="FFFFFF"/>
                </a:highlight>
                <a:latin typeface="Arial"/>
                <a:ea typeface="Arial"/>
                <a:cs typeface="Arial"/>
                <a:sym typeface="Arial"/>
              </a:rPr>
              <a:t>stack</a:t>
            </a:r>
            <a:r>
              <a:rPr lang="en" sz="1433">
                <a:solidFill>
                  <a:srgbClr val="000000"/>
                </a:solidFill>
                <a:highlight>
                  <a:srgbClr val="FFFFFF"/>
                </a:highlight>
                <a:latin typeface="Arial"/>
                <a:ea typeface="Arial"/>
                <a:cs typeface="Arial"/>
                <a:sym typeface="Arial"/>
              </a:rPr>
              <a:t> is an ordered list in which all insertions and deletions are made at one end, called the </a:t>
            </a:r>
            <a:r>
              <a:rPr i="1" lang="en" sz="1433">
                <a:solidFill>
                  <a:srgbClr val="000000"/>
                </a:solidFill>
                <a:highlight>
                  <a:srgbClr val="FFFFFF"/>
                </a:highlight>
                <a:latin typeface="Arial"/>
                <a:ea typeface="Arial"/>
                <a:cs typeface="Arial"/>
                <a:sym typeface="Arial"/>
              </a:rPr>
              <a:t>top</a:t>
            </a:r>
            <a:r>
              <a:rPr lang="en" sz="1433">
                <a:solidFill>
                  <a:srgbClr val="000000"/>
                </a:solidFill>
                <a:highlight>
                  <a:srgbClr val="FFFFFF"/>
                </a:highlight>
                <a:latin typeface="Arial"/>
                <a:ea typeface="Arial"/>
                <a:cs typeface="Arial"/>
                <a:sym typeface="Arial"/>
              </a:rPr>
              <a:t>. Given a stack S = (a1, ...an) then we say that a1 is the bottommost element and element ai is on top of element ai - 1, 1 &lt; i  n</a:t>
            </a:r>
            <a:endParaRPr sz="1433">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1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1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1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100">
              <a:solidFill>
                <a:srgbClr val="000000"/>
              </a:solidFill>
              <a:highlight>
                <a:srgbClr val="FFFFFF"/>
              </a:highlight>
              <a:latin typeface="Arial"/>
              <a:ea typeface="Arial"/>
              <a:cs typeface="Arial"/>
              <a:sym typeface="Arial"/>
            </a:endParaRPr>
          </a:p>
          <a:p>
            <a:pPr indent="0" lvl="0" marL="0" rtl="0" algn="just">
              <a:spcBef>
                <a:spcPts val="1200"/>
              </a:spcBef>
              <a:spcAft>
                <a:spcPts val="1200"/>
              </a:spcAft>
              <a:buNone/>
            </a:pPr>
            <a:r>
              <a:rPr lang="en" sz="1408">
                <a:solidFill>
                  <a:srgbClr val="000000"/>
                </a:solidFill>
                <a:highlight>
                  <a:srgbClr val="FFFFFF"/>
                </a:highlight>
                <a:latin typeface="Arial"/>
                <a:ea typeface="Arial"/>
                <a:cs typeface="Arial"/>
                <a:sym typeface="Arial"/>
              </a:rPr>
              <a:t>The restrictions on a stack imply that if the elements </a:t>
            </a:r>
            <a:r>
              <a:rPr i="1" lang="en" sz="1408">
                <a:solidFill>
                  <a:srgbClr val="000000"/>
                </a:solidFill>
                <a:highlight>
                  <a:srgbClr val="FFFFFF"/>
                </a:highlight>
                <a:latin typeface="Arial"/>
                <a:ea typeface="Arial"/>
                <a:cs typeface="Arial"/>
                <a:sym typeface="Arial"/>
              </a:rPr>
              <a:t>A,B,C,D,E</a:t>
            </a:r>
            <a:r>
              <a:rPr lang="en" sz="1408">
                <a:solidFill>
                  <a:srgbClr val="000000"/>
                </a:solidFill>
                <a:highlight>
                  <a:srgbClr val="FFFFFF"/>
                </a:highlight>
                <a:latin typeface="Arial"/>
                <a:ea typeface="Arial"/>
                <a:cs typeface="Arial"/>
                <a:sym typeface="Arial"/>
              </a:rPr>
              <a:t> are added to the stack, in that order, then the first element to be removed/deleted must be E. Equivalently we say that the last"element to be inserted into the stack will be the first to be removed. For this reason stacks are sometimes referred to as </a:t>
            </a:r>
            <a:r>
              <a:rPr i="1" lang="en" sz="1408">
                <a:solidFill>
                  <a:srgbClr val="000000"/>
                </a:solidFill>
                <a:highlight>
                  <a:srgbClr val="FFFFFF"/>
                </a:highlight>
                <a:latin typeface="Arial"/>
                <a:ea typeface="Arial"/>
                <a:cs typeface="Arial"/>
                <a:sym typeface="Arial"/>
              </a:rPr>
              <a:t>Last In First Out</a:t>
            </a:r>
            <a:r>
              <a:rPr lang="en" sz="1408">
                <a:solidFill>
                  <a:srgbClr val="000000"/>
                </a:solidFill>
                <a:highlight>
                  <a:srgbClr val="FFFFFF"/>
                </a:highlight>
                <a:latin typeface="Arial"/>
                <a:ea typeface="Arial"/>
                <a:cs typeface="Arial"/>
                <a:sym typeface="Arial"/>
              </a:rPr>
              <a:t> (LIFO) lists. </a:t>
            </a:r>
            <a:endParaRPr sz="1100">
              <a:solidFill>
                <a:srgbClr val="000000"/>
              </a:solidFill>
              <a:highlight>
                <a:srgbClr val="FFFFFF"/>
              </a:highlight>
              <a:latin typeface="Arial"/>
              <a:ea typeface="Arial"/>
              <a:cs typeface="Arial"/>
              <a:sym typeface="Arial"/>
            </a:endParaRPr>
          </a:p>
        </p:txBody>
      </p:sp>
      <p:pic>
        <p:nvPicPr>
          <p:cNvPr id="67" name="Google Shape;67;p14"/>
          <p:cNvPicPr preferRelativeResize="0"/>
          <p:nvPr/>
        </p:nvPicPr>
        <p:blipFill rotWithShape="1">
          <a:blip r:embed="rId3">
            <a:alphaModFix/>
          </a:blip>
          <a:srcRect b="0" l="0" r="47268" t="0"/>
          <a:stretch/>
        </p:blipFill>
        <p:spPr>
          <a:xfrm>
            <a:off x="3343150" y="1932325"/>
            <a:ext cx="2577525" cy="15049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2"/>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Postfix Expression Evaluation</a:t>
            </a:r>
            <a:endParaRPr/>
          </a:p>
        </p:txBody>
      </p:sp>
      <p:sp>
        <p:nvSpPr>
          <p:cNvPr id="179" name="Google Shape;179;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a:t>procedure EVAL (E)</a:t>
            </a:r>
            <a:endParaRPr b="1"/>
          </a:p>
          <a:p>
            <a:pPr indent="0" lvl="0" marL="0" rtl="0" algn="l">
              <a:spcBef>
                <a:spcPts val="0"/>
              </a:spcBef>
              <a:spcAft>
                <a:spcPts val="0"/>
              </a:spcAft>
              <a:buNone/>
            </a:pPr>
            <a:r>
              <a:rPr lang="en"/>
              <a:t>//evaluate the postfix expression E. It is assumed that the last character in E is an '∞'. A procedure NEXT-TOKEN is  used to extract from E the next token. A token is either a operand, operator, or '∞'. A one dimensional array STACK(l:n) is used as a stack//</a:t>
            </a:r>
            <a:endParaRPr/>
          </a:p>
          <a:p>
            <a:pPr indent="0" lvl="0" marL="0" rtl="0" algn="l">
              <a:spcBef>
                <a:spcPts val="0"/>
              </a:spcBef>
              <a:spcAft>
                <a:spcPts val="0"/>
              </a:spcAft>
              <a:buNone/>
            </a:pPr>
            <a:r>
              <a:rPr lang="en"/>
              <a:t>top ← 0 // initialize STACK//</a:t>
            </a:r>
            <a:endParaRPr/>
          </a:p>
          <a:p>
            <a:pPr indent="0" lvl="0" marL="0" rtl="0" algn="l">
              <a:spcBef>
                <a:spcPts val="0"/>
              </a:spcBef>
              <a:spcAft>
                <a:spcPts val="0"/>
              </a:spcAft>
              <a:buNone/>
            </a:pPr>
            <a:r>
              <a:rPr lang="en"/>
              <a:t>loop</a:t>
            </a:r>
            <a:endParaRPr/>
          </a:p>
          <a:p>
            <a:pPr indent="0" lvl="0" marL="0" rtl="0" algn="l">
              <a:spcBef>
                <a:spcPts val="0"/>
              </a:spcBef>
              <a:spcAft>
                <a:spcPts val="0"/>
              </a:spcAft>
              <a:buNone/>
            </a:pPr>
            <a:r>
              <a:rPr lang="en"/>
              <a:t>x ← NEXT-TOKEN (E)</a:t>
            </a:r>
            <a:endParaRPr/>
          </a:p>
          <a:p>
            <a:pPr indent="0" lvl="0" marL="0" rtl="0" algn="l">
              <a:spcBef>
                <a:spcPts val="0"/>
              </a:spcBef>
              <a:spcAft>
                <a:spcPts val="0"/>
              </a:spcAft>
              <a:buNone/>
            </a:pPr>
            <a:r>
              <a:rPr lang="en"/>
              <a:t>case</a:t>
            </a:r>
            <a:endParaRPr/>
          </a:p>
          <a:p>
            <a:pPr indent="0" lvl="0" marL="0" rtl="0" algn="l">
              <a:spcBef>
                <a:spcPts val="0"/>
              </a:spcBef>
              <a:spcAft>
                <a:spcPts val="0"/>
              </a:spcAft>
              <a:buNone/>
            </a:pPr>
            <a:r>
              <a:rPr lang="en"/>
              <a:t>: x = '∞' : return//answer is at top of stack//</a:t>
            </a:r>
            <a:endParaRPr/>
          </a:p>
          <a:p>
            <a:pPr indent="0" lvl="0" marL="0" rtl="0" algn="l">
              <a:spcBef>
                <a:spcPts val="0"/>
              </a:spcBef>
              <a:spcAft>
                <a:spcPts val="0"/>
              </a:spcAft>
              <a:buNone/>
            </a:pPr>
            <a:r>
              <a:rPr lang="en"/>
              <a:t>: x is an operand: call ADD(x,STACK,n,top)</a:t>
            </a:r>
            <a:endParaRPr/>
          </a:p>
          <a:p>
            <a:pPr indent="0" lvl="0" marL="0" rtl="0" algn="l">
              <a:spcBef>
                <a:spcPts val="0"/>
              </a:spcBef>
              <a:spcAft>
                <a:spcPts val="0"/>
              </a:spcAft>
              <a:buNone/>
            </a:pPr>
            <a:r>
              <a:rPr lang="en"/>
              <a:t>:else: remove the correct number of operands for operator x from STACK, perform the operation and store   </a:t>
            </a:r>
            <a:endParaRPr/>
          </a:p>
          <a:p>
            <a:pPr indent="0" lvl="0" marL="0" rtl="0" algn="l">
              <a:spcBef>
                <a:spcPts val="0"/>
              </a:spcBef>
              <a:spcAft>
                <a:spcPts val="0"/>
              </a:spcAft>
              <a:buNone/>
            </a:pPr>
            <a:r>
              <a:rPr lang="en"/>
              <a:t>             the result, if any, onto the stack</a:t>
            </a:r>
            <a:endParaRPr/>
          </a:p>
          <a:p>
            <a:pPr indent="0" lvl="0" marL="0" rtl="0" algn="l">
              <a:spcBef>
                <a:spcPts val="0"/>
              </a:spcBef>
              <a:spcAft>
                <a:spcPts val="0"/>
              </a:spcAft>
              <a:buNone/>
            </a:pPr>
            <a:r>
              <a:rPr lang="en"/>
              <a:t>end</a:t>
            </a:r>
            <a:endParaRPr/>
          </a:p>
          <a:p>
            <a:pPr indent="0" lvl="0" marL="0" rtl="0" algn="l">
              <a:spcBef>
                <a:spcPts val="0"/>
              </a:spcBef>
              <a:spcAft>
                <a:spcPts val="0"/>
              </a:spcAft>
              <a:buNone/>
            </a:pPr>
            <a:r>
              <a:rPr lang="en"/>
              <a:t>forever</a:t>
            </a:r>
            <a:endParaRPr/>
          </a:p>
          <a:p>
            <a:pPr indent="0" lvl="0" marL="0" rtl="0" algn="l">
              <a:spcBef>
                <a:spcPts val="0"/>
              </a:spcBef>
              <a:spcAft>
                <a:spcPts val="0"/>
              </a:spcAft>
              <a:buNone/>
            </a:pPr>
            <a:r>
              <a:rPr b="1" lang="en"/>
              <a:t>end EVAL</a:t>
            </a:r>
            <a:endParaRPr b="1"/>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3"/>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Queues</a:t>
            </a:r>
            <a:endParaRPr/>
          </a:p>
        </p:txBody>
      </p:sp>
      <p:sp>
        <p:nvSpPr>
          <p:cNvPr id="185" name="Google Shape;185;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queue is an ordered list in which all insertions take place at one end, the rear, while all deletions take place at the other end, the front.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sz="1300">
                <a:solidFill>
                  <a:srgbClr val="000000"/>
                </a:solidFill>
                <a:highlight>
                  <a:srgbClr val="FFFFFF"/>
                </a:highlight>
                <a:latin typeface="Arial"/>
                <a:ea typeface="Arial"/>
                <a:cs typeface="Arial"/>
                <a:sym typeface="Arial"/>
              </a:rPr>
              <a:t>The restrictions on a queue require that the first element which is inserted into the queue will be the first one to be removed. Thus A is the first letter to be removed, and queues are known as </a:t>
            </a:r>
            <a:r>
              <a:rPr i="1" lang="en" sz="1300">
                <a:solidFill>
                  <a:srgbClr val="000000"/>
                </a:solidFill>
                <a:highlight>
                  <a:srgbClr val="FFFFFF"/>
                </a:highlight>
                <a:latin typeface="Arial"/>
                <a:ea typeface="Arial"/>
                <a:cs typeface="Arial"/>
                <a:sym typeface="Arial"/>
              </a:rPr>
              <a:t>First In First Out</a:t>
            </a:r>
            <a:r>
              <a:rPr lang="en" sz="1300">
                <a:solidFill>
                  <a:srgbClr val="000000"/>
                </a:solidFill>
                <a:highlight>
                  <a:srgbClr val="FFFFFF"/>
                </a:highlight>
                <a:latin typeface="Arial"/>
                <a:ea typeface="Arial"/>
                <a:cs typeface="Arial"/>
                <a:sym typeface="Arial"/>
              </a:rPr>
              <a:t> (FIFO) lists.</a:t>
            </a:r>
            <a:endParaRPr sz="2000"/>
          </a:p>
        </p:txBody>
      </p:sp>
      <p:pic>
        <p:nvPicPr>
          <p:cNvPr id="186" name="Google Shape;186;p33"/>
          <p:cNvPicPr preferRelativeResize="0"/>
          <p:nvPr/>
        </p:nvPicPr>
        <p:blipFill rotWithShape="1">
          <a:blip r:embed="rId3">
            <a:alphaModFix/>
          </a:blip>
          <a:srcRect b="0" l="37091" r="0" t="0"/>
          <a:stretch/>
        </p:blipFill>
        <p:spPr>
          <a:xfrm>
            <a:off x="2944375" y="2169175"/>
            <a:ext cx="2846650" cy="16670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ADT for Queue</a:t>
            </a:r>
            <a:endParaRPr/>
          </a:p>
        </p:txBody>
      </p:sp>
      <p:sp>
        <p:nvSpPr>
          <p:cNvPr id="192" name="Google Shape;192;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523"/>
              <a:buNone/>
            </a:pPr>
            <a:r>
              <a:rPr lang="en" sz="1055"/>
              <a:t>CREATEQ(Q) which creates Q as an empty queue;</a:t>
            </a:r>
            <a:endParaRPr sz="1055"/>
          </a:p>
          <a:p>
            <a:pPr indent="0" lvl="0" marL="0" rtl="0" algn="l">
              <a:lnSpc>
                <a:spcPct val="95000"/>
              </a:lnSpc>
              <a:spcBef>
                <a:spcPts val="0"/>
              </a:spcBef>
              <a:spcAft>
                <a:spcPts val="0"/>
              </a:spcAft>
              <a:buSzPts val="523"/>
              <a:buNone/>
            </a:pPr>
            <a:r>
              <a:rPr lang="en" sz="1055"/>
              <a:t>ADDQ(i,Q) which adds the element i to the rear of a queue and returns the new queue;</a:t>
            </a:r>
            <a:endParaRPr sz="1055"/>
          </a:p>
          <a:p>
            <a:pPr indent="0" lvl="0" marL="0" rtl="0" algn="l">
              <a:lnSpc>
                <a:spcPct val="95000"/>
              </a:lnSpc>
              <a:spcBef>
                <a:spcPts val="0"/>
              </a:spcBef>
              <a:spcAft>
                <a:spcPts val="0"/>
              </a:spcAft>
              <a:buSzPts val="523"/>
              <a:buNone/>
            </a:pPr>
            <a:r>
              <a:rPr lang="en" sz="1055"/>
              <a:t>DELETEQ(Q) which removes the front element from the queue Q and returns the resulting queue;</a:t>
            </a:r>
            <a:endParaRPr sz="1055"/>
          </a:p>
          <a:p>
            <a:pPr indent="0" lvl="0" marL="0" rtl="0" algn="l">
              <a:lnSpc>
                <a:spcPct val="95000"/>
              </a:lnSpc>
              <a:spcBef>
                <a:spcPts val="0"/>
              </a:spcBef>
              <a:spcAft>
                <a:spcPts val="0"/>
              </a:spcAft>
              <a:buSzPts val="523"/>
              <a:buNone/>
            </a:pPr>
            <a:r>
              <a:rPr lang="en" sz="1055"/>
              <a:t>FRONT(Q) which returns the front element of Q;</a:t>
            </a:r>
            <a:endParaRPr sz="1055"/>
          </a:p>
          <a:p>
            <a:pPr indent="0" lvl="0" marL="0" rtl="0" algn="l">
              <a:lnSpc>
                <a:spcPct val="95000"/>
              </a:lnSpc>
              <a:spcBef>
                <a:spcPts val="0"/>
              </a:spcBef>
              <a:spcAft>
                <a:spcPts val="0"/>
              </a:spcAft>
              <a:buSzPts val="523"/>
              <a:buNone/>
            </a:pPr>
            <a:r>
              <a:rPr lang="en" sz="1055"/>
              <a:t>ISEMTQ(Q) which returns true if Q is empty else false.</a:t>
            </a:r>
            <a:endParaRPr sz="1055"/>
          </a:p>
          <a:p>
            <a:pPr indent="0" lvl="0" marL="0" rtl="0" algn="l">
              <a:lnSpc>
                <a:spcPct val="95000"/>
              </a:lnSpc>
              <a:spcBef>
                <a:spcPts val="0"/>
              </a:spcBef>
              <a:spcAft>
                <a:spcPts val="0"/>
              </a:spcAft>
              <a:buSzPts val="523"/>
              <a:buNone/>
            </a:pPr>
            <a:r>
              <a:t/>
            </a:r>
            <a:endParaRPr sz="1055"/>
          </a:p>
          <a:p>
            <a:pPr indent="0" lvl="0" marL="0" rtl="0" algn="l">
              <a:lnSpc>
                <a:spcPct val="95000"/>
              </a:lnSpc>
              <a:spcBef>
                <a:spcPts val="0"/>
              </a:spcBef>
              <a:spcAft>
                <a:spcPts val="0"/>
              </a:spcAft>
              <a:buSzPts val="523"/>
              <a:buNone/>
            </a:pPr>
            <a:r>
              <a:rPr lang="en" sz="1055"/>
              <a:t>A complete specification of this data structure is</a:t>
            </a:r>
            <a:endParaRPr sz="1055"/>
          </a:p>
          <a:p>
            <a:pPr indent="0" lvl="0" marL="0" rtl="0" algn="l">
              <a:lnSpc>
                <a:spcPct val="95000"/>
              </a:lnSpc>
              <a:spcBef>
                <a:spcPts val="0"/>
              </a:spcBef>
              <a:spcAft>
                <a:spcPts val="0"/>
              </a:spcAft>
              <a:buSzPts val="523"/>
              <a:buNone/>
            </a:pPr>
            <a:r>
              <a:rPr b="1" lang="en" sz="1055"/>
              <a:t>structure QUEUE (item)</a:t>
            </a:r>
            <a:endParaRPr b="1" sz="1055"/>
          </a:p>
          <a:p>
            <a:pPr indent="0" lvl="0" marL="0" rtl="0" algn="l">
              <a:lnSpc>
                <a:spcPct val="95000"/>
              </a:lnSpc>
              <a:spcBef>
                <a:spcPts val="0"/>
              </a:spcBef>
              <a:spcAft>
                <a:spcPts val="0"/>
              </a:spcAft>
              <a:buSzPts val="523"/>
              <a:buNone/>
            </a:pPr>
            <a:r>
              <a:rPr lang="en" sz="1055"/>
              <a:t>    declare CREATEQ( )  → queue</a:t>
            </a:r>
            <a:endParaRPr sz="1055"/>
          </a:p>
          <a:p>
            <a:pPr indent="0" lvl="0" marL="0" rtl="0" algn="l">
              <a:lnSpc>
                <a:spcPct val="95000"/>
              </a:lnSpc>
              <a:spcBef>
                <a:spcPts val="0"/>
              </a:spcBef>
              <a:spcAft>
                <a:spcPts val="0"/>
              </a:spcAft>
              <a:buSzPts val="523"/>
              <a:buNone/>
            </a:pPr>
            <a:r>
              <a:rPr lang="en" sz="1055"/>
              <a:t>2            ADDQ(item,queue) → queue</a:t>
            </a:r>
            <a:endParaRPr sz="1055"/>
          </a:p>
          <a:p>
            <a:pPr indent="0" lvl="0" marL="0" rtl="0" algn="l">
              <a:lnSpc>
                <a:spcPct val="95000"/>
              </a:lnSpc>
              <a:spcBef>
                <a:spcPts val="0"/>
              </a:spcBef>
              <a:spcAft>
                <a:spcPts val="0"/>
              </a:spcAft>
              <a:buSzPts val="523"/>
              <a:buNone/>
            </a:pPr>
            <a:r>
              <a:rPr lang="en" sz="1055"/>
              <a:t>3            DELETEQ(queue)  → queue</a:t>
            </a:r>
            <a:endParaRPr sz="1055"/>
          </a:p>
          <a:p>
            <a:pPr indent="0" lvl="0" marL="0" rtl="0" algn="l">
              <a:lnSpc>
                <a:spcPct val="95000"/>
              </a:lnSpc>
              <a:spcBef>
                <a:spcPts val="0"/>
              </a:spcBef>
              <a:spcAft>
                <a:spcPts val="0"/>
              </a:spcAft>
              <a:buSzPts val="523"/>
              <a:buNone/>
            </a:pPr>
            <a:r>
              <a:rPr lang="en" sz="1055"/>
              <a:t>4            FRONT(queue)  → item</a:t>
            </a:r>
            <a:endParaRPr sz="1055"/>
          </a:p>
          <a:p>
            <a:pPr indent="0" lvl="0" marL="0" rtl="0" algn="l">
              <a:lnSpc>
                <a:spcPct val="95000"/>
              </a:lnSpc>
              <a:spcBef>
                <a:spcPts val="0"/>
              </a:spcBef>
              <a:spcAft>
                <a:spcPts val="0"/>
              </a:spcAft>
              <a:buSzPts val="523"/>
              <a:buNone/>
            </a:pPr>
            <a:r>
              <a:rPr lang="en" sz="1055"/>
              <a:t>5            ISEMTQ(queue)  → boolean;</a:t>
            </a:r>
            <a:endParaRPr sz="1055"/>
          </a:p>
          <a:p>
            <a:pPr indent="0" lvl="0" marL="0" rtl="0" algn="l">
              <a:lnSpc>
                <a:spcPct val="95000"/>
              </a:lnSpc>
              <a:spcBef>
                <a:spcPts val="0"/>
              </a:spcBef>
              <a:spcAft>
                <a:spcPts val="0"/>
              </a:spcAft>
              <a:buSzPts val="523"/>
              <a:buNone/>
            </a:pPr>
            <a:r>
              <a:rPr lang="en" sz="1055"/>
              <a:t>6    for all Q ∈ queue, i ∈ item let</a:t>
            </a:r>
            <a:endParaRPr sz="1055"/>
          </a:p>
          <a:p>
            <a:pPr indent="0" lvl="0" marL="0" rtl="0" algn="l">
              <a:lnSpc>
                <a:spcPct val="95000"/>
              </a:lnSpc>
              <a:spcBef>
                <a:spcPts val="0"/>
              </a:spcBef>
              <a:spcAft>
                <a:spcPts val="0"/>
              </a:spcAft>
              <a:buSzPts val="523"/>
              <a:buNone/>
            </a:pPr>
            <a:r>
              <a:rPr lang="en" sz="1055"/>
              <a:t>7        ISEMTQ(CREATEQ)   :: = true</a:t>
            </a:r>
            <a:endParaRPr sz="1055"/>
          </a:p>
          <a:p>
            <a:pPr indent="0" lvl="0" marL="0" rtl="0" algn="l">
              <a:lnSpc>
                <a:spcPct val="95000"/>
              </a:lnSpc>
              <a:spcBef>
                <a:spcPts val="0"/>
              </a:spcBef>
              <a:spcAft>
                <a:spcPts val="0"/>
              </a:spcAft>
              <a:buSzPts val="523"/>
              <a:buNone/>
            </a:pPr>
            <a:r>
              <a:rPr lang="en" sz="1055"/>
              <a:t>8        ISEMTQ(ADDQ(i,Q)) :: = false</a:t>
            </a:r>
            <a:endParaRPr sz="1055"/>
          </a:p>
          <a:p>
            <a:pPr indent="0" lvl="0" marL="0" rtl="0" algn="l">
              <a:lnSpc>
                <a:spcPct val="95000"/>
              </a:lnSpc>
              <a:spcBef>
                <a:spcPts val="0"/>
              </a:spcBef>
              <a:spcAft>
                <a:spcPts val="0"/>
              </a:spcAft>
              <a:buSzPts val="523"/>
              <a:buNone/>
            </a:pPr>
            <a:r>
              <a:rPr lang="en" sz="1055"/>
              <a:t>9        DELETEQ(CREATEQ)  :: = error</a:t>
            </a:r>
            <a:endParaRPr sz="1055"/>
          </a:p>
          <a:p>
            <a:pPr indent="0" lvl="0" marL="0" rtl="0" algn="l">
              <a:lnSpc>
                <a:spcPct val="95000"/>
              </a:lnSpc>
              <a:spcBef>
                <a:spcPts val="0"/>
              </a:spcBef>
              <a:spcAft>
                <a:spcPts val="0"/>
              </a:spcAft>
              <a:buSzPts val="523"/>
              <a:buNone/>
            </a:pPr>
            <a:r>
              <a:rPr lang="en" sz="1055"/>
              <a:t>10        DELETEQ(ADDQ(i,Q)):: =</a:t>
            </a:r>
            <a:endParaRPr sz="1055"/>
          </a:p>
          <a:p>
            <a:pPr indent="0" lvl="0" marL="0" rtl="0" algn="l">
              <a:lnSpc>
                <a:spcPct val="95000"/>
              </a:lnSpc>
              <a:spcBef>
                <a:spcPts val="0"/>
              </a:spcBef>
              <a:spcAft>
                <a:spcPts val="0"/>
              </a:spcAft>
              <a:buSzPts val="523"/>
              <a:buNone/>
            </a:pPr>
            <a:r>
              <a:rPr lang="en" sz="1055"/>
              <a:t>11         if ISEMTQ(Q) then CREATEQ</a:t>
            </a:r>
            <a:endParaRPr sz="1055"/>
          </a:p>
          <a:p>
            <a:pPr indent="0" lvl="0" marL="0" rtl="0" algn="l">
              <a:lnSpc>
                <a:spcPct val="95000"/>
              </a:lnSpc>
              <a:spcBef>
                <a:spcPts val="0"/>
              </a:spcBef>
              <a:spcAft>
                <a:spcPts val="0"/>
              </a:spcAft>
              <a:buSzPts val="523"/>
              <a:buNone/>
            </a:pPr>
            <a:r>
              <a:rPr lang="en" sz="1055"/>
              <a:t>12            else ADDQ(i,DELETEQ(Q))</a:t>
            </a:r>
            <a:endParaRPr sz="1055"/>
          </a:p>
          <a:p>
            <a:pPr indent="0" lvl="0" marL="0" rtl="0" algn="l">
              <a:lnSpc>
                <a:spcPct val="95000"/>
              </a:lnSpc>
              <a:spcBef>
                <a:spcPts val="0"/>
              </a:spcBef>
              <a:spcAft>
                <a:spcPts val="0"/>
              </a:spcAft>
              <a:buSzPts val="523"/>
              <a:buNone/>
            </a:pPr>
            <a:r>
              <a:rPr lang="en" sz="1055"/>
              <a:t>13        FRONT(CREATEQ)    :: = error</a:t>
            </a:r>
            <a:endParaRPr sz="1055"/>
          </a:p>
          <a:p>
            <a:pPr indent="0" lvl="0" marL="0" rtl="0" algn="l">
              <a:lnSpc>
                <a:spcPct val="95000"/>
              </a:lnSpc>
              <a:spcBef>
                <a:spcPts val="0"/>
              </a:spcBef>
              <a:spcAft>
                <a:spcPts val="0"/>
              </a:spcAft>
              <a:buSzPts val="523"/>
              <a:buNone/>
            </a:pPr>
            <a:r>
              <a:rPr lang="en" sz="1055"/>
              <a:t>14        FRONT(ADDQ(i,Q))  :: =</a:t>
            </a:r>
            <a:endParaRPr sz="1055"/>
          </a:p>
          <a:p>
            <a:pPr indent="0" lvl="0" marL="0" rtl="0" algn="l">
              <a:lnSpc>
                <a:spcPct val="95000"/>
              </a:lnSpc>
              <a:spcBef>
                <a:spcPts val="0"/>
              </a:spcBef>
              <a:spcAft>
                <a:spcPts val="0"/>
              </a:spcAft>
              <a:buSzPts val="523"/>
              <a:buNone/>
            </a:pPr>
            <a:r>
              <a:rPr lang="en" sz="1055"/>
              <a:t>15         if ISEMTQ(Q) then i else FRONT(Q)</a:t>
            </a:r>
            <a:endParaRPr sz="1055"/>
          </a:p>
          <a:p>
            <a:pPr indent="0" lvl="0" marL="0" rtl="0" algn="l">
              <a:lnSpc>
                <a:spcPct val="95000"/>
              </a:lnSpc>
              <a:spcBef>
                <a:spcPts val="0"/>
              </a:spcBef>
              <a:spcAft>
                <a:spcPts val="0"/>
              </a:spcAft>
              <a:buSzPts val="523"/>
              <a:buNone/>
            </a:pPr>
            <a:r>
              <a:rPr lang="en" sz="1055"/>
              <a:t>16    end</a:t>
            </a:r>
            <a:endParaRPr sz="1055"/>
          </a:p>
          <a:p>
            <a:pPr indent="0" lvl="0" marL="0" rtl="0" algn="l">
              <a:lnSpc>
                <a:spcPct val="95000"/>
              </a:lnSpc>
              <a:spcBef>
                <a:spcPts val="0"/>
              </a:spcBef>
              <a:spcAft>
                <a:spcPts val="0"/>
              </a:spcAft>
              <a:buSzPts val="523"/>
              <a:buNone/>
            </a:pPr>
            <a:r>
              <a:rPr lang="en" sz="1055"/>
              <a:t>17 </a:t>
            </a:r>
            <a:r>
              <a:rPr b="1" lang="en" sz="1055"/>
              <a:t> end QUEUE</a:t>
            </a:r>
            <a:endParaRPr b="1" sz="1055"/>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of Stack</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  </a:t>
            </a:r>
            <a:r>
              <a:rPr b="1" lang="en"/>
              <a:t>proc MAIN</a:t>
            </a:r>
            <a:r>
              <a:rPr lang="en"/>
              <a:t> 	|  |  </a:t>
            </a:r>
            <a:r>
              <a:rPr b="1" lang="en"/>
              <a:t>proc A1 </a:t>
            </a:r>
            <a:r>
              <a:rPr lang="en"/>
              <a:t>		|  |  </a:t>
            </a:r>
            <a:r>
              <a:rPr b="1" lang="en"/>
              <a:t>proc A2 </a:t>
            </a:r>
            <a:r>
              <a:rPr lang="en"/>
              <a:t>		|  |  </a:t>
            </a:r>
            <a:r>
              <a:rPr b="1" lang="en"/>
              <a:t>proc A3</a:t>
            </a:r>
            <a:r>
              <a:rPr lang="en"/>
              <a:t> 		|</a:t>
            </a:r>
            <a:endParaRPr/>
          </a:p>
          <a:p>
            <a:pPr indent="0" lvl="0" marL="0" rtl="0" algn="l">
              <a:spcBef>
                <a:spcPts val="0"/>
              </a:spcBef>
              <a:spcAft>
                <a:spcPts val="0"/>
              </a:spcAft>
              <a:buNone/>
            </a:pPr>
            <a:r>
              <a:rPr lang="en"/>
              <a:t>|       ___         	|  |     ___  		|  |     ___  		|  |     ___  		|</a:t>
            </a:r>
            <a:endParaRPr/>
          </a:p>
          <a:p>
            <a:pPr indent="0" lvl="0" marL="0" rtl="0" algn="l">
              <a:spcBef>
                <a:spcPts val="0"/>
              </a:spcBef>
              <a:spcAft>
                <a:spcPts val="0"/>
              </a:spcAft>
              <a:buNone/>
            </a:pPr>
            <a:r>
              <a:rPr lang="en"/>
              <a:t>|       ___  		|  |     ___  		|  |     ___  		|  |     ___  		|</a:t>
            </a:r>
            <a:endParaRPr/>
          </a:p>
          <a:p>
            <a:pPr indent="0" lvl="0" marL="0" rtl="0" algn="l">
              <a:spcBef>
                <a:spcPts val="0"/>
              </a:spcBef>
              <a:spcAft>
                <a:spcPts val="0"/>
              </a:spcAft>
              <a:buNone/>
            </a:pPr>
            <a:r>
              <a:rPr lang="en"/>
              <a:t>|       ___  		|  |     ___  		|  |     ___  		|  |     ___			|</a:t>
            </a:r>
            <a:endParaRPr/>
          </a:p>
          <a:p>
            <a:pPr indent="0" lvl="0" marL="0" rtl="0" algn="l">
              <a:spcBef>
                <a:spcPts val="0"/>
              </a:spcBef>
              <a:spcAft>
                <a:spcPts val="0"/>
              </a:spcAft>
              <a:buNone/>
            </a:pPr>
            <a:r>
              <a:rPr lang="en"/>
              <a:t>|      </a:t>
            </a:r>
            <a:r>
              <a:rPr b="1" lang="en"/>
              <a:t>call A1</a:t>
            </a:r>
            <a:r>
              <a:rPr lang="en"/>
              <a:t>   	|  |     </a:t>
            </a:r>
            <a:r>
              <a:rPr b="1" lang="en"/>
              <a:t>call A2</a:t>
            </a:r>
            <a:r>
              <a:rPr lang="en"/>
              <a:t> 		|  |     </a:t>
            </a:r>
            <a:r>
              <a:rPr b="1" lang="en"/>
              <a:t>call A3</a:t>
            </a:r>
            <a:r>
              <a:rPr lang="en"/>
              <a:t> 		|  |     ___  		|</a:t>
            </a:r>
            <a:endParaRPr/>
          </a:p>
          <a:p>
            <a:pPr indent="0" lvl="0" marL="0" rtl="0" algn="l">
              <a:spcBef>
                <a:spcPts val="0"/>
              </a:spcBef>
              <a:spcAft>
                <a:spcPts val="0"/>
              </a:spcAft>
              <a:buNone/>
            </a:pPr>
            <a:r>
              <a:rPr lang="en"/>
              <a:t>| r:         		|  | s:       			|  | t:       			|  |          			|</a:t>
            </a:r>
            <a:endParaRPr/>
          </a:p>
          <a:p>
            <a:pPr indent="0" lvl="0" marL="0" rtl="0" algn="l">
              <a:spcBef>
                <a:spcPts val="0"/>
              </a:spcBef>
              <a:spcAft>
                <a:spcPts val="0"/>
              </a:spcAft>
              <a:buNone/>
            </a:pPr>
            <a:r>
              <a:rPr lang="en"/>
              <a:t>|       ___  		|  |     ___  		|  |     ___  		|  |     ___  		|</a:t>
            </a:r>
            <a:endParaRPr/>
          </a:p>
          <a:p>
            <a:pPr indent="0" lvl="0" marL="0" rtl="0" algn="l">
              <a:spcBef>
                <a:spcPts val="0"/>
              </a:spcBef>
              <a:spcAft>
                <a:spcPts val="0"/>
              </a:spcAft>
              <a:buNone/>
            </a:pPr>
            <a:r>
              <a:rPr lang="en"/>
              <a:t>|       ___  		|  |     ___  		|  |     ___  		|  |     ___  		|</a:t>
            </a:r>
            <a:endParaRPr/>
          </a:p>
          <a:p>
            <a:pPr indent="0" lvl="0" marL="0" rtl="0" algn="l">
              <a:spcBef>
                <a:spcPts val="0"/>
              </a:spcBef>
              <a:spcAft>
                <a:spcPts val="0"/>
              </a:spcAft>
              <a:buNone/>
            </a:pPr>
            <a:r>
              <a:rPr lang="en"/>
              <a:t>|         </a:t>
            </a:r>
            <a:r>
              <a:rPr b="1" lang="en"/>
              <a:t>end</a:t>
            </a:r>
            <a:r>
              <a:rPr lang="en"/>
              <a:t> 	|  |       </a:t>
            </a:r>
            <a:r>
              <a:rPr b="1" lang="en"/>
              <a:t>end</a:t>
            </a:r>
            <a:r>
              <a:rPr lang="en"/>
              <a:t> 		|  |        </a:t>
            </a:r>
            <a:r>
              <a:rPr b="1" lang="en"/>
              <a:t>end</a:t>
            </a:r>
            <a:r>
              <a:rPr lang="en"/>
              <a:t>		|  |       </a:t>
            </a:r>
            <a:r>
              <a:rPr b="1" lang="en"/>
              <a:t>end</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                              </a:t>
            </a:r>
            <a:r>
              <a:rPr b="1" lang="en" u="sng"/>
              <a:t> Sequence of Subroutine Calls</a:t>
            </a:r>
            <a:endParaRPr b="1" u="sng"/>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Stack Operations</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CREATE (S) which creates S as an empty stack;</a:t>
            </a:r>
            <a:endParaRPr/>
          </a:p>
          <a:p>
            <a:pPr indent="-342900" lvl="0" marL="457200" rtl="0" algn="l">
              <a:lnSpc>
                <a:spcPct val="150000"/>
              </a:lnSpc>
              <a:spcBef>
                <a:spcPts val="0"/>
              </a:spcBef>
              <a:spcAft>
                <a:spcPts val="0"/>
              </a:spcAft>
              <a:buSzPts val="1800"/>
              <a:buChar char="●"/>
            </a:pPr>
            <a:r>
              <a:rPr lang="en"/>
              <a:t>ADD (i,S) which inserts the element i onto the stack S and returns the new stack;</a:t>
            </a:r>
            <a:endParaRPr/>
          </a:p>
          <a:p>
            <a:pPr indent="-342900" lvl="0" marL="457200" rtl="0" algn="l">
              <a:lnSpc>
                <a:spcPct val="150000"/>
              </a:lnSpc>
              <a:spcBef>
                <a:spcPts val="0"/>
              </a:spcBef>
              <a:spcAft>
                <a:spcPts val="0"/>
              </a:spcAft>
              <a:buSzPts val="1800"/>
              <a:buChar char="●"/>
            </a:pPr>
            <a:r>
              <a:rPr lang="en"/>
              <a:t>DELETE (S) which removes the top element of stack S and returns the new stack;</a:t>
            </a:r>
            <a:endParaRPr/>
          </a:p>
          <a:p>
            <a:pPr indent="-342900" lvl="0" marL="457200" rtl="0" algn="l">
              <a:lnSpc>
                <a:spcPct val="150000"/>
              </a:lnSpc>
              <a:spcBef>
                <a:spcPts val="0"/>
              </a:spcBef>
              <a:spcAft>
                <a:spcPts val="0"/>
              </a:spcAft>
              <a:buSzPts val="1800"/>
              <a:buChar char="●"/>
            </a:pPr>
            <a:r>
              <a:rPr lang="en"/>
              <a:t>TOP (S) which returns the top element of stack S;</a:t>
            </a:r>
            <a:endParaRPr/>
          </a:p>
          <a:p>
            <a:pPr indent="-342900" lvl="0" marL="457200" rtl="0" algn="l">
              <a:lnSpc>
                <a:spcPct val="150000"/>
              </a:lnSpc>
              <a:spcBef>
                <a:spcPts val="0"/>
              </a:spcBef>
              <a:spcAft>
                <a:spcPts val="0"/>
              </a:spcAft>
              <a:buSzPts val="1800"/>
              <a:buChar char="●"/>
            </a:pPr>
            <a:r>
              <a:rPr lang="en"/>
              <a:t>ISEMTS (S) which returns true if S is empty else false;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ADT for Stack</a:t>
            </a:r>
            <a:endParaRPr/>
          </a:p>
        </p:txBody>
      </p:sp>
      <p:sp>
        <p:nvSpPr>
          <p:cNvPr id="85" name="Google Shape;85;p17"/>
          <p:cNvSpPr txBox="1"/>
          <p:nvPr>
            <p:ph idx="1" type="body"/>
          </p:nvPr>
        </p:nvSpPr>
        <p:spPr>
          <a:xfrm>
            <a:off x="311700" y="1152475"/>
            <a:ext cx="8520600" cy="3652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a:t>structure STACK (item)</a:t>
            </a:r>
            <a:endParaRPr b="1"/>
          </a:p>
          <a:p>
            <a:pPr indent="0" lvl="0" marL="0" rtl="0" algn="l">
              <a:spcBef>
                <a:spcPts val="0"/>
              </a:spcBef>
              <a:spcAft>
                <a:spcPts val="0"/>
              </a:spcAft>
              <a:buNone/>
            </a:pPr>
            <a:r>
              <a:rPr lang="en"/>
              <a:t>1   </a:t>
            </a:r>
            <a:r>
              <a:rPr b="1" lang="en"/>
              <a:t>declare</a:t>
            </a:r>
            <a:r>
              <a:rPr lang="en"/>
              <a:t> CREATE ( ) → stack</a:t>
            </a:r>
            <a:endParaRPr/>
          </a:p>
          <a:p>
            <a:pPr indent="0" lvl="0" marL="0" rtl="0" algn="l">
              <a:spcBef>
                <a:spcPts val="0"/>
              </a:spcBef>
              <a:spcAft>
                <a:spcPts val="0"/>
              </a:spcAft>
              <a:buNone/>
            </a:pPr>
            <a:r>
              <a:rPr lang="en"/>
              <a:t>2           ADD (item, stack) → stack</a:t>
            </a:r>
            <a:endParaRPr/>
          </a:p>
          <a:p>
            <a:pPr indent="0" lvl="0" marL="0" rtl="0" algn="l">
              <a:spcBef>
                <a:spcPts val="0"/>
              </a:spcBef>
              <a:spcAft>
                <a:spcPts val="0"/>
              </a:spcAft>
              <a:buNone/>
            </a:pPr>
            <a:r>
              <a:rPr lang="en"/>
              <a:t>3           DELETE (stack)  →stack</a:t>
            </a:r>
            <a:endParaRPr/>
          </a:p>
          <a:p>
            <a:pPr indent="0" lvl="0" marL="0" rtl="0" algn="l">
              <a:spcBef>
                <a:spcPts val="0"/>
              </a:spcBef>
              <a:spcAft>
                <a:spcPts val="0"/>
              </a:spcAft>
              <a:buNone/>
            </a:pPr>
            <a:r>
              <a:rPr lang="en"/>
              <a:t>4           TOP (stack) → item</a:t>
            </a:r>
            <a:endParaRPr/>
          </a:p>
          <a:p>
            <a:pPr indent="0" lvl="0" marL="0" rtl="0" algn="l">
              <a:spcBef>
                <a:spcPts val="0"/>
              </a:spcBef>
              <a:spcAft>
                <a:spcPts val="0"/>
              </a:spcAft>
              <a:buNone/>
            </a:pPr>
            <a:r>
              <a:rPr lang="en"/>
              <a:t>5           ISEMTS (stack) → boolean;</a:t>
            </a:r>
            <a:endParaRPr/>
          </a:p>
          <a:p>
            <a:pPr indent="0" lvl="0" marL="0" rtl="0" algn="l">
              <a:spcBef>
                <a:spcPts val="0"/>
              </a:spcBef>
              <a:spcAft>
                <a:spcPts val="0"/>
              </a:spcAft>
              <a:buNone/>
            </a:pPr>
            <a:r>
              <a:rPr lang="en"/>
              <a:t>6   </a:t>
            </a:r>
            <a:r>
              <a:rPr b="1" lang="en"/>
              <a:t>for all S ∈ stack, i ∈ item let</a:t>
            </a:r>
            <a:endParaRPr b="1"/>
          </a:p>
          <a:p>
            <a:pPr indent="0" lvl="0" marL="0" rtl="0" algn="l">
              <a:spcBef>
                <a:spcPts val="0"/>
              </a:spcBef>
              <a:spcAft>
                <a:spcPts val="0"/>
              </a:spcAft>
              <a:buNone/>
            </a:pPr>
            <a:r>
              <a:rPr lang="en"/>
              <a:t>7       ISEMTS (CREATE)          :: = true</a:t>
            </a:r>
            <a:endParaRPr/>
          </a:p>
          <a:p>
            <a:pPr indent="0" lvl="0" marL="0" rtl="0" algn="l">
              <a:spcBef>
                <a:spcPts val="0"/>
              </a:spcBef>
              <a:spcAft>
                <a:spcPts val="0"/>
              </a:spcAft>
              <a:buNone/>
            </a:pPr>
            <a:r>
              <a:rPr lang="en"/>
              <a:t>8       ISEMTS (ADD (i,S))       :: = false</a:t>
            </a:r>
            <a:endParaRPr/>
          </a:p>
          <a:p>
            <a:pPr indent="0" lvl="0" marL="0" rtl="0" algn="l">
              <a:spcBef>
                <a:spcPts val="0"/>
              </a:spcBef>
              <a:spcAft>
                <a:spcPts val="0"/>
              </a:spcAft>
              <a:buNone/>
            </a:pPr>
            <a:r>
              <a:rPr lang="en"/>
              <a:t>9       DELETE (CREATE)          :: = error</a:t>
            </a:r>
            <a:endParaRPr/>
          </a:p>
          <a:p>
            <a:pPr indent="0" lvl="0" marL="0" rtl="0" algn="l">
              <a:spcBef>
                <a:spcPts val="0"/>
              </a:spcBef>
              <a:spcAft>
                <a:spcPts val="0"/>
              </a:spcAft>
              <a:buNone/>
            </a:pPr>
            <a:r>
              <a:rPr lang="en"/>
              <a:t>10      DELETE (ADD (i,S))       :: = S</a:t>
            </a:r>
            <a:endParaRPr/>
          </a:p>
          <a:p>
            <a:pPr indent="0" lvl="0" marL="0" rtl="0" algn="l">
              <a:spcBef>
                <a:spcPts val="0"/>
              </a:spcBef>
              <a:spcAft>
                <a:spcPts val="0"/>
              </a:spcAft>
              <a:buNone/>
            </a:pPr>
            <a:r>
              <a:rPr lang="en"/>
              <a:t>11      TOP(CREATE)              :: = error</a:t>
            </a:r>
            <a:endParaRPr/>
          </a:p>
          <a:p>
            <a:pPr indent="0" lvl="0" marL="0" rtl="0" algn="l">
              <a:spcBef>
                <a:spcPts val="0"/>
              </a:spcBef>
              <a:spcAft>
                <a:spcPts val="0"/>
              </a:spcAft>
              <a:buNone/>
            </a:pPr>
            <a:r>
              <a:rPr lang="en"/>
              <a:t>12      TOP(ADD(i,S))            :: = i</a:t>
            </a:r>
            <a:endParaRPr/>
          </a:p>
          <a:p>
            <a:pPr indent="0" lvl="0" marL="0" rtl="0" algn="l">
              <a:spcBef>
                <a:spcPts val="0"/>
              </a:spcBef>
              <a:spcAft>
                <a:spcPts val="0"/>
              </a:spcAft>
              <a:buNone/>
            </a:pPr>
            <a:r>
              <a:rPr lang="en"/>
              <a:t>13   </a:t>
            </a:r>
            <a:r>
              <a:rPr b="1" lang="en"/>
              <a:t>end</a:t>
            </a:r>
            <a:endParaRPr b="1"/>
          </a:p>
          <a:p>
            <a:pPr indent="0" lvl="0" marL="0" rtl="0" algn="l">
              <a:spcBef>
                <a:spcPts val="0"/>
              </a:spcBef>
              <a:spcAft>
                <a:spcPts val="0"/>
              </a:spcAft>
              <a:buNone/>
            </a:pPr>
            <a:r>
              <a:rPr b="1" lang="en"/>
              <a:t>end STACK</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Stack Representation : Array</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just">
              <a:spcBef>
                <a:spcPts val="0"/>
              </a:spcBef>
              <a:spcAft>
                <a:spcPts val="0"/>
              </a:spcAft>
              <a:buNone/>
            </a:pPr>
            <a:r>
              <a:rPr lang="en"/>
              <a:t>The simplest way to represent a stack is by using a one-dimensional array, say STACK(1:n), where n is the maximum number of allowable entries. The first or bottom element in the stack will be stored at STACK(1), the second at STACK(2) and the i-th at STACK(i). Associated with the array will be a variable, top, which points to the top element in the stack.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CREATE ( ) :: = declare STACK(1:n); top ← 0</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ISEMTS(STACK) :: = if top = 0 then true</a:t>
            </a:r>
            <a:endParaRPr/>
          </a:p>
          <a:p>
            <a:pPr indent="0" lvl="0" marL="0" rtl="0" algn="l">
              <a:spcBef>
                <a:spcPts val="0"/>
              </a:spcBef>
              <a:spcAft>
                <a:spcPts val="0"/>
              </a:spcAft>
              <a:buNone/>
            </a:pPr>
            <a:r>
              <a:rPr lang="en"/>
              <a:t>else false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TOP(STACK) :: = if top = 0 then error</a:t>
            </a:r>
            <a:endParaRPr/>
          </a:p>
          <a:p>
            <a:pPr indent="0" lvl="0" marL="0" rtl="0" algn="l">
              <a:spcBef>
                <a:spcPts val="0"/>
              </a:spcBef>
              <a:spcAft>
                <a:spcPts val="0"/>
              </a:spcAft>
              <a:buNone/>
            </a:pPr>
            <a:r>
              <a:rPr lang="en"/>
              <a:t>else STACK(top)</a:t>
            </a:r>
            <a:endParaRPr/>
          </a:p>
        </p:txBody>
      </p:sp>
      <p:pic>
        <p:nvPicPr>
          <p:cNvPr id="92" name="Google Shape;92;p18"/>
          <p:cNvPicPr preferRelativeResize="0"/>
          <p:nvPr/>
        </p:nvPicPr>
        <p:blipFill>
          <a:blip r:embed="rId3">
            <a:alphaModFix/>
          </a:blip>
          <a:stretch>
            <a:fillRect/>
          </a:stretch>
        </p:blipFill>
        <p:spPr>
          <a:xfrm>
            <a:off x="152400" y="4721275"/>
            <a:ext cx="95250" cy="66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Stack : Add &amp; Delete Operations</a:t>
            </a:r>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b="1" lang="en"/>
              <a:t>procedure ADD (item, STACK, n, top)</a:t>
            </a:r>
            <a:endParaRPr b="1"/>
          </a:p>
          <a:p>
            <a:pPr indent="0" lvl="0" marL="0" rtl="0" algn="l">
              <a:spcBef>
                <a:spcPts val="0"/>
              </a:spcBef>
              <a:spcAft>
                <a:spcPts val="0"/>
              </a:spcAft>
              <a:buNone/>
            </a:pPr>
            <a:r>
              <a:rPr lang="en"/>
              <a:t>//insert item into the STACK of maximum size n; top is the number of elements currently in STACK//</a:t>
            </a:r>
            <a:endParaRPr/>
          </a:p>
          <a:p>
            <a:pPr indent="0" lvl="0" marL="0" rtl="0" algn="l">
              <a:spcBef>
                <a:spcPts val="0"/>
              </a:spcBef>
              <a:spcAft>
                <a:spcPts val="0"/>
              </a:spcAft>
              <a:buNone/>
            </a:pPr>
            <a:r>
              <a:rPr lang="en"/>
              <a:t>if top = n then call STACK_FULL</a:t>
            </a:r>
            <a:endParaRPr/>
          </a:p>
          <a:p>
            <a:pPr indent="0" lvl="0" marL="0" rtl="0" algn="l">
              <a:spcBef>
                <a:spcPts val="0"/>
              </a:spcBef>
              <a:spcAft>
                <a:spcPts val="0"/>
              </a:spcAft>
              <a:buNone/>
            </a:pPr>
            <a:r>
              <a:rPr lang="en"/>
              <a:t>top ← top + 1</a:t>
            </a:r>
            <a:endParaRPr/>
          </a:p>
          <a:p>
            <a:pPr indent="0" lvl="0" marL="0" rtl="0" algn="l">
              <a:spcBef>
                <a:spcPts val="0"/>
              </a:spcBef>
              <a:spcAft>
                <a:spcPts val="0"/>
              </a:spcAft>
              <a:buNone/>
            </a:pPr>
            <a:r>
              <a:rPr lang="en"/>
              <a:t>STACK (top) ← item</a:t>
            </a:r>
            <a:endParaRPr/>
          </a:p>
          <a:p>
            <a:pPr indent="0" lvl="0" marL="0" rtl="0" algn="l">
              <a:spcBef>
                <a:spcPts val="0"/>
              </a:spcBef>
              <a:spcAft>
                <a:spcPts val="0"/>
              </a:spcAft>
              <a:buNone/>
            </a:pPr>
            <a:r>
              <a:rPr b="1" lang="en"/>
              <a:t>end ADD</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procedure DELETE (item, STACK, top)</a:t>
            </a:r>
            <a:endParaRPr b="1"/>
          </a:p>
          <a:p>
            <a:pPr indent="0" lvl="0" marL="0" rtl="0" algn="l">
              <a:spcBef>
                <a:spcPts val="0"/>
              </a:spcBef>
              <a:spcAft>
                <a:spcPts val="0"/>
              </a:spcAft>
              <a:buNone/>
            </a:pPr>
            <a:r>
              <a:rPr lang="en"/>
              <a:t>//removes the top element of STACK and stores it in item unless STACK is empty//</a:t>
            </a:r>
            <a:endParaRPr/>
          </a:p>
          <a:p>
            <a:pPr indent="0" lvl="0" marL="0" rtl="0" algn="l">
              <a:spcBef>
                <a:spcPts val="0"/>
              </a:spcBef>
              <a:spcAft>
                <a:spcPts val="0"/>
              </a:spcAft>
              <a:buNone/>
            </a:pPr>
            <a:r>
              <a:rPr lang="en"/>
              <a:t>if top = 0 then call STACK_EMPTY</a:t>
            </a:r>
            <a:endParaRPr/>
          </a:p>
          <a:p>
            <a:pPr indent="0" lvl="0" marL="0" rtl="0" algn="l">
              <a:spcBef>
                <a:spcPts val="0"/>
              </a:spcBef>
              <a:spcAft>
                <a:spcPts val="0"/>
              </a:spcAft>
              <a:buNone/>
            </a:pPr>
            <a:r>
              <a:rPr lang="en"/>
              <a:t>item ← STACK (top)</a:t>
            </a:r>
            <a:endParaRPr/>
          </a:p>
          <a:p>
            <a:pPr indent="0" lvl="0" marL="0" rtl="0" algn="l">
              <a:spcBef>
                <a:spcPts val="0"/>
              </a:spcBef>
              <a:spcAft>
                <a:spcPts val="0"/>
              </a:spcAft>
              <a:buNone/>
            </a:pPr>
            <a:r>
              <a:rPr lang="en"/>
              <a:t>top ← top - 1</a:t>
            </a:r>
            <a:endParaRPr/>
          </a:p>
          <a:p>
            <a:pPr indent="0" lvl="0" marL="0" rtl="0" algn="l">
              <a:spcBef>
                <a:spcPts val="0"/>
              </a:spcBef>
              <a:spcAft>
                <a:spcPts val="0"/>
              </a:spcAft>
              <a:buNone/>
            </a:pPr>
            <a:r>
              <a:rPr b="1" lang="en"/>
              <a:t>end DELETE</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Stack Application : A Mazing Problem</a:t>
            </a:r>
            <a:endParaRPr/>
          </a:p>
        </p:txBody>
      </p:sp>
      <p:sp>
        <p:nvSpPr>
          <p:cNvPr id="104" name="Google Shape;104;p20"/>
          <p:cNvSpPr txBox="1"/>
          <p:nvPr>
            <p:ph idx="1" type="body"/>
          </p:nvPr>
        </p:nvSpPr>
        <p:spPr>
          <a:xfrm>
            <a:off x="311700" y="1152475"/>
            <a:ext cx="3645000" cy="34164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0"/>
              </a:spcAft>
              <a:buNone/>
            </a:pPr>
            <a:r>
              <a:rPr b="1" lang="en" u="sng"/>
              <a:t>Problem Statement</a:t>
            </a:r>
            <a:endParaRPr b="1" u="sng"/>
          </a:p>
          <a:p>
            <a:pPr indent="0" lvl="0" marL="0" rtl="0" algn="just">
              <a:spcBef>
                <a:spcPts val="1200"/>
              </a:spcBef>
              <a:spcAft>
                <a:spcPts val="1200"/>
              </a:spcAft>
              <a:buNone/>
            </a:pPr>
            <a:r>
              <a:rPr lang="en"/>
              <a:t>The rat-in-a-maze experiment is a classical one from experimental psychology. A rat (or mouse) is placed through the door of a large box without a top. Walls are set up so that movements in most directions are obstructed. The rat is carefully observed by several scientists as it makes its way through the maze until it eventually reaches the other exit. There is only one way out, but at the end is a nice hunk of cheese. The idea is to run the experiment repeatedly until the rat will zip through the maze without taking a single false path.</a:t>
            </a:r>
            <a:endParaRPr/>
          </a:p>
        </p:txBody>
      </p:sp>
      <p:pic>
        <p:nvPicPr>
          <p:cNvPr id="105" name="Google Shape;105;p20"/>
          <p:cNvPicPr preferRelativeResize="0"/>
          <p:nvPr/>
        </p:nvPicPr>
        <p:blipFill>
          <a:blip r:embed="rId3">
            <a:alphaModFix/>
          </a:blip>
          <a:stretch>
            <a:fillRect/>
          </a:stretch>
        </p:blipFill>
        <p:spPr>
          <a:xfrm>
            <a:off x="4225025" y="1413050"/>
            <a:ext cx="4918975" cy="2537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Representation : Two Dimensional Array</a:t>
            </a:r>
            <a:endParaRPr/>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With the maze represented as a two dimensional array, the location of the rat in the maze can at any time be described by the row, i, and column, j of its position. Now let us consider the possible moves the rat can make at some point (i,j) in the maze. </a:t>
            </a:r>
            <a:endParaRPr/>
          </a:p>
          <a:p>
            <a:pPr indent="0" lvl="0" marL="0" rtl="0" algn="l">
              <a:spcBef>
                <a:spcPts val="1200"/>
              </a:spcBef>
              <a:spcAft>
                <a:spcPts val="1200"/>
              </a:spcAft>
              <a:buNone/>
            </a:pPr>
            <a:r>
              <a:t/>
            </a:r>
            <a:endParaRPr/>
          </a:p>
        </p:txBody>
      </p:sp>
      <p:pic>
        <p:nvPicPr>
          <p:cNvPr id="112" name="Google Shape;112;p21"/>
          <p:cNvPicPr preferRelativeResize="0"/>
          <p:nvPr/>
        </p:nvPicPr>
        <p:blipFill>
          <a:blip r:embed="rId3">
            <a:alphaModFix/>
          </a:blip>
          <a:stretch>
            <a:fillRect/>
          </a:stretch>
        </p:blipFill>
        <p:spPr>
          <a:xfrm>
            <a:off x="3047375" y="2237388"/>
            <a:ext cx="3162300" cy="2562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