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6B535D-B69E-441B-B6BF-2EED406B85F6}">
  <a:tblStyle styleId="{BF6B535D-B69E-441B-B6BF-2EED406B85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5.xml"/><Relationship Id="rId33" Type="http://schemas.openxmlformats.org/officeDocument/2006/relationships/font" Target="fonts/PlayfairDisplay-boldItalic.fntdata"/><Relationship Id="rId10" Type="http://schemas.openxmlformats.org/officeDocument/2006/relationships/slide" Target="slides/slide4.xml"/><Relationship Id="rId32" Type="http://schemas.openxmlformats.org/officeDocument/2006/relationships/font" Target="fonts/PlayfairDispl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26b7cf0e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26b7cf0e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26b7cf0e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26b7cf0e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a9ceca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2a9ceca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2a9ceca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2a9ceca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a9ceca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2a9ceca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2a9ceca8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2a9ceca8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2a9ceca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2a9ceca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2a9ceca8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2a9ceca8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2a9ceca8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2a9ceca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2cdbb50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2cdbb50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26b7cf0e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26b7cf0e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2cdbb50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2cdbb50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2cdbb50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2cdbb50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5500f74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5500f74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5500f74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5500f74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26b7cf0e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26b7cf0e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26b7cf0e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26b7cf0e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26b7cf0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26b7cf0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26b7cf0e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26b7cf0e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6b7cf0e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6b7cf0e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26b7cf0e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26b7cf0e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26b7cf0e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26b7cf0e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gif"/><Relationship Id="rId4"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gif"/><Relationship Id="rId4" Type="http://schemas.openxmlformats.org/officeDocument/2006/relationships/image" Target="../media/image12.gif"/><Relationship Id="rId5" Type="http://schemas.openxmlformats.org/officeDocument/2006/relationships/image" Target="../media/image1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gif"/><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CER3C3 Data Structures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Lecture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a Node</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Example 3</a:t>
            </a:r>
            <a:r>
              <a:rPr lang="en"/>
              <a:t>: Let X be a pointer to some node in a linked list T as in example 2. Let Y be the node preceding X. Y = 0 if X is the first node in T (i.e., if X = T). The following algorithm deletes node X from 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procedure DELETE(X, Y, T)</a:t>
            </a:r>
            <a:endParaRPr b="1"/>
          </a:p>
          <a:p>
            <a:pPr indent="0" lvl="0" marL="0" rtl="0" algn="l">
              <a:spcBef>
                <a:spcPts val="0"/>
              </a:spcBef>
              <a:spcAft>
                <a:spcPts val="0"/>
              </a:spcAft>
              <a:buNone/>
            </a:pPr>
            <a:r>
              <a:rPr lang="en"/>
              <a:t>if Y= 0 then T←  LINK(T)     //remove the first node//</a:t>
            </a:r>
            <a:endParaRPr/>
          </a:p>
          <a:p>
            <a:pPr indent="0" lvl="0" marL="0" rtl="0" algn="l">
              <a:spcBef>
                <a:spcPts val="0"/>
              </a:spcBef>
              <a:spcAft>
                <a:spcPts val="0"/>
              </a:spcAft>
              <a:buNone/>
            </a:pPr>
            <a:r>
              <a:rPr lang="en"/>
              <a:t>else LINK(Y) ← LINK(X)      //remove an interior node//</a:t>
            </a:r>
            <a:endParaRPr/>
          </a:p>
          <a:p>
            <a:pPr indent="0" lvl="0" marL="0" rtl="0" algn="l">
              <a:spcBef>
                <a:spcPts val="0"/>
              </a:spcBef>
              <a:spcAft>
                <a:spcPts val="0"/>
              </a:spcAft>
              <a:buNone/>
            </a:pPr>
            <a:r>
              <a:rPr lang="en"/>
              <a:t>call RET(X)     //return node to storage pool//</a:t>
            </a:r>
            <a:endParaRPr/>
          </a:p>
          <a:p>
            <a:pPr indent="0" lvl="0" marL="0" rtl="0" algn="l">
              <a:spcBef>
                <a:spcPts val="0"/>
              </a:spcBef>
              <a:spcAft>
                <a:spcPts val="0"/>
              </a:spcAft>
              <a:buNone/>
            </a:pPr>
            <a:r>
              <a:rPr b="1" lang="en"/>
              <a:t>end DELETE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and Queue Representation as Linked List</a:t>
            </a:r>
            <a:endParaRPr/>
          </a:p>
        </p:txBody>
      </p:sp>
      <p:pic>
        <p:nvPicPr>
          <p:cNvPr id="127" name="Google Shape;127;p23"/>
          <p:cNvPicPr preferRelativeResize="0"/>
          <p:nvPr/>
        </p:nvPicPr>
        <p:blipFill>
          <a:blip r:embed="rId3">
            <a:alphaModFix/>
          </a:blip>
          <a:stretch>
            <a:fillRect/>
          </a:stretch>
        </p:blipFill>
        <p:spPr>
          <a:xfrm>
            <a:off x="1554350" y="1109675"/>
            <a:ext cx="5686525" cy="372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Implementation using Linked List</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procedure ADDS(i, Y)</a:t>
            </a:r>
            <a:endParaRPr b="1"/>
          </a:p>
          <a:p>
            <a:pPr indent="0" lvl="0" marL="0" rtl="0" algn="l">
              <a:spcBef>
                <a:spcPts val="0"/>
              </a:spcBef>
              <a:spcAft>
                <a:spcPts val="0"/>
              </a:spcAft>
              <a:buNone/>
            </a:pPr>
            <a:r>
              <a:rPr lang="en"/>
              <a:t>//add element Y onto stack i//</a:t>
            </a:r>
            <a:endParaRPr/>
          </a:p>
          <a:p>
            <a:pPr indent="0" lvl="0" marL="0" rtl="0" algn="l">
              <a:spcBef>
                <a:spcPts val="0"/>
              </a:spcBef>
              <a:spcAft>
                <a:spcPts val="0"/>
              </a:spcAft>
              <a:buNone/>
            </a:pPr>
            <a:r>
              <a:rPr lang="en"/>
              <a:t>call GETNODE(X)</a:t>
            </a:r>
            <a:endParaRPr/>
          </a:p>
          <a:p>
            <a:pPr indent="0" lvl="0" marL="0" rtl="0" algn="l">
              <a:spcBef>
                <a:spcPts val="0"/>
              </a:spcBef>
              <a:spcAft>
                <a:spcPts val="0"/>
              </a:spcAft>
              <a:buNone/>
            </a:pPr>
            <a:r>
              <a:rPr lang="en"/>
              <a:t>DATA(X) ← Y      //store data value Y into new node//</a:t>
            </a:r>
            <a:endParaRPr/>
          </a:p>
          <a:p>
            <a:pPr indent="0" lvl="0" marL="0" rtl="0" algn="l">
              <a:spcBef>
                <a:spcPts val="0"/>
              </a:spcBef>
              <a:spcAft>
                <a:spcPts val="0"/>
              </a:spcAft>
              <a:buNone/>
            </a:pPr>
            <a:r>
              <a:rPr lang="en"/>
              <a:t>LINK(X) ← T(i)     //attach new node to top of i-th stack//</a:t>
            </a:r>
            <a:endParaRPr/>
          </a:p>
          <a:p>
            <a:pPr indent="0" lvl="0" marL="0" rtl="0" algn="l">
              <a:spcBef>
                <a:spcPts val="0"/>
              </a:spcBef>
              <a:spcAft>
                <a:spcPts val="0"/>
              </a:spcAft>
              <a:buNone/>
            </a:pPr>
            <a:r>
              <a:rPr lang="en"/>
              <a:t>T(i) ← X     //reset stack pointer//</a:t>
            </a:r>
            <a:endParaRPr/>
          </a:p>
          <a:p>
            <a:pPr indent="0" lvl="0" marL="0" rtl="0" algn="l">
              <a:spcBef>
                <a:spcPts val="0"/>
              </a:spcBef>
              <a:spcAft>
                <a:spcPts val="0"/>
              </a:spcAft>
              <a:buNone/>
            </a:pPr>
            <a:r>
              <a:rPr b="1" lang="en"/>
              <a:t>end ADDS</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procedure DELETES(i, Y)</a:t>
            </a:r>
            <a:endParaRPr b="1"/>
          </a:p>
          <a:p>
            <a:pPr indent="0" lvl="0" marL="0" rtl="0" algn="l">
              <a:spcBef>
                <a:spcPts val="0"/>
              </a:spcBef>
              <a:spcAft>
                <a:spcPts val="0"/>
              </a:spcAft>
              <a:buNone/>
            </a:pPr>
            <a:r>
              <a:rPr lang="en"/>
              <a:t>//delete top node from stack i and set Y to be the DATA field of this node//</a:t>
            </a:r>
            <a:endParaRPr/>
          </a:p>
          <a:p>
            <a:pPr indent="0" lvl="0" marL="0" rtl="0" algn="l">
              <a:spcBef>
                <a:spcPts val="0"/>
              </a:spcBef>
              <a:spcAft>
                <a:spcPts val="0"/>
              </a:spcAft>
              <a:buNone/>
            </a:pPr>
            <a:r>
              <a:rPr lang="en"/>
              <a:t>if T(i) = 0 then call STACK__EMPTY</a:t>
            </a:r>
            <a:endParaRPr/>
          </a:p>
          <a:p>
            <a:pPr indent="0" lvl="0" marL="0" rtl="0" algn="l">
              <a:spcBef>
                <a:spcPts val="0"/>
              </a:spcBef>
              <a:spcAft>
                <a:spcPts val="0"/>
              </a:spcAft>
              <a:buNone/>
            </a:pPr>
            <a:r>
              <a:rPr lang="en"/>
              <a:t>X ← T(i)         //set X to top node of stack i//</a:t>
            </a:r>
            <a:endParaRPr/>
          </a:p>
          <a:p>
            <a:pPr indent="0" lvl="0" marL="0" rtl="0" algn="l">
              <a:spcBef>
                <a:spcPts val="0"/>
              </a:spcBef>
              <a:spcAft>
                <a:spcPts val="0"/>
              </a:spcAft>
              <a:buNone/>
            </a:pPr>
            <a:r>
              <a:rPr lang="en"/>
              <a:t>Y ← DATA(X)             //Y gets new data//</a:t>
            </a:r>
            <a:endParaRPr/>
          </a:p>
          <a:p>
            <a:pPr indent="0" lvl="0" marL="0" rtl="0" algn="l">
              <a:spcBef>
                <a:spcPts val="0"/>
              </a:spcBef>
              <a:spcAft>
                <a:spcPts val="0"/>
              </a:spcAft>
              <a:buNone/>
            </a:pPr>
            <a:r>
              <a:rPr lang="en"/>
              <a:t>T(i) ← LINK(X)            //remove node from top of stack i//</a:t>
            </a:r>
            <a:endParaRPr/>
          </a:p>
          <a:p>
            <a:pPr indent="0" lvl="0" marL="0" rtl="0" algn="l">
              <a:spcBef>
                <a:spcPts val="0"/>
              </a:spcBef>
              <a:spcAft>
                <a:spcPts val="0"/>
              </a:spcAft>
              <a:buNone/>
            </a:pPr>
            <a:r>
              <a:rPr lang="en"/>
              <a:t>call RET(X)          //return node to storage pool//</a:t>
            </a:r>
            <a:endParaRPr/>
          </a:p>
          <a:p>
            <a:pPr indent="0" lvl="0" marL="0" rtl="0" algn="l">
              <a:spcBef>
                <a:spcPts val="0"/>
              </a:spcBef>
              <a:spcAft>
                <a:spcPts val="0"/>
              </a:spcAft>
              <a:buNone/>
            </a:pPr>
            <a:r>
              <a:rPr b="1" lang="en"/>
              <a:t>end DELETES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Queue</a:t>
            </a:r>
            <a:r>
              <a:rPr lang="en"/>
              <a:t> Implementation using Linked List</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procedure ADDQ(i,Y)</a:t>
            </a:r>
            <a:r>
              <a:rPr lang="en"/>
              <a:t> //add Y to the ith queue//</a:t>
            </a:r>
            <a:endParaRPr/>
          </a:p>
          <a:p>
            <a:pPr indent="0" lvl="0" marL="0" rtl="0" algn="l">
              <a:spcBef>
                <a:spcPts val="0"/>
              </a:spcBef>
              <a:spcAft>
                <a:spcPts val="0"/>
              </a:spcAft>
              <a:buNone/>
            </a:pPr>
            <a:r>
              <a:rPr lang="en"/>
              <a:t>call GETNODE(X)</a:t>
            </a:r>
            <a:endParaRPr/>
          </a:p>
          <a:p>
            <a:pPr indent="0" lvl="0" marL="0" rtl="0" algn="l">
              <a:spcBef>
                <a:spcPts val="0"/>
              </a:spcBef>
              <a:spcAft>
                <a:spcPts val="0"/>
              </a:spcAft>
              <a:buNone/>
            </a:pPr>
            <a:r>
              <a:rPr lang="en"/>
              <a:t>DATA(X) ← Y: LINK(X) ← 0</a:t>
            </a:r>
            <a:endParaRPr/>
          </a:p>
          <a:p>
            <a:pPr indent="0" lvl="0" marL="0" rtl="0" algn="l">
              <a:spcBef>
                <a:spcPts val="0"/>
              </a:spcBef>
              <a:spcAft>
                <a:spcPts val="0"/>
              </a:spcAft>
              <a:buNone/>
            </a:pPr>
            <a:r>
              <a:rPr lang="en"/>
              <a:t>if F(i) = 0 then [F(i) ← R(i) ← X]     //the queue was empty//</a:t>
            </a:r>
            <a:endParaRPr/>
          </a:p>
          <a:p>
            <a:pPr indent="0" lvl="0" marL="0" rtl="0" algn="l">
              <a:spcBef>
                <a:spcPts val="0"/>
              </a:spcBef>
              <a:spcAft>
                <a:spcPts val="0"/>
              </a:spcAft>
              <a:buNone/>
            </a:pPr>
            <a:r>
              <a:rPr lang="en"/>
              <a:t>else [LlNK(R(i)) ← X;R(i) ← X]  //the queue was not empty//</a:t>
            </a:r>
            <a:endParaRPr/>
          </a:p>
          <a:p>
            <a:pPr indent="0" lvl="0" marL="0" rtl="0" algn="l">
              <a:spcBef>
                <a:spcPts val="0"/>
              </a:spcBef>
              <a:spcAft>
                <a:spcPts val="0"/>
              </a:spcAft>
              <a:buNone/>
            </a:pPr>
            <a:r>
              <a:rPr b="1" lang="en"/>
              <a:t>end ADDQ</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procedure DELETEQ(i, Y)</a:t>
            </a:r>
            <a:r>
              <a:rPr lang="en"/>
              <a:t> //delete the first node in the ith queue, set Y to its DATA field//</a:t>
            </a:r>
            <a:endParaRPr/>
          </a:p>
          <a:p>
            <a:pPr indent="0" lvl="0" marL="0" rtl="0" algn="l">
              <a:spcBef>
                <a:spcPts val="0"/>
              </a:spcBef>
              <a:spcAft>
                <a:spcPts val="0"/>
              </a:spcAft>
              <a:buNone/>
            </a:pPr>
            <a:r>
              <a:rPr lang="en"/>
              <a:t>if F(i) = 0 then call QUEUE__EMPTY</a:t>
            </a:r>
            <a:endParaRPr/>
          </a:p>
          <a:p>
            <a:pPr indent="0" lvl="0" marL="0" rtl="0" algn="l">
              <a:spcBef>
                <a:spcPts val="0"/>
              </a:spcBef>
              <a:spcAft>
                <a:spcPts val="0"/>
              </a:spcAft>
              <a:buNone/>
            </a:pPr>
            <a:r>
              <a:rPr lang="en"/>
              <a:t>else [X ← F(i); F(i) ← LINK(X)</a:t>
            </a:r>
            <a:endParaRPr/>
          </a:p>
          <a:p>
            <a:pPr indent="0" lvl="0" marL="0" rtl="0" algn="l">
              <a:spcBef>
                <a:spcPts val="0"/>
              </a:spcBef>
              <a:spcAft>
                <a:spcPts val="0"/>
              </a:spcAft>
              <a:buNone/>
            </a:pPr>
            <a:r>
              <a:rPr lang="en"/>
              <a:t>//set X to front node//</a:t>
            </a:r>
            <a:endParaRPr/>
          </a:p>
          <a:p>
            <a:pPr indent="0" lvl="0" marL="0" rtl="0" algn="l">
              <a:spcBef>
                <a:spcPts val="0"/>
              </a:spcBef>
              <a:spcAft>
                <a:spcPts val="0"/>
              </a:spcAft>
              <a:buNone/>
            </a:pPr>
            <a:r>
              <a:rPr lang="en"/>
              <a:t>Y ← DATA(X); call RET(X)]    //remove data and return node//</a:t>
            </a:r>
            <a:endParaRPr/>
          </a:p>
          <a:p>
            <a:pPr indent="0" lvl="0" marL="0" rtl="0" algn="l">
              <a:spcBef>
                <a:spcPts val="0"/>
              </a:spcBef>
              <a:spcAft>
                <a:spcPts val="0"/>
              </a:spcAft>
              <a:buNone/>
            </a:pPr>
            <a:r>
              <a:rPr b="1" lang="en"/>
              <a:t>end DELETEQ</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 Polynomial Addition</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instance, the polynomial A= 3x14 + 2x8 + 1 would be stored 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while B = 8x14 - 3x10 + 10x6 would look like</a:t>
            </a:r>
            <a:endParaRPr/>
          </a:p>
        </p:txBody>
      </p:sp>
      <p:pic>
        <p:nvPicPr>
          <p:cNvPr id="146" name="Google Shape;146;p26"/>
          <p:cNvPicPr preferRelativeResize="0"/>
          <p:nvPr/>
        </p:nvPicPr>
        <p:blipFill>
          <a:blip r:embed="rId3">
            <a:alphaModFix/>
          </a:blip>
          <a:stretch>
            <a:fillRect/>
          </a:stretch>
        </p:blipFill>
        <p:spPr>
          <a:xfrm>
            <a:off x="3015463" y="2726075"/>
            <a:ext cx="3267075" cy="800100"/>
          </a:xfrm>
          <a:prstGeom prst="rect">
            <a:avLst/>
          </a:prstGeom>
          <a:noFill/>
          <a:ln>
            <a:noFill/>
          </a:ln>
        </p:spPr>
      </p:pic>
      <p:pic>
        <p:nvPicPr>
          <p:cNvPr id="147" name="Google Shape;147;p26"/>
          <p:cNvPicPr preferRelativeResize="0"/>
          <p:nvPr/>
        </p:nvPicPr>
        <p:blipFill>
          <a:blip r:embed="rId4">
            <a:alphaModFix/>
          </a:blip>
          <a:stretch>
            <a:fillRect/>
          </a:stretch>
        </p:blipFill>
        <p:spPr>
          <a:xfrm>
            <a:off x="3201350" y="4079813"/>
            <a:ext cx="3295650" cy="695325"/>
          </a:xfrm>
          <a:prstGeom prst="rect">
            <a:avLst/>
          </a:prstGeom>
          <a:noFill/>
          <a:ln>
            <a:noFill/>
          </a:ln>
        </p:spPr>
      </p:pic>
      <p:graphicFrame>
        <p:nvGraphicFramePr>
          <p:cNvPr id="148" name="Google Shape;148;p26"/>
          <p:cNvGraphicFramePr/>
          <p:nvPr/>
        </p:nvGraphicFramePr>
        <p:xfrm>
          <a:off x="2885150" y="1488075"/>
          <a:ext cx="3000000" cy="3000000"/>
        </p:xfrm>
        <a:graphic>
          <a:graphicData uri="http://schemas.openxmlformats.org/drawingml/2006/table">
            <a:tbl>
              <a:tblPr>
                <a:noFill/>
                <a:tableStyleId>{BF6B535D-B69E-441B-B6BF-2EED406B85F6}</a:tableStyleId>
              </a:tblPr>
              <a:tblGrid>
                <a:gridCol w="952600"/>
                <a:gridCol w="921800"/>
                <a:gridCol w="798575"/>
              </a:tblGrid>
              <a:tr h="396200">
                <a:tc>
                  <a:txBody>
                    <a:bodyPr/>
                    <a:lstStyle/>
                    <a:p>
                      <a:pPr indent="0" lvl="0" marL="0" rtl="0" algn="l">
                        <a:spcBef>
                          <a:spcPts val="0"/>
                        </a:spcBef>
                        <a:spcAft>
                          <a:spcPts val="0"/>
                        </a:spcAft>
                        <a:buNone/>
                      </a:pPr>
                      <a:r>
                        <a:rPr lang="en"/>
                        <a:t>COEFF</a:t>
                      </a:r>
                      <a:endParaRPr/>
                    </a:p>
                  </a:txBody>
                  <a:tcPr marT="91425" marB="91425" marR="91425" marL="91425"/>
                </a:tc>
                <a:tc>
                  <a:txBody>
                    <a:bodyPr/>
                    <a:lstStyle/>
                    <a:p>
                      <a:pPr indent="0" lvl="0" marL="0" rtl="0" algn="l">
                        <a:spcBef>
                          <a:spcPts val="0"/>
                        </a:spcBef>
                        <a:spcAft>
                          <a:spcPts val="0"/>
                        </a:spcAft>
                        <a:buNone/>
                      </a:pPr>
                      <a:r>
                        <a:rPr lang="en"/>
                        <a:t>EXP</a:t>
                      </a:r>
                      <a:endParaRPr/>
                    </a:p>
                  </a:txBody>
                  <a:tcPr marT="91425" marB="91425" marR="91425" marL="91425"/>
                </a:tc>
                <a:tc>
                  <a:txBody>
                    <a:bodyPr/>
                    <a:lstStyle/>
                    <a:p>
                      <a:pPr indent="0" lvl="0" marL="0" rtl="0" algn="l">
                        <a:spcBef>
                          <a:spcPts val="0"/>
                        </a:spcBef>
                        <a:spcAft>
                          <a:spcPts val="0"/>
                        </a:spcAft>
                        <a:buNone/>
                      </a:pPr>
                      <a:r>
                        <a:rPr lang="en"/>
                        <a:t>LINK</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Addition Logic</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2083575" y="1110250"/>
            <a:ext cx="4514850" cy="1238250"/>
          </a:xfrm>
          <a:prstGeom prst="rect">
            <a:avLst/>
          </a:prstGeom>
          <a:noFill/>
          <a:ln>
            <a:noFill/>
          </a:ln>
        </p:spPr>
      </p:pic>
      <p:pic>
        <p:nvPicPr>
          <p:cNvPr id="156" name="Google Shape;156;p27"/>
          <p:cNvPicPr preferRelativeResize="0"/>
          <p:nvPr/>
        </p:nvPicPr>
        <p:blipFill>
          <a:blip r:embed="rId4">
            <a:alphaModFix/>
          </a:blip>
          <a:stretch>
            <a:fillRect/>
          </a:stretch>
        </p:blipFill>
        <p:spPr>
          <a:xfrm>
            <a:off x="2093088" y="2441288"/>
            <a:ext cx="4495800" cy="1257300"/>
          </a:xfrm>
          <a:prstGeom prst="rect">
            <a:avLst/>
          </a:prstGeom>
          <a:noFill/>
          <a:ln>
            <a:noFill/>
          </a:ln>
        </p:spPr>
      </p:pic>
      <p:pic>
        <p:nvPicPr>
          <p:cNvPr id="157" name="Google Shape;157;p27"/>
          <p:cNvPicPr preferRelativeResize="0"/>
          <p:nvPr/>
        </p:nvPicPr>
        <p:blipFill>
          <a:blip r:embed="rId5">
            <a:alphaModFix/>
          </a:blip>
          <a:stretch>
            <a:fillRect/>
          </a:stretch>
        </p:blipFill>
        <p:spPr>
          <a:xfrm>
            <a:off x="2135950" y="3739625"/>
            <a:ext cx="4410075" cy="125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Attach Function</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procedure ATTACH(C,E,d)</a:t>
            </a:r>
            <a:endParaRPr b="1"/>
          </a:p>
          <a:p>
            <a:pPr indent="0" lvl="0" marL="0" rtl="0" algn="l">
              <a:spcBef>
                <a:spcPts val="0"/>
              </a:spcBef>
              <a:spcAft>
                <a:spcPts val="0"/>
              </a:spcAft>
              <a:buNone/>
            </a:pPr>
            <a:r>
              <a:rPr lang="en"/>
              <a:t>//create a new term with COEF = C and EXP = E and attach it to the node pointed at by d//</a:t>
            </a:r>
            <a:endParaRPr/>
          </a:p>
          <a:p>
            <a:pPr indent="0" lvl="0" marL="0" rtl="0" algn="l">
              <a:spcBef>
                <a:spcPts val="0"/>
              </a:spcBef>
              <a:spcAft>
                <a:spcPts val="0"/>
              </a:spcAft>
              <a:buNone/>
            </a:pPr>
            <a:r>
              <a:rPr lang="en"/>
              <a:t>call GETNODE(I)</a:t>
            </a:r>
            <a:endParaRPr/>
          </a:p>
          <a:p>
            <a:pPr indent="0" lvl="0" marL="0" rtl="0" algn="l">
              <a:spcBef>
                <a:spcPts val="0"/>
              </a:spcBef>
              <a:spcAft>
                <a:spcPts val="0"/>
              </a:spcAft>
              <a:buNone/>
            </a:pPr>
            <a:r>
              <a:rPr lang="en"/>
              <a:t>EXP(I) ← E</a:t>
            </a:r>
            <a:endParaRPr/>
          </a:p>
          <a:p>
            <a:pPr indent="0" lvl="0" marL="0" rtl="0" algn="l">
              <a:spcBef>
                <a:spcPts val="0"/>
              </a:spcBef>
              <a:spcAft>
                <a:spcPts val="0"/>
              </a:spcAft>
              <a:buNone/>
            </a:pPr>
            <a:r>
              <a:rPr lang="en"/>
              <a:t>COEF(I) ← C</a:t>
            </a:r>
            <a:endParaRPr/>
          </a:p>
          <a:p>
            <a:pPr indent="0" lvl="0" marL="0" rtl="0" algn="l">
              <a:spcBef>
                <a:spcPts val="0"/>
              </a:spcBef>
              <a:spcAft>
                <a:spcPts val="0"/>
              </a:spcAft>
              <a:buNone/>
            </a:pPr>
            <a:r>
              <a:rPr lang="en"/>
              <a:t>LINK(d) ← I      //attach this node to the end of this list//</a:t>
            </a:r>
            <a:endParaRPr/>
          </a:p>
          <a:p>
            <a:pPr indent="0" lvl="0" marL="0" rtl="0" algn="l">
              <a:spcBef>
                <a:spcPts val="0"/>
              </a:spcBef>
              <a:spcAft>
                <a:spcPts val="0"/>
              </a:spcAft>
              <a:buNone/>
            </a:pPr>
            <a:r>
              <a:rPr lang="en"/>
              <a:t>d ← I     //move pointer d to the new last node//</a:t>
            </a:r>
            <a:endParaRPr/>
          </a:p>
          <a:p>
            <a:pPr indent="0" lvl="0" marL="0" rtl="0" algn="l">
              <a:spcBef>
                <a:spcPts val="0"/>
              </a:spcBef>
              <a:spcAft>
                <a:spcPts val="0"/>
              </a:spcAft>
              <a:buNone/>
            </a:pPr>
            <a:r>
              <a:rPr b="1" lang="en"/>
              <a:t>end ATTACH</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Addition Algorithm </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b="1" lang="en" sz="1495"/>
              <a:t>procedure PADD(A,B,C)</a:t>
            </a:r>
            <a:endParaRPr b="1" sz="1495"/>
          </a:p>
          <a:p>
            <a:pPr indent="0" lvl="0" marL="0" rtl="0" algn="l">
              <a:lnSpc>
                <a:spcPct val="105000"/>
              </a:lnSpc>
              <a:spcBef>
                <a:spcPts val="0"/>
              </a:spcBef>
              <a:spcAft>
                <a:spcPts val="0"/>
              </a:spcAft>
              <a:buSzPts val="852"/>
              <a:buNone/>
            </a:pPr>
            <a:r>
              <a:rPr lang="en" sz="1495"/>
              <a:t>//polynomials A and B represented as singly linked lists are summed to form the new list named C//</a:t>
            </a:r>
            <a:endParaRPr sz="1495"/>
          </a:p>
          <a:p>
            <a:pPr indent="0" lvl="0" marL="0" rtl="0" algn="l">
              <a:lnSpc>
                <a:spcPct val="105000"/>
              </a:lnSpc>
              <a:spcBef>
                <a:spcPts val="0"/>
              </a:spcBef>
              <a:spcAft>
                <a:spcPts val="0"/>
              </a:spcAft>
              <a:buSzPts val="852"/>
              <a:buNone/>
            </a:pPr>
            <a:r>
              <a:rPr lang="en" sz="1495"/>
              <a:t>1   p ← A; q ← B     //p,q pointers to next term of A, B//</a:t>
            </a:r>
            <a:endParaRPr sz="1495"/>
          </a:p>
          <a:p>
            <a:pPr indent="0" lvl="0" marL="0" rtl="0" algn="l">
              <a:lnSpc>
                <a:spcPct val="105000"/>
              </a:lnSpc>
              <a:spcBef>
                <a:spcPts val="0"/>
              </a:spcBef>
              <a:spcAft>
                <a:spcPts val="0"/>
              </a:spcAft>
              <a:buSzPts val="852"/>
              <a:buNone/>
            </a:pPr>
            <a:r>
              <a:rPr lang="en" sz="1495"/>
              <a:t>2   call GETNODE(C); d ← C       //initial node for C, returned later//</a:t>
            </a:r>
            <a:endParaRPr sz="1495"/>
          </a:p>
          <a:p>
            <a:pPr indent="0" lvl="0" marL="0" rtl="0" algn="l">
              <a:lnSpc>
                <a:spcPct val="105000"/>
              </a:lnSpc>
              <a:spcBef>
                <a:spcPts val="0"/>
              </a:spcBef>
              <a:spcAft>
                <a:spcPts val="0"/>
              </a:spcAft>
              <a:buSzPts val="852"/>
              <a:buNone/>
            </a:pPr>
            <a:r>
              <a:rPr lang="en" sz="1495"/>
              <a:t>3   while p ≠ 0 and q ≠ 0 do   //while there are more terms in A and B//</a:t>
            </a:r>
            <a:endParaRPr sz="1495"/>
          </a:p>
          <a:p>
            <a:pPr indent="0" lvl="0" marL="0" rtl="0" algn="l">
              <a:lnSpc>
                <a:spcPct val="105000"/>
              </a:lnSpc>
              <a:spcBef>
                <a:spcPts val="0"/>
              </a:spcBef>
              <a:spcAft>
                <a:spcPts val="0"/>
              </a:spcAft>
              <a:buSzPts val="852"/>
              <a:buNone/>
            </a:pPr>
            <a:r>
              <a:rPr lang="en" sz="1495"/>
              <a:t>4     case</a:t>
            </a:r>
            <a:endParaRPr sz="1495"/>
          </a:p>
          <a:p>
            <a:pPr indent="0" lvl="0" marL="0" rtl="0" algn="l">
              <a:lnSpc>
                <a:spcPct val="105000"/>
              </a:lnSpc>
              <a:spcBef>
                <a:spcPts val="0"/>
              </a:spcBef>
              <a:spcAft>
                <a:spcPts val="0"/>
              </a:spcAft>
              <a:buSzPts val="852"/>
              <a:buNone/>
            </a:pPr>
            <a:r>
              <a:rPr lang="en" sz="1495"/>
              <a:t>5       : EXP(p) = EXP(q):        //equal exponents//</a:t>
            </a:r>
            <a:endParaRPr sz="1495"/>
          </a:p>
          <a:p>
            <a:pPr indent="0" lvl="0" marL="0" rtl="0" algn="l">
              <a:lnSpc>
                <a:spcPct val="105000"/>
              </a:lnSpc>
              <a:spcBef>
                <a:spcPts val="0"/>
              </a:spcBef>
              <a:spcAft>
                <a:spcPts val="0"/>
              </a:spcAft>
              <a:buSzPts val="852"/>
              <a:buNone/>
            </a:pPr>
            <a:r>
              <a:rPr lang="en" sz="1495"/>
              <a:t>6          x ← COEF(p) + COEF(q)</a:t>
            </a:r>
            <a:endParaRPr sz="1495"/>
          </a:p>
          <a:p>
            <a:pPr indent="0" lvl="0" marL="0" rtl="0" algn="l">
              <a:lnSpc>
                <a:spcPct val="105000"/>
              </a:lnSpc>
              <a:spcBef>
                <a:spcPts val="0"/>
              </a:spcBef>
              <a:spcAft>
                <a:spcPts val="0"/>
              </a:spcAft>
              <a:buSzPts val="852"/>
              <a:buNone/>
            </a:pPr>
            <a:r>
              <a:rPr lang="en" sz="1495"/>
              <a:t>7          if x ≠ 0 then call ATTACH(x, EXP(p),d)</a:t>
            </a:r>
            <a:endParaRPr sz="1495"/>
          </a:p>
          <a:p>
            <a:pPr indent="0" lvl="0" marL="0" rtl="0" algn="l">
              <a:lnSpc>
                <a:spcPct val="105000"/>
              </a:lnSpc>
              <a:spcBef>
                <a:spcPts val="0"/>
              </a:spcBef>
              <a:spcAft>
                <a:spcPts val="0"/>
              </a:spcAft>
              <a:buSzPts val="852"/>
              <a:buNone/>
            </a:pPr>
            <a:r>
              <a:rPr lang="en" sz="1495"/>
              <a:t>8          p ← LINK(p); q ← LINK(q)    //advance to next terms//</a:t>
            </a:r>
            <a:endParaRPr sz="1495"/>
          </a:p>
          <a:p>
            <a:pPr indent="0" lvl="0" marL="0" rtl="0" algn="l">
              <a:lnSpc>
                <a:spcPct val="105000"/>
              </a:lnSpc>
              <a:spcBef>
                <a:spcPts val="0"/>
              </a:spcBef>
              <a:spcAft>
                <a:spcPts val="0"/>
              </a:spcAft>
              <a:buSzPts val="852"/>
              <a:buNone/>
            </a:pPr>
            <a:r>
              <a:rPr lang="en" sz="1495"/>
              <a:t>9       : EXP(p) &lt; EXP(q):</a:t>
            </a:r>
            <a:endParaRPr sz="1495"/>
          </a:p>
          <a:p>
            <a:pPr indent="0" lvl="0" marL="0" rtl="0" algn="l">
              <a:lnSpc>
                <a:spcPct val="105000"/>
              </a:lnSpc>
              <a:spcBef>
                <a:spcPts val="0"/>
              </a:spcBef>
              <a:spcAft>
                <a:spcPts val="0"/>
              </a:spcAft>
              <a:buSzPts val="852"/>
              <a:buNone/>
            </a:pPr>
            <a:r>
              <a:rPr lang="en" sz="1495"/>
              <a:t>10          call ATTACH(COEF(q),EXP(q),d)</a:t>
            </a:r>
            <a:endParaRPr sz="1495"/>
          </a:p>
          <a:p>
            <a:pPr indent="0" lvl="0" marL="0" rtl="0" algn="l">
              <a:lnSpc>
                <a:spcPct val="105000"/>
              </a:lnSpc>
              <a:spcBef>
                <a:spcPts val="0"/>
              </a:spcBef>
              <a:spcAft>
                <a:spcPts val="0"/>
              </a:spcAft>
              <a:buSzPts val="852"/>
              <a:buNone/>
            </a:pPr>
            <a:r>
              <a:rPr lang="en" sz="1495"/>
              <a:t>11          q ← LINK(q)     //advance to next term//</a:t>
            </a:r>
            <a:endParaRPr sz="1495"/>
          </a:p>
          <a:p>
            <a:pPr indent="0" lvl="0" marL="0" rtl="0" algn="l">
              <a:lnSpc>
                <a:spcPct val="105000"/>
              </a:lnSpc>
              <a:spcBef>
                <a:spcPts val="0"/>
              </a:spcBef>
              <a:spcAft>
                <a:spcPts val="0"/>
              </a:spcAft>
              <a:buSzPts val="852"/>
              <a:buNone/>
            </a:pPr>
            <a:r>
              <a:rPr lang="en" sz="1495"/>
              <a:t>12       : else: call ATTACH(COEF(p),EXP(p),d)</a:t>
            </a:r>
            <a:endParaRPr sz="149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Addition Algorithm </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13               p ← LINK(p)     //advance to next term of A//</a:t>
            </a:r>
            <a:endParaRPr/>
          </a:p>
          <a:p>
            <a:pPr indent="0" lvl="0" marL="0" rtl="0" algn="l">
              <a:spcBef>
                <a:spcPts val="0"/>
              </a:spcBef>
              <a:spcAft>
                <a:spcPts val="0"/>
              </a:spcAft>
              <a:buNone/>
            </a:pPr>
            <a:r>
              <a:rPr lang="en"/>
              <a:t>14    end</a:t>
            </a:r>
            <a:endParaRPr/>
          </a:p>
          <a:p>
            <a:pPr indent="0" lvl="0" marL="0" rtl="0" algn="l">
              <a:spcBef>
                <a:spcPts val="0"/>
              </a:spcBef>
              <a:spcAft>
                <a:spcPts val="0"/>
              </a:spcAft>
              <a:buNone/>
            </a:pPr>
            <a:r>
              <a:rPr lang="en"/>
              <a:t>15  end</a:t>
            </a:r>
            <a:endParaRPr/>
          </a:p>
          <a:p>
            <a:pPr indent="0" lvl="0" marL="0" rtl="0" algn="l">
              <a:spcBef>
                <a:spcPts val="0"/>
              </a:spcBef>
              <a:spcAft>
                <a:spcPts val="0"/>
              </a:spcAft>
              <a:buNone/>
            </a:pPr>
            <a:r>
              <a:rPr lang="en"/>
              <a:t>16  while p ≠ 0 do    //copy remaining terms of A//</a:t>
            </a:r>
            <a:endParaRPr/>
          </a:p>
          <a:p>
            <a:pPr indent="0" lvl="0" marL="0" rtl="0" algn="l">
              <a:spcBef>
                <a:spcPts val="0"/>
              </a:spcBef>
              <a:spcAft>
                <a:spcPts val="0"/>
              </a:spcAft>
              <a:buNone/>
            </a:pPr>
            <a:r>
              <a:rPr lang="en"/>
              <a:t>17    call ATTACH(COEF(p),EXP(p),d)</a:t>
            </a:r>
            <a:endParaRPr/>
          </a:p>
          <a:p>
            <a:pPr indent="0" lvl="0" marL="0" rtl="0" algn="l">
              <a:spcBef>
                <a:spcPts val="0"/>
              </a:spcBef>
              <a:spcAft>
                <a:spcPts val="0"/>
              </a:spcAft>
              <a:buNone/>
            </a:pPr>
            <a:r>
              <a:rPr lang="en"/>
              <a:t>18    p ← LINK(p)</a:t>
            </a:r>
            <a:endParaRPr/>
          </a:p>
          <a:p>
            <a:pPr indent="0" lvl="0" marL="0" rtl="0" algn="l">
              <a:spcBef>
                <a:spcPts val="0"/>
              </a:spcBef>
              <a:spcAft>
                <a:spcPts val="0"/>
              </a:spcAft>
              <a:buNone/>
            </a:pPr>
            <a:r>
              <a:rPr lang="en"/>
              <a:t>19  end</a:t>
            </a:r>
            <a:endParaRPr/>
          </a:p>
          <a:p>
            <a:pPr indent="0" lvl="0" marL="0" rtl="0" algn="l">
              <a:spcBef>
                <a:spcPts val="0"/>
              </a:spcBef>
              <a:spcAft>
                <a:spcPts val="0"/>
              </a:spcAft>
              <a:buNone/>
            </a:pPr>
            <a:r>
              <a:rPr lang="en"/>
              <a:t>20  while q ≠ 0 do    //copy remaining terms of B//</a:t>
            </a:r>
            <a:endParaRPr/>
          </a:p>
          <a:p>
            <a:pPr indent="0" lvl="0" marL="0" rtl="0" algn="l">
              <a:spcBef>
                <a:spcPts val="0"/>
              </a:spcBef>
              <a:spcAft>
                <a:spcPts val="0"/>
              </a:spcAft>
              <a:buNone/>
            </a:pPr>
            <a:r>
              <a:rPr lang="en"/>
              <a:t>21    call ATTACH(COEF(q),EXP(q),d)</a:t>
            </a:r>
            <a:endParaRPr/>
          </a:p>
          <a:p>
            <a:pPr indent="0" lvl="0" marL="0" rtl="0" algn="l">
              <a:spcBef>
                <a:spcPts val="0"/>
              </a:spcBef>
              <a:spcAft>
                <a:spcPts val="0"/>
              </a:spcAft>
              <a:buNone/>
            </a:pPr>
            <a:r>
              <a:rPr lang="en"/>
              <a:t>22    q  ← LINK(q)</a:t>
            </a:r>
            <a:endParaRPr/>
          </a:p>
          <a:p>
            <a:pPr indent="0" lvl="0" marL="0" rtl="0" algn="l">
              <a:spcBef>
                <a:spcPts val="0"/>
              </a:spcBef>
              <a:spcAft>
                <a:spcPts val="0"/>
              </a:spcAft>
              <a:buNone/>
            </a:pPr>
            <a:r>
              <a:rPr lang="en"/>
              <a:t>23  end</a:t>
            </a:r>
            <a:endParaRPr/>
          </a:p>
          <a:p>
            <a:pPr indent="0" lvl="0" marL="0" rtl="0" algn="l">
              <a:spcBef>
                <a:spcPts val="0"/>
              </a:spcBef>
              <a:spcAft>
                <a:spcPts val="0"/>
              </a:spcAft>
              <a:buNone/>
            </a:pPr>
            <a:r>
              <a:rPr lang="en"/>
              <a:t>24  LINK(d) ← 0; t ← C; C ← LINK(C)    //delete extra initial node//</a:t>
            </a:r>
            <a:endParaRPr/>
          </a:p>
          <a:p>
            <a:pPr indent="0" lvl="0" marL="0" rtl="0" algn="l">
              <a:spcBef>
                <a:spcPts val="0"/>
              </a:spcBef>
              <a:spcAft>
                <a:spcPts val="0"/>
              </a:spcAft>
              <a:buNone/>
            </a:pPr>
            <a:r>
              <a:rPr lang="en"/>
              <a:t>25  call RET(t)</a:t>
            </a:r>
            <a:endParaRPr/>
          </a:p>
          <a:p>
            <a:pPr indent="0" lvl="0" marL="0" rtl="0" algn="l">
              <a:spcBef>
                <a:spcPts val="0"/>
              </a:spcBef>
              <a:spcAft>
                <a:spcPts val="0"/>
              </a:spcAft>
              <a:buNone/>
            </a:pPr>
            <a:r>
              <a:rPr lang="en"/>
              <a:t>26 </a:t>
            </a:r>
            <a:r>
              <a:rPr b="1" lang="en"/>
              <a:t>end PADD</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Operations on LL : Invert</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procedure INVERT(X)</a:t>
            </a:r>
            <a:endParaRPr b="1"/>
          </a:p>
          <a:p>
            <a:pPr indent="0" lvl="0" marL="0" rtl="0" algn="l">
              <a:spcBef>
                <a:spcPts val="0"/>
              </a:spcBef>
              <a:spcAft>
                <a:spcPts val="0"/>
              </a:spcAft>
              <a:buNone/>
            </a:pPr>
            <a:r>
              <a:rPr lang="en" sz="1600"/>
              <a:t>//a chain pointed at by X is inverted so that if X = (a</a:t>
            </a:r>
            <a:r>
              <a:rPr baseline="-25000" lang="en" sz="1600"/>
              <a:t>1</a:t>
            </a:r>
            <a:r>
              <a:rPr lang="en" sz="1600"/>
              <a:t>, ...,a</a:t>
            </a:r>
            <a:r>
              <a:rPr baseline="-25000" lang="en" sz="1600"/>
              <a:t>m</a:t>
            </a:r>
            <a:r>
              <a:rPr lang="en" sz="1600"/>
              <a:t>) then after execution X = (a</a:t>
            </a:r>
            <a:r>
              <a:rPr baseline="-25000" lang="en" sz="1600"/>
              <a:t>m</a:t>
            </a:r>
            <a:r>
              <a:rPr lang="en" sz="1600"/>
              <a:t>, ...,a</a:t>
            </a:r>
            <a:r>
              <a:rPr baseline="-25000" lang="en" sz="1600"/>
              <a:t>1</a:t>
            </a:r>
            <a:r>
              <a:rPr lang="en" sz="1600"/>
              <a:t>)//</a:t>
            </a:r>
            <a:endParaRPr sz="1600"/>
          </a:p>
          <a:p>
            <a:pPr indent="0" lvl="0" marL="0" rtl="0" algn="l">
              <a:spcBef>
                <a:spcPts val="0"/>
              </a:spcBef>
              <a:spcAft>
                <a:spcPts val="0"/>
              </a:spcAft>
              <a:buNone/>
            </a:pPr>
            <a:r>
              <a:rPr lang="en"/>
              <a:t>p ← X;q ← 0</a:t>
            </a:r>
            <a:endParaRPr/>
          </a:p>
          <a:p>
            <a:pPr indent="0" lvl="0" marL="0" rtl="0" algn="l">
              <a:spcBef>
                <a:spcPts val="0"/>
              </a:spcBef>
              <a:spcAft>
                <a:spcPts val="0"/>
              </a:spcAft>
              <a:buNone/>
            </a:pPr>
            <a:r>
              <a:rPr lang="en"/>
              <a:t>while p ≠ 0 do</a:t>
            </a:r>
            <a:endParaRPr/>
          </a:p>
          <a:p>
            <a:pPr indent="0" lvl="0" marL="0" rtl="0" algn="l">
              <a:spcBef>
                <a:spcPts val="0"/>
              </a:spcBef>
              <a:spcAft>
                <a:spcPts val="0"/>
              </a:spcAft>
              <a:buNone/>
            </a:pPr>
            <a:r>
              <a:rPr lang="en"/>
              <a:t>r ← q;q ← p          //r follows q; q follows p//</a:t>
            </a:r>
            <a:endParaRPr/>
          </a:p>
          <a:p>
            <a:pPr indent="0" lvl="0" marL="0" rtl="0" algn="l">
              <a:spcBef>
                <a:spcPts val="0"/>
              </a:spcBef>
              <a:spcAft>
                <a:spcPts val="0"/>
              </a:spcAft>
              <a:buNone/>
            </a:pPr>
            <a:r>
              <a:rPr lang="en"/>
              <a:t>p ← LINK(p)        //p moves to next node//</a:t>
            </a:r>
            <a:endParaRPr/>
          </a:p>
          <a:p>
            <a:pPr indent="0" lvl="0" marL="0" rtl="0" algn="l">
              <a:spcBef>
                <a:spcPts val="0"/>
              </a:spcBef>
              <a:spcAft>
                <a:spcPts val="0"/>
              </a:spcAft>
              <a:buNone/>
            </a:pPr>
            <a:r>
              <a:rPr lang="en"/>
              <a:t>LINK(q)←  r        //link q to previous node//</a:t>
            </a:r>
            <a:endParaRPr/>
          </a:p>
          <a:p>
            <a:pPr indent="0" lvl="0" marL="0" rtl="0" algn="l">
              <a:spcBef>
                <a:spcPts val="0"/>
              </a:spcBef>
              <a:spcAft>
                <a:spcPts val="0"/>
              </a:spcAft>
              <a:buNone/>
            </a:pPr>
            <a:r>
              <a:rPr lang="en"/>
              <a:t>end</a:t>
            </a:r>
            <a:endParaRPr/>
          </a:p>
          <a:p>
            <a:pPr indent="0" lvl="0" marL="0" rtl="0" algn="l">
              <a:spcBef>
                <a:spcPts val="0"/>
              </a:spcBef>
              <a:spcAft>
                <a:spcPts val="0"/>
              </a:spcAft>
              <a:buNone/>
            </a:pPr>
            <a:r>
              <a:rPr lang="en"/>
              <a:t>X ← q</a:t>
            </a:r>
            <a:endParaRPr/>
          </a:p>
          <a:p>
            <a:pPr indent="0" lvl="0" marL="0" rtl="0" algn="l">
              <a:spcBef>
                <a:spcPts val="0"/>
              </a:spcBef>
              <a:spcAft>
                <a:spcPts val="0"/>
              </a:spcAft>
              <a:buNone/>
            </a:pPr>
            <a:r>
              <a:rPr b="1" lang="en"/>
              <a:t>end INVERT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Suppose</a:t>
            </a:r>
            <a:r>
              <a:rPr lang="en"/>
              <a:t> the following list of all of the three letter English words ending in AT:</a:t>
            </a:r>
            <a:endParaRPr/>
          </a:p>
          <a:p>
            <a:pPr indent="0" lvl="0" marL="0" rtl="0" algn="l">
              <a:spcBef>
                <a:spcPts val="1200"/>
              </a:spcBef>
              <a:spcAft>
                <a:spcPts val="0"/>
              </a:spcAft>
              <a:buNone/>
            </a:pPr>
            <a:r>
              <a:rPr lang="en"/>
              <a:t>                (BAT, CAT, EAT, FAT, HAT, JAT, LAT, MAT, OAT, PAT, RAT, SAT, TAT, VAT, WAT)</a:t>
            </a:r>
            <a:endParaRPr/>
          </a:p>
          <a:p>
            <a:pPr indent="-342900" lvl="0" marL="457200" rtl="0" algn="just">
              <a:spcBef>
                <a:spcPts val="1200"/>
              </a:spcBef>
              <a:spcAft>
                <a:spcPts val="0"/>
              </a:spcAft>
              <a:buSzPts val="1800"/>
              <a:buChar char="●"/>
            </a:pPr>
            <a:r>
              <a:rPr lang="en"/>
              <a:t>To make this list complete we naturally want to add the word GAT.</a:t>
            </a:r>
            <a:endParaRPr/>
          </a:p>
          <a:p>
            <a:pPr indent="-342900" lvl="0" marL="457200" rtl="0" algn="just">
              <a:spcBef>
                <a:spcPts val="0"/>
              </a:spcBef>
              <a:spcAft>
                <a:spcPts val="0"/>
              </a:spcAft>
              <a:buSzPts val="1800"/>
              <a:buChar char="●"/>
            </a:pPr>
            <a:r>
              <a:rPr lang="en"/>
              <a:t>If we are using an array to keep this list, then the insertion of GAT will require us to move elements already in the list either one location higher or lower. We must either move HAT, JAT, LAT, ..., WAT or else move BAT, CAT, EAT and FAT.</a:t>
            </a:r>
            <a:endParaRPr/>
          </a:p>
          <a:p>
            <a:pPr indent="-342900" lvl="0" marL="457200" rtl="0" algn="just">
              <a:spcBef>
                <a:spcPts val="0"/>
              </a:spcBef>
              <a:spcAft>
                <a:spcPts val="0"/>
              </a:spcAft>
              <a:buSzPts val="1800"/>
              <a:buChar char="●"/>
            </a:pPr>
            <a:r>
              <a:rPr lang="en"/>
              <a:t>If we have to do many such insertions into the middle, then neither alternative is attractive because of the amount of data movement.</a:t>
            </a:r>
            <a:endParaRPr/>
          </a:p>
          <a:p>
            <a:pPr indent="-342900" lvl="0" marL="457200" rtl="0" algn="just">
              <a:spcBef>
                <a:spcPts val="0"/>
              </a:spcBef>
              <a:spcAft>
                <a:spcPts val="0"/>
              </a:spcAft>
              <a:buSzPts val="1800"/>
              <a:buChar char="●"/>
            </a:pPr>
            <a:r>
              <a:rPr lang="en"/>
              <a:t>On the other hand, suppose we decide to remove the word LAT. Then again, we have to move many elements so as to maintain the sequential representation of the list.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Operations on LL : Concatenate</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procedure CONCATENATE(X, Y, Z)</a:t>
            </a:r>
            <a:endParaRPr b="1"/>
          </a:p>
          <a:p>
            <a:pPr indent="0" lvl="0" marL="0" rtl="0" algn="l">
              <a:spcBef>
                <a:spcPts val="0"/>
              </a:spcBef>
              <a:spcAft>
                <a:spcPts val="0"/>
              </a:spcAft>
              <a:buNone/>
            </a:pPr>
            <a:r>
              <a:rPr lang="en"/>
              <a:t>//X = (a</a:t>
            </a:r>
            <a:r>
              <a:rPr baseline="-25000" lang="en"/>
              <a:t>1</a:t>
            </a:r>
            <a:r>
              <a:rPr lang="en"/>
              <a:t>, ...,a</a:t>
            </a:r>
            <a:r>
              <a:rPr baseline="-25000" lang="en"/>
              <a:t>m</a:t>
            </a:r>
            <a:r>
              <a:rPr lang="en"/>
              <a:t>), Y = (b</a:t>
            </a:r>
            <a:r>
              <a:rPr baseline="-25000" lang="en"/>
              <a:t>1</a:t>
            </a:r>
            <a:r>
              <a:rPr lang="en"/>
              <a:t>, ...,b</a:t>
            </a:r>
            <a:r>
              <a:rPr baseline="-25000" lang="en"/>
              <a:t>n</a:t>
            </a:r>
            <a:r>
              <a:rPr lang="en"/>
              <a:t>), m,n  0, produces a new chain Z = (a</a:t>
            </a:r>
            <a:r>
              <a:rPr baseline="-25000" lang="en"/>
              <a:t>1</a:t>
            </a:r>
            <a:r>
              <a:rPr lang="en"/>
              <a:t>, ...,a</a:t>
            </a:r>
            <a:r>
              <a:rPr baseline="-25000" lang="en"/>
              <a:t>m</a:t>
            </a:r>
            <a:r>
              <a:rPr lang="en"/>
              <a:t>,b</a:t>
            </a:r>
            <a:r>
              <a:rPr baseline="-25000" lang="en"/>
              <a:t>1</a:t>
            </a:r>
            <a:r>
              <a:rPr lang="en"/>
              <a:t> , ...,b</a:t>
            </a:r>
            <a:r>
              <a:rPr baseline="-25000" lang="en"/>
              <a:t>n</a:t>
            </a:r>
            <a:r>
              <a:rPr lang="en"/>
              <a:t>)//</a:t>
            </a:r>
            <a:endParaRPr/>
          </a:p>
          <a:p>
            <a:pPr indent="0" lvl="0" marL="0" rtl="0" algn="l">
              <a:spcBef>
                <a:spcPts val="0"/>
              </a:spcBef>
              <a:spcAft>
                <a:spcPts val="0"/>
              </a:spcAft>
              <a:buNone/>
            </a:pPr>
            <a:r>
              <a:rPr lang="en"/>
              <a:t>Z ← X</a:t>
            </a:r>
            <a:endParaRPr/>
          </a:p>
          <a:p>
            <a:pPr indent="0" lvl="0" marL="0" rtl="0" algn="l">
              <a:spcBef>
                <a:spcPts val="0"/>
              </a:spcBef>
              <a:spcAft>
                <a:spcPts val="0"/>
              </a:spcAft>
              <a:buNone/>
            </a:pPr>
            <a:r>
              <a:rPr lang="en"/>
              <a:t>if X = 0 then [Z ← Y; return]</a:t>
            </a:r>
            <a:endParaRPr/>
          </a:p>
          <a:p>
            <a:pPr indent="0" lvl="0" marL="0" rtl="0" algn="l">
              <a:spcBef>
                <a:spcPts val="0"/>
              </a:spcBef>
              <a:spcAft>
                <a:spcPts val="0"/>
              </a:spcAft>
              <a:buNone/>
            </a:pPr>
            <a:r>
              <a:rPr lang="en"/>
              <a:t>if Y = 0 then return</a:t>
            </a:r>
            <a:endParaRPr/>
          </a:p>
          <a:p>
            <a:pPr indent="0" lvl="0" marL="0" rtl="0" algn="l">
              <a:spcBef>
                <a:spcPts val="0"/>
              </a:spcBef>
              <a:spcAft>
                <a:spcPts val="0"/>
              </a:spcAft>
              <a:buNone/>
            </a:pPr>
            <a:r>
              <a:rPr lang="en"/>
              <a:t>p ← X</a:t>
            </a:r>
            <a:endParaRPr/>
          </a:p>
          <a:p>
            <a:pPr indent="0" lvl="0" marL="0" rtl="0" algn="l">
              <a:spcBef>
                <a:spcPts val="0"/>
              </a:spcBef>
              <a:spcAft>
                <a:spcPts val="0"/>
              </a:spcAft>
              <a:buNone/>
            </a:pPr>
            <a:r>
              <a:rPr lang="en"/>
              <a:t>while LINK(p) ≠ 0 do      //find last node of X//</a:t>
            </a:r>
            <a:endParaRPr/>
          </a:p>
          <a:p>
            <a:pPr indent="0" lvl="0" marL="0" rtl="0" algn="l">
              <a:spcBef>
                <a:spcPts val="0"/>
              </a:spcBef>
              <a:spcAft>
                <a:spcPts val="0"/>
              </a:spcAft>
              <a:buNone/>
            </a:pPr>
            <a:r>
              <a:rPr lang="en"/>
              <a:t>p ← LINK(p)</a:t>
            </a:r>
            <a:endParaRPr/>
          </a:p>
          <a:p>
            <a:pPr indent="0" lvl="0" marL="0" rtl="0" algn="l">
              <a:spcBef>
                <a:spcPts val="0"/>
              </a:spcBef>
              <a:spcAft>
                <a:spcPts val="0"/>
              </a:spcAft>
              <a:buNone/>
            </a:pPr>
            <a:r>
              <a:rPr lang="en"/>
              <a:t>end</a:t>
            </a:r>
            <a:endParaRPr/>
          </a:p>
          <a:p>
            <a:pPr indent="0" lvl="0" marL="0" rtl="0" algn="l">
              <a:spcBef>
                <a:spcPts val="0"/>
              </a:spcBef>
              <a:spcAft>
                <a:spcPts val="0"/>
              </a:spcAft>
              <a:buNone/>
            </a:pPr>
            <a:r>
              <a:rPr lang="en"/>
              <a:t>LINK(p) ← Y       //link last node of X to Y//</a:t>
            </a:r>
            <a:endParaRPr/>
          </a:p>
          <a:p>
            <a:pPr indent="0" lvl="0" marL="0" rtl="0" algn="l">
              <a:spcBef>
                <a:spcPts val="0"/>
              </a:spcBef>
              <a:spcAft>
                <a:spcPts val="0"/>
              </a:spcAft>
              <a:buNone/>
            </a:pPr>
            <a:r>
              <a:rPr b="1" lang="en"/>
              <a:t>end CONCATENATE</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Circular Linked List</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solidFill>
                  <a:srgbClr val="000000"/>
                </a:solidFill>
                <a:latin typeface="Arial"/>
                <a:ea typeface="Arial"/>
                <a:cs typeface="Arial"/>
                <a:sym typeface="Arial"/>
              </a:rPr>
              <a:t>A list in which the last node points back to the first will be termed a </a:t>
            </a:r>
            <a:r>
              <a:rPr i="1" lang="en" sz="1400">
                <a:solidFill>
                  <a:srgbClr val="000000"/>
                </a:solidFill>
                <a:latin typeface="Arial"/>
                <a:ea typeface="Arial"/>
                <a:cs typeface="Arial"/>
                <a:sym typeface="Arial"/>
              </a:rPr>
              <a:t>circular list</a:t>
            </a:r>
            <a:r>
              <a:rPr lang="en" sz="1400">
                <a:solidFill>
                  <a:srgbClr val="000000"/>
                </a:solidFill>
                <a:latin typeface="Arial"/>
                <a:ea typeface="Arial"/>
                <a:cs typeface="Arial"/>
                <a:sym typeface="Arial"/>
              </a:rPr>
              <a:t>. A </a:t>
            </a:r>
            <a:r>
              <a:rPr i="1" lang="en" sz="1400">
                <a:solidFill>
                  <a:srgbClr val="000000"/>
                </a:solidFill>
                <a:latin typeface="Arial"/>
                <a:ea typeface="Arial"/>
                <a:cs typeface="Arial"/>
                <a:sym typeface="Arial"/>
              </a:rPr>
              <a:t>chain </a:t>
            </a:r>
            <a:r>
              <a:rPr lang="en" sz="1400">
                <a:solidFill>
                  <a:srgbClr val="000000"/>
                </a:solidFill>
                <a:latin typeface="Arial"/>
                <a:ea typeface="Arial"/>
                <a:cs typeface="Arial"/>
                <a:sym typeface="Arial"/>
              </a:rPr>
              <a:t>is a singly linked list in which the last node has a zero link field.</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Any node can be starting point</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94" name="Google Shape;194;p33"/>
          <p:cNvPicPr preferRelativeResize="0"/>
          <p:nvPr/>
        </p:nvPicPr>
        <p:blipFill>
          <a:blip r:embed="rId3">
            <a:alphaModFix/>
          </a:blip>
          <a:stretch>
            <a:fillRect/>
          </a:stretch>
        </p:blipFill>
        <p:spPr>
          <a:xfrm>
            <a:off x="1890450" y="1216925"/>
            <a:ext cx="4772526" cy="62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Operation : Circular Linked List</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procedure INSERT__FRONT(A, X)</a:t>
            </a:r>
            <a:endParaRPr b="1"/>
          </a:p>
          <a:p>
            <a:pPr indent="0" lvl="0" marL="0" rtl="0" algn="l">
              <a:spcBef>
                <a:spcPts val="0"/>
              </a:spcBef>
              <a:spcAft>
                <a:spcPts val="0"/>
              </a:spcAft>
              <a:buNone/>
            </a:pPr>
            <a:r>
              <a:rPr lang="en"/>
              <a:t>//insert the node pointed at by X to the front of the circular list A, where A points to the last node//</a:t>
            </a:r>
            <a:endParaRPr/>
          </a:p>
          <a:p>
            <a:pPr indent="0" lvl="0" marL="0" rtl="0" algn="l">
              <a:spcBef>
                <a:spcPts val="0"/>
              </a:spcBef>
              <a:spcAft>
                <a:spcPts val="0"/>
              </a:spcAft>
              <a:buNone/>
            </a:pPr>
            <a:r>
              <a:rPr lang="en"/>
              <a:t>if A = 0 then [A ← X</a:t>
            </a:r>
            <a:endParaRPr/>
          </a:p>
          <a:p>
            <a:pPr indent="0" lvl="0" marL="0" rtl="0" algn="l">
              <a:spcBef>
                <a:spcPts val="0"/>
              </a:spcBef>
              <a:spcAft>
                <a:spcPts val="0"/>
              </a:spcAft>
              <a:buNone/>
            </a:pPr>
            <a:r>
              <a:rPr lang="en"/>
              <a:t>LINK (X) ← A]</a:t>
            </a:r>
            <a:endParaRPr/>
          </a:p>
          <a:p>
            <a:pPr indent="0" lvl="0" marL="0" rtl="0" algn="l">
              <a:spcBef>
                <a:spcPts val="0"/>
              </a:spcBef>
              <a:spcAft>
                <a:spcPts val="0"/>
              </a:spcAft>
              <a:buNone/>
            </a:pPr>
            <a:r>
              <a:rPr lang="en"/>
              <a:t>else [LINK(X) ← LINK (A)</a:t>
            </a:r>
            <a:endParaRPr/>
          </a:p>
          <a:p>
            <a:pPr indent="0" lvl="0" marL="0" rtl="0" algn="l">
              <a:spcBef>
                <a:spcPts val="0"/>
              </a:spcBef>
              <a:spcAft>
                <a:spcPts val="0"/>
              </a:spcAft>
              <a:buNone/>
            </a:pPr>
            <a:r>
              <a:rPr lang="en"/>
              <a:t>LINK(A) ← X]</a:t>
            </a:r>
            <a:endParaRPr/>
          </a:p>
          <a:p>
            <a:pPr indent="0" lvl="0" marL="0" rtl="0" algn="l">
              <a:spcBef>
                <a:spcPts val="0"/>
              </a:spcBef>
              <a:spcAft>
                <a:spcPts val="0"/>
              </a:spcAft>
              <a:buNone/>
            </a:pPr>
            <a:r>
              <a:rPr b="1" lang="en"/>
              <a:t>end INSERT__FRONT</a:t>
            </a:r>
            <a:endParaRPr b="1"/>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Length</a:t>
            </a:r>
            <a:r>
              <a:rPr lang="en"/>
              <a:t> function : CLL</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procedure LENGTH(A)</a:t>
            </a:r>
            <a:endParaRPr b="1"/>
          </a:p>
          <a:p>
            <a:pPr indent="0" lvl="0" marL="0" rtl="0" algn="l">
              <a:spcBef>
                <a:spcPts val="0"/>
              </a:spcBef>
              <a:spcAft>
                <a:spcPts val="0"/>
              </a:spcAft>
              <a:buNone/>
            </a:pPr>
            <a:r>
              <a:rPr lang="en"/>
              <a:t>//find the length of the circular list A//</a:t>
            </a:r>
            <a:endParaRPr/>
          </a:p>
          <a:p>
            <a:pPr indent="0" lvl="0" marL="0" rtl="0" algn="l">
              <a:spcBef>
                <a:spcPts val="0"/>
              </a:spcBef>
              <a:spcAft>
                <a:spcPts val="0"/>
              </a:spcAft>
              <a:buNone/>
            </a:pPr>
            <a:r>
              <a:rPr lang="en"/>
              <a:t>i ← 0</a:t>
            </a:r>
            <a:endParaRPr/>
          </a:p>
          <a:p>
            <a:pPr indent="0" lvl="0" marL="0" rtl="0" algn="l">
              <a:spcBef>
                <a:spcPts val="0"/>
              </a:spcBef>
              <a:spcAft>
                <a:spcPts val="0"/>
              </a:spcAft>
              <a:buNone/>
            </a:pPr>
            <a:r>
              <a:rPr lang="en"/>
              <a:t>if A ≠ 0 then [ptr ← A</a:t>
            </a:r>
            <a:endParaRPr/>
          </a:p>
          <a:p>
            <a:pPr indent="0" lvl="0" marL="0" rtl="0" algn="l">
              <a:spcBef>
                <a:spcPts val="0"/>
              </a:spcBef>
              <a:spcAft>
                <a:spcPts val="0"/>
              </a:spcAft>
              <a:buNone/>
            </a:pPr>
            <a:r>
              <a:rPr lang="en"/>
              <a:t>repeat</a:t>
            </a:r>
            <a:endParaRPr/>
          </a:p>
          <a:p>
            <a:pPr indent="0" lvl="0" marL="0" rtl="0" algn="l">
              <a:spcBef>
                <a:spcPts val="0"/>
              </a:spcBef>
              <a:spcAft>
                <a:spcPts val="0"/>
              </a:spcAft>
              <a:buNone/>
            </a:pPr>
            <a:r>
              <a:rPr lang="en"/>
              <a:t>i ← i + 1; ptr ← LINK(ptr)</a:t>
            </a:r>
            <a:endParaRPr/>
          </a:p>
          <a:p>
            <a:pPr indent="0" lvl="0" marL="0" rtl="0" algn="l">
              <a:spcBef>
                <a:spcPts val="0"/>
              </a:spcBef>
              <a:spcAft>
                <a:spcPts val="0"/>
              </a:spcAft>
              <a:buNone/>
            </a:pPr>
            <a:r>
              <a:rPr lang="en"/>
              <a:t>until ptr = A ]</a:t>
            </a:r>
            <a:endParaRPr/>
          </a:p>
          <a:p>
            <a:pPr indent="0" lvl="0" marL="0" rtl="0" algn="l">
              <a:spcBef>
                <a:spcPts val="0"/>
              </a:spcBef>
              <a:spcAft>
                <a:spcPts val="0"/>
              </a:spcAft>
              <a:buNone/>
            </a:pPr>
            <a:r>
              <a:rPr lang="en"/>
              <a:t>return (i)</a:t>
            </a:r>
            <a:endParaRPr/>
          </a:p>
          <a:p>
            <a:pPr indent="0" lvl="0" marL="0" rtl="0" algn="l">
              <a:spcBef>
                <a:spcPts val="0"/>
              </a:spcBef>
              <a:spcAft>
                <a:spcPts val="0"/>
              </a:spcAft>
              <a:buNone/>
            </a:pPr>
            <a:r>
              <a:rPr b="1" lang="en"/>
              <a:t>end LENGTH</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200">
                <a:solidFill>
                  <a:srgbClr val="000000"/>
                </a:solidFill>
                <a:highlight>
                  <a:srgbClr val="FFFFFF"/>
                </a:highlight>
                <a:latin typeface="Arial"/>
                <a:ea typeface="Arial"/>
                <a:cs typeface="Arial"/>
                <a:sym typeface="Arial"/>
              </a:rPr>
              <a:t>An elegant solution to this problem of data movement in </a:t>
            </a:r>
            <a:r>
              <a:rPr i="1" lang="en" sz="1200">
                <a:solidFill>
                  <a:srgbClr val="000000"/>
                </a:solidFill>
                <a:highlight>
                  <a:srgbClr val="FFFFFF"/>
                </a:highlight>
                <a:latin typeface="Arial"/>
                <a:ea typeface="Arial"/>
                <a:cs typeface="Arial"/>
                <a:sym typeface="Arial"/>
              </a:rPr>
              <a:t>sequential</a:t>
            </a:r>
            <a:r>
              <a:rPr lang="en" sz="1200">
                <a:solidFill>
                  <a:srgbClr val="000000"/>
                </a:solidFill>
                <a:highlight>
                  <a:srgbClr val="FFFFFF"/>
                </a:highlight>
                <a:latin typeface="Arial"/>
                <a:ea typeface="Arial"/>
                <a:cs typeface="Arial"/>
                <a:sym typeface="Arial"/>
              </a:rPr>
              <a:t> representations is achieved by using </a:t>
            </a:r>
            <a:r>
              <a:rPr i="1" lang="en" sz="1200">
                <a:solidFill>
                  <a:srgbClr val="000000"/>
                </a:solidFill>
                <a:highlight>
                  <a:srgbClr val="FFFFFF"/>
                </a:highlight>
                <a:latin typeface="Arial"/>
                <a:ea typeface="Arial"/>
                <a:cs typeface="Arial"/>
                <a:sym typeface="Arial"/>
              </a:rPr>
              <a:t>linked</a:t>
            </a:r>
            <a:r>
              <a:rPr lang="en" sz="1200">
                <a:solidFill>
                  <a:srgbClr val="000000"/>
                </a:solidFill>
                <a:highlight>
                  <a:srgbClr val="FFFFFF"/>
                </a:highlight>
                <a:latin typeface="Arial"/>
                <a:ea typeface="Arial"/>
                <a:cs typeface="Arial"/>
                <a:sym typeface="Arial"/>
              </a:rPr>
              <a:t> representations. Unlike a sequential representation where successive items of a list are located a fixed distance apart, in a linked representation these items may be placed anywhere in memory. </a:t>
            </a:r>
            <a:endParaRPr sz="1900"/>
          </a:p>
        </p:txBody>
      </p:sp>
      <p:pic>
        <p:nvPicPr>
          <p:cNvPr id="73" name="Google Shape;73;p15"/>
          <p:cNvPicPr preferRelativeResize="0"/>
          <p:nvPr/>
        </p:nvPicPr>
        <p:blipFill>
          <a:blip r:embed="rId3">
            <a:alphaModFix/>
          </a:blip>
          <a:stretch>
            <a:fillRect/>
          </a:stretch>
        </p:blipFill>
        <p:spPr>
          <a:xfrm>
            <a:off x="3481388" y="2000975"/>
            <a:ext cx="2181225" cy="272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List Representation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It is customary to draw linked lists as an ordered sequence of nodes with links being represented by arrows as in figure. This is so that we reinforce in our own mind the facts that </a:t>
            </a:r>
            <a:endParaRPr/>
          </a:p>
          <a:p>
            <a:pPr indent="0" lvl="0" marL="0" rtl="0" algn="l">
              <a:spcBef>
                <a:spcPts val="1200"/>
              </a:spcBef>
              <a:spcAft>
                <a:spcPts val="0"/>
              </a:spcAft>
              <a:buNone/>
            </a:pPr>
            <a:r>
              <a:rPr lang="en"/>
              <a:t>(i) the nodes do not actually reside in sequential locations, and that </a:t>
            </a:r>
            <a:endParaRPr/>
          </a:p>
          <a:p>
            <a:pPr indent="0" lvl="0" marL="0" rtl="0" algn="l">
              <a:spcBef>
                <a:spcPts val="1200"/>
              </a:spcBef>
              <a:spcAft>
                <a:spcPts val="0"/>
              </a:spcAft>
              <a:buNone/>
            </a:pPr>
            <a:r>
              <a:rPr lang="en"/>
              <a:t>(ii) the locations of nodes may change on different runs. Therefore, when we write a program which works with lists, we almost never look for a specific address except when we test for zero.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2081200" y="3684153"/>
            <a:ext cx="4848293" cy="88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insertions will be done?</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Figure a shows how the arrays DATA and LINK will be changed after we insert GAT. Figure b shows how we can draw the insertion using our arrow notation. The new arrows are dashed. The important thing to notice is that when we insert GAT we do not have to move any other elements which are already in the list. We have overcome the need to move data at the expense of the storage needed for the second field, LINK. But we will see that this is not too severe a penalty.</a:t>
            </a:r>
            <a:endParaRPr sz="1200"/>
          </a:p>
        </p:txBody>
      </p:sp>
      <p:pic>
        <p:nvPicPr>
          <p:cNvPr id="87" name="Google Shape;87;p17"/>
          <p:cNvPicPr preferRelativeResize="0"/>
          <p:nvPr/>
        </p:nvPicPr>
        <p:blipFill>
          <a:blip r:embed="rId3">
            <a:alphaModFix/>
          </a:blip>
          <a:stretch>
            <a:fillRect/>
          </a:stretch>
        </p:blipFill>
        <p:spPr>
          <a:xfrm>
            <a:off x="4355550" y="2733288"/>
            <a:ext cx="4476750" cy="1457325"/>
          </a:xfrm>
          <a:prstGeom prst="rect">
            <a:avLst/>
          </a:prstGeom>
          <a:noFill/>
          <a:ln>
            <a:noFill/>
          </a:ln>
        </p:spPr>
      </p:pic>
      <p:pic>
        <p:nvPicPr>
          <p:cNvPr id="88" name="Google Shape;88;p17"/>
          <p:cNvPicPr preferRelativeResize="0"/>
          <p:nvPr/>
        </p:nvPicPr>
        <p:blipFill>
          <a:blip r:embed="rId4">
            <a:alphaModFix/>
          </a:blip>
          <a:stretch>
            <a:fillRect/>
          </a:stretch>
        </p:blipFill>
        <p:spPr>
          <a:xfrm>
            <a:off x="486363" y="2088138"/>
            <a:ext cx="2066925" cy="229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Deletions will be performed?</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Now suppose we want to delete GAT from the list. All we need to do is find the element which immediately precedes GAT, which is FAT, and set LINK(9) to the position of HAT which is 1. Again, there is no need to move the data around. Even though the LINK field of GAT still contains a pointer to HAT, GAT is no longer in the list.</a:t>
            </a:r>
            <a:endParaRPr sz="1500"/>
          </a:p>
          <a:p>
            <a:pPr indent="0" lvl="0" marL="0" rtl="0" algn="just">
              <a:spcBef>
                <a:spcPts val="1200"/>
              </a:spcBef>
              <a:spcAft>
                <a:spcPts val="1200"/>
              </a:spcAft>
              <a:buNone/>
            </a:pPr>
            <a:r>
              <a:t/>
            </a:r>
            <a:endParaRPr sz="1500"/>
          </a:p>
        </p:txBody>
      </p:sp>
      <p:pic>
        <p:nvPicPr>
          <p:cNvPr id="95" name="Google Shape;95;p18"/>
          <p:cNvPicPr preferRelativeResize="0"/>
          <p:nvPr/>
        </p:nvPicPr>
        <p:blipFill>
          <a:blip r:embed="rId3">
            <a:alphaModFix/>
          </a:blip>
          <a:stretch>
            <a:fillRect/>
          </a:stretch>
        </p:blipFill>
        <p:spPr>
          <a:xfrm>
            <a:off x="1663325" y="2571750"/>
            <a:ext cx="5676825" cy="75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 required for creating a linked list</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a:t> Linked lists we see that the following capabilities are needed to make linked representations possible: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 A means for dividing memory into nodes each having at least one link field;</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(ii) A mechanism to determine which nodes are in use and which are free;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(iii) A mechanism to transfer nodes from the reserved pool to the free pool and vice-versa.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Though DATA and LINK look like conventional one dimensional arrays, it is not necessary to implement linked lists using them. For the time being let us assume that all free nodes are kept in a "black box" called the storage pool and that there exist subalgorithms: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 GETNODE(X) which provides in X a pointer to a free node but if no node is free, it prints an error message and stops;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(ii) RET(X) which returns node X to the storage pool.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 Node in Linked List</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Example 1 : </a:t>
            </a:r>
            <a:r>
              <a:rPr lang="en"/>
              <a:t>Assume that each node has two fields DATA and LINK. The following algorithm creates a linked list with two nodes whose DATA fields are set to be the values 'MAT' and 'PAT' respectively. T is a pointer to the first node in this list.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procedure CREATE(T)</a:t>
            </a:r>
            <a:endParaRPr b="1"/>
          </a:p>
          <a:p>
            <a:pPr indent="0" lvl="0" marL="0" rtl="0" algn="l">
              <a:spcBef>
                <a:spcPts val="0"/>
              </a:spcBef>
              <a:spcAft>
                <a:spcPts val="0"/>
              </a:spcAft>
              <a:buNone/>
            </a:pPr>
            <a:r>
              <a:rPr lang="en"/>
              <a:t>call GETNODE(I)       //get an available node//</a:t>
            </a:r>
            <a:endParaRPr/>
          </a:p>
          <a:p>
            <a:pPr indent="0" lvl="0" marL="0" rtl="0" algn="l">
              <a:spcBef>
                <a:spcPts val="0"/>
              </a:spcBef>
              <a:spcAft>
                <a:spcPts val="0"/>
              </a:spcAft>
              <a:buNone/>
            </a:pPr>
            <a:r>
              <a:rPr lang="en"/>
              <a:t>T ← I; DATA(I) ← 'MAT'     //store information into the node//</a:t>
            </a:r>
            <a:endParaRPr/>
          </a:p>
          <a:p>
            <a:pPr indent="0" lvl="0" marL="0" rtl="0" algn="l">
              <a:spcBef>
                <a:spcPts val="0"/>
              </a:spcBef>
              <a:spcAft>
                <a:spcPts val="0"/>
              </a:spcAft>
              <a:buNone/>
            </a:pPr>
            <a:r>
              <a:rPr lang="en"/>
              <a:t>call GETNODE(I)       //get a second available node//</a:t>
            </a:r>
            <a:endParaRPr/>
          </a:p>
          <a:p>
            <a:pPr indent="0" lvl="0" marL="0" rtl="0" algn="l">
              <a:spcBef>
                <a:spcPts val="0"/>
              </a:spcBef>
              <a:spcAft>
                <a:spcPts val="0"/>
              </a:spcAft>
              <a:buNone/>
            </a:pPr>
            <a:r>
              <a:rPr lang="en"/>
              <a:t>LINK(T) ← I      // attach first node to the second//</a:t>
            </a:r>
            <a:endParaRPr/>
          </a:p>
          <a:p>
            <a:pPr indent="0" lvl="0" marL="0" rtl="0" algn="l">
              <a:spcBef>
                <a:spcPts val="0"/>
              </a:spcBef>
              <a:spcAft>
                <a:spcPts val="0"/>
              </a:spcAft>
              <a:buNone/>
            </a:pPr>
            <a:r>
              <a:rPr lang="en"/>
              <a:t>LINK(I) ← 0: DATA(I) ← 'PAT'</a:t>
            </a:r>
            <a:endParaRPr/>
          </a:p>
          <a:p>
            <a:pPr indent="0" lvl="0" marL="0" rtl="0" algn="l">
              <a:spcBef>
                <a:spcPts val="0"/>
              </a:spcBef>
              <a:spcAft>
                <a:spcPts val="0"/>
              </a:spcAft>
              <a:buNone/>
            </a:pPr>
            <a:r>
              <a:rPr b="1" lang="en"/>
              <a:t>end CREATE</a:t>
            </a:r>
            <a:endParaRPr/>
          </a:p>
        </p:txBody>
      </p:sp>
      <p:pic>
        <p:nvPicPr>
          <p:cNvPr id="108" name="Google Shape;108;p20"/>
          <p:cNvPicPr preferRelativeResize="0"/>
          <p:nvPr/>
        </p:nvPicPr>
        <p:blipFill>
          <a:blip r:embed="rId3">
            <a:alphaModFix/>
          </a:blip>
          <a:stretch>
            <a:fillRect/>
          </a:stretch>
        </p:blipFill>
        <p:spPr>
          <a:xfrm>
            <a:off x="6273425" y="3309575"/>
            <a:ext cx="2431600" cy="100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 a Node in the linked list</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Example 2 : Let T be a pointer to a linked list. T= 0 if the list has no nodes. Let X be a pointer to some arbitrary node in the list T. The following algorithm inserts a node with DATA field 'OAT' following the node pointed at by X.</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procedure INSERT(T,X)</a:t>
            </a:r>
            <a:endParaRPr b="1"/>
          </a:p>
          <a:p>
            <a:pPr indent="0" lvl="0" marL="0" rtl="0" algn="l">
              <a:spcBef>
                <a:spcPts val="0"/>
              </a:spcBef>
              <a:spcAft>
                <a:spcPts val="0"/>
              </a:spcAft>
              <a:buNone/>
            </a:pPr>
            <a:r>
              <a:rPr lang="en"/>
              <a:t>call GETNODE(I)</a:t>
            </a:r>
            <a:endParaRPr/>
          </a:p>
          <a:p>
            <a:pPr indent="0" lvl="0" marL="0" rtl="0" algn="l">
              <a:spcBef>
                <a:spcPts val="0"/>
              </a:spcBef>
              <a:spcAft>
                <a:spcPts val="0"/>
              </a:spcAft>
              <a:buNone/>
            </a:pPr>
            <a:r>
              <a:rPr lang="en"/>
              <a:t>DATA(I) ← 'OAT'</a:t>
            </a:r>
            <a:endParaRPr/>
          </a:p>
          <a:p>
            <a:pPr indent="0" lvl="0" marL="0" rtl="0" algn="l">
              <a:spcBef>
                <a:spcPts val="0"/>
              </a:spcBef>
              <a:spcAft>
                <a:spcPts val="0"/>
              </a:spcAft>
              <a:buNone/>
            </a:pPr>
            <a:r>
              <a:rPr lang="en"/>
              <a:t>//insert into empty list//</a:t>
            </a:r>
            <a:endParaRPr/>
          </a:p>
          <a:p>
            <a:pPr indent="0" lvl="0" marL="0" rtl="0" algn="l">
              <a:spcBef>
                <a:spcPts val="0"/>
              </a:spcBef>
              <a:spcAft>
                <a:spcPts val="0"/>
              </a:spcAft>
              <a:buNone/>
            </a:pPr>
            <a:r>
              <a:rPr lang="en"/>
              <a:t>if T = 0 then [T ← I; LINK(I)←  0]  </a:t>
            </a:r>
            <a:endParaRPr/>
          </a:p>
          <a:p>
            <a:pPr indent="0" lvl="0" marL="0" rtl="0" algn="l">
              <a:spcBef>
                <a:spcPts val="0"/>
              </a:spcBef>
              <a:spcAft>
                <a:spcPts val="0"/>
              </a:spcAft>
              <a:buNone/>
            </a:pPr>
            <a:r>
              <a:rPr lang="en"/>
              <a:t>//insert after X//</a:t>
            </a:r>
            <a:endParaRPr/>
          </a:p>
          <a:p>
            <a:pPr indent="0" lvl="0" marL="0" rtl="0" algn="l">
              <a:spcBef>
                <a:spcPts val="0"/>
              </a:spcBef>
              <a:spcAft>
                <a:spcPts val="0"/>
              </a:spcAft>
              <a:buNone/>
            </a:pPr>
            <a:r>
              <a:rPr lang="en"/>
              <a:t>else [LINK(I) ← LINK(X)     </a:t>
            </a:r>
            <a:endParaRPr/>
          </a:p>
          <a:p>
            <a:pPr indent="0" lvl="0" marL="0" rtl="0" algn="l">
              <a:spcBef>
                <a:spcPts val="0"/>
              </a:spcBef>
              <a:spcAft>
                <a:spcPts val="0"/>
              </a:spcAft>
              <a:buNone/>
            </a:pPr>
            <a:r>
              <a:rPr lang="en"/>
              <a:t> LINK(X) ← I]</a:t>
            </a:r>
            <a:endParaRPr/>
          </a:p>
          <a:p>
            <a:pPr indent="0" lvl="0" marL="0" rtl="0" algn="l">
              <a:spcBef>
                <a:spcPts val="0"/>
              </a:spcBef>
              <a:spcAft>
                <a:spcPts val="0"/>
              </a:spcAft>
              <a:buNone/>
            </a:pPr>
            <a:r>
              <a:rPr b="1" lang="en"/>
              <a:t>end INSERT</a:t>
            </a:r>
            <a:endParaRPr b="1"/>
          </a:p>
        </p:txBody>
      </p:sp>
      <p:pic>
        <p:nvPicPr>
          <p:cNvPr id="115" name="Google Shape;115;p21"/>
          <p:cNvPicPr preferRelativeResize="0"/>
          <p:nvPr/>
        </p:nvPicPr>
        <p:blipFill>
          <a:blip r:embed="rId3">
            <a:alphaModFix/>
          </a:blip>
          <a:stretch>
            <a:fillRect/>
          </a:stretch>
        </p:blipFill>
        <p:spPr>
          <a:xfrm>
            <a:off x="3807325" y="2327026"/>
            <a:ext cx="4974925" cy="175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