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7d1510df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7d1510df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7d1510dfc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7d1510df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7d1510dfc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7d1510dfc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7d1510dfc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7d1510dfc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7d1510dfc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7d1510dfc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7d1510dfc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7d1510dfc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7d1510dfc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7d1510dfc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7d1510d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7d1510d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7d1510dfc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7d1510df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7d1510df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7d1510df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7d1510df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7d1510df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7d1510df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7d1510df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7d1510df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7d1510df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7d1510df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7d1510df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7d1510df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7d1510df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Computer_science" TargetMode="External"/><Relationship Id="rId4" Type="http://schemas.openxmlformats.org/officeDocument/2006/relationships/hyperlink" Target="https://en.wikipedia.org/wiki/Algebraic_structure" TargetMode="External"/><Relationship Id="rId5" Type="http://schemas.openxmlformats.org/officeDocument/2006/relationships/hyperlink" Target="https://en.wikipedia.org/wiki/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CER3C3 Data Structures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Lecture 1 &amp;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Guess the output??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rgbClr val="000000"/>
              </a:buClr>
              <a:buSzPts val="1500"/>
              <a:buFont typeface="Open Sans"/>
              <a:buChar char="●"/>
            </a:pPr>
            <a:r>
              <a:rPr lang="en" sz="1500">
                <a:solidFill>
                  <a:srgbClr val="000000"/>
                </a:solidFill>
                <a:highlight>
                  <a:srgbClr val="FFFFFF"/>
                </a:highlight>
                <a:latin typeface="Open Sans"/>
                <a:ea typeface="Open Sans"/>
                <a:cs typeface="Open Sans"/>
                <a:sym typeface="Open Sans"/>
              </a:rPr>
              <a:t>SUCC(SUCC(SUCC(ZERO))) = ??</a:t>
            </a:r>
            <a:endParaRPr sz="1500">
              <a:solidFill>
                <a:srgbClr val="000000"/>
              </a:solidFill>
              <a:highlight>
                <a:srgbClr val="FFFFFF"/>
              </a:highlight>
              <a:latin typeface="Open Sans"/>
              <a:ea typeface="Open Sans"/>
              <a:cs typeface="Open Sans"/>
              <a:sym typeface="Open Sans"/>
            </a:endParaRPr>
          </a:p>
          <a:p>
            <a:pPr indent="0" lvl="0" marL="457200" rtl="0" algn="just">
              <a:spcBef>
                <a:spcPts val="1200"/>
              </a:spcBef>
              <a:spcAft>
                <a:spcPts val="0"/>
              </a:spcAft>
              <a:buNone/>
            </a:pPr>
            <a:r>
              <a:t/>
            </a:r>
            <a:endParaRPr sz="1500">
              <a:solidFill>
                <a:srgbClr val="000000"/>
              </a:solidFill>
              <a:highlight>
                <a:srgbClr val="FFFFFF"/>
              </a:highlight>
              <a:latin typeface="Open Sans"/>
              <a:ea typeface="Open Sans"/>
              <a:cs typeface="Open Sans"/>
              <a:sym typeface="Open Sans"/>
            </a:endParaRPr>
          </a:p>
          <a:p>
            <a:pPr indent="-323850" lvl="0" marL="457200" rtl="0" algn="just">
              <a:spcBef>
                <a:spcPts val="1200"/>
              </a:spcBef>
              <a:spcAft>
                <a:spcPts val="0"/>
              </a:spcAft>
              <a:buClr>
                <a:srgbClr val="000000"/>
              </a:buClr>
              <a:buSzPts val="1500"/>
              <a:buFont typeface="Open Sans"/>
              <a:buChar char="●"/>
            </a:pPr>
            <a:r>
              <a:rPr lang="en" sz="1500">
                <a:solidFill>
                  <a:srgbClr val="000000"/>
                </a:solidFill>
                <a:highlight>
                  <a:srgbClr val="FFFFFF"/>
                </a:highlight>
                <a:latin typeface="Open Sans"/>
                <a:ea typeface="Open Sans"/>
                <a:cs typeface="Open Sans"/>
                <a:sym typeface="Open Sans"/>
              </a:rPr>
              <a:t>ADD(SUCC(SUCC(ZERO)),SUCC(SUCC(SUCC(ZERO)))) == ??</a:t>
            </a:r>
            <a:endParaRPr sz="1500">
              <a:solidFill>
                <a:srgbClr val="000000"/>
              </a:solidFill>
              <a:highlight>
                <a:srgbClr val="FFFFFF"/>
              </a:highlight>
              <a:latin typeface="Open Sans"/>
              <a:ea typeface="Open Sans"/>
              <a:cs typeface="Open Sans"/>
              <a:sym typeface="Open Sans"/>
            </a:endParaRPr>
          </a:p>
          <a:p>
            <a:pPr indent="0" lvl="0" marL="457200" rtl="0" algn="just">
              <a:spcBef>
                <a:spcPts val="1200"/>
              </a:spcBef>
              <a:spcAft>
                <a:spcPts val="0"/>
              </a:spcAft>
              <a:buNone/>
            </a:pPr>
            <a:r>
              <a:t/>
            </a:r>
            <a:endParaRPr sz="1500">
              <a:solidFill>
                <a:srgbClr val="000000"/>
              </a:solidFill>
              <a:highlight>
                <a:srgbClr val="FFFFFF"/>
              </a:highlight>
              <a:latin typeface="Open Sans"/>
              <a:ea typeface="Open Sans"/>
              <a:cs typeface="Open Sans"/>
              <a:sym typeface="Open Sans"/>
            </a:endParaRPr>
          </a:p>
          <a:p>
            <a:pPr indent="-323850" lvl="0" marL="457200" rtl="0" algn="just">
              <a:spcBef>
                <a:spcPts val="1200"/>
              </a:spcBef>
              <a:spcAft>
                <a:spcPts val="0"/>
              </a:spcAft>
              <a:buClr>
                <a:srgbClr val="000000"/>
              </a:buClr>
              <a:buSzPts val="1500"/>
              <a:buFont typeface="Open Sans"/>
              <a:buChar char="●"/>
            </a:pPr>
            <a:r>
              <a:rPr lang="en" sz="1500">
                <a:solidFill>
                  <a:srgbClr val="000000"/>
                </a:solidFill>
                <a:highlight>
                  <a:srgbClr val="FFFFFF"/>
                </a:highlight>
                <a:latin typeface="Open Sans"/>
                <a:ea typeface="Open Sans"/>
                <a:cs typeface="Open Sans"/>
                <a:sym typeface="Open Sans"/>
              </a:rPr>
              <a:t>SUCC(SUCC(ADD(ZERO,SUCC(SUCC(SUCC(ZERO)))))) = ??\</a:t>
            </a:r>
            <a:endParaRPr sz="1500">
              <a:solidFill>
                <a:srgbClr val="000000"/>
              </a:solidFill>
              <a:highlight>
                <a:srgbClr val="FFFFFF"/>
              </a:highlight>
              <a:latin typeface="Open Sans"/>
              <a:ea typeface="Open Sans"/>
              <a:cs typeface="Open Sans"/>
              <a:sym typeface="Open Sans"/>
            </a:endParaRPr>
          </a:p>
          <a:p>
            <a:pPr indent="0" lvl="0" marL="457200" rtl="0" algn="just">
              <a:spcBef>
                <a:spcPts val="1200"/>
              </a:spcBef>
              <a:spcAft>
                <a:spcPts val="0"/>
              </a:spcAft>
              <a:buNone/>
            </a:pPr>
            <a:r>
              <a:t/>
            </a:r>
            <a:endParaRPr sz="1500">
              <a:solidFill>
                <a:srgbClr val="000000"/>
              </a:solidFill>
              <a:highlight>
                <a:srgbClr val="FFFFFF"/>
              </a:highlight>
              <a:latin typeface="Open Sans"/>
              <a:ea typeface="Open Sans"/>
              <a:cs typeface="Open Sans"/>
              <a:sym typeface="Open Sans"/>
            </a:endParaRPr>
          </a:p>
          <a:p>
            <a:pPr indent="-323850" lvl="0" marL="457200" rtl="0" algn="just">
              <a:spcBef>
                <a:spcPts val="1200"/>
              </a:spcBef>
              <a:spcAft>
                <a:spcPts val="0"/>
              </a:spcAft>
              <a:buClr>
                <a:srgbClr val="000000"/>
              </a:buClr>
              <a:buSzPts val="1500"/>
              <a:buFont typeface="Open Sans"/>
              <a:buChar char="●"/>
            </a:pPr>
            <a:r>
              <a:rPr lang="en" sz="1500">
                <a:solidFill>
                  <a:srgbClr val="000000"/>
                </a:solidFill>
                <a:highlight>
                  <a:srgbClr val="FFFFFF"/>
                </a:highlight>
                <a:latin typeface="Open Sans"/>
                <a:ea typeface="Open Sans"/>
                <a:cs typeface="Open Sans"/>
                <a:sym typeface="Open Sans"/>
              </a:rPr>
              <a:t>SUCC(SUCC(SUCC(SUCC(SUCC(ZERO))))) = ??</a:t>
            </a:r>
            <a:endParaRPr sz="1500">
              <a:solidFill>
                <a:srgbClr val="000000"/>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Abstract Data Type(ADT)?</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An ADT is a mathematical model for data types. </a:t>
            </a:r>
            <a:endParaRPr sz="1500">
              <a:solidFill>
                <a:srgbClr val="202122"/>
              </a:solidFill>
              <a:latin typeface="Open Sans"/>
              <a:ea typeface="Open Sans"/>
              <a:cs typeface="Open Sans"/>
              <a:sym typeface="Open Sans"/>
            </a:endParaRPr>
          </a:p>
          <a:p>
            <a:pPr indent="0" lvl="0" marL="457200" rtl="0" algn="just">
              <a:spcBef>
                <a:spcPts val="0"/>
              </a:spcBef>
              <a:spcAft>
                <a:spcPts val="0"/>
              </a:spcAft>
              <a:buNone/>
            </a:pPr>
            <a:r>
              <a:t/>
            </a:r>
            <a:endParaRPr sz="1500">
              <a:solidFill>
                <a:srgbClr val="202122"/>
              </a:solidFill>
              <a:latin typeface="Open Sans"/>
              <a:ea typeface="Open Sans"/>
              <a:cs typeface="Open Sans"/>
              <a:sym typeface="Open Sans"/>
            </a:endParaRPr>
          </a:p>
          <a:p>
            <a:pPr indent="-323850" lvl="0" marL="457200" rtl="0" algn="just">
              <a:spcBef>
                <a:spcPts val="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An ADT is defined by its behavior from the point of view of a user, of the data, in terms of possible values, possible operations on data of this type, and the behavior of these operations.</a:t>
            </a:r>
            <a:endParaRPr sz="1500">
              <a:solidFill>
                <a:srgbClr val="202122"/>
              </a:solidFill>
              <a:latin typeface="Open Sans"/>
              <a:ea typeface="Open Sans"/>
              <a:cs typeface="Open Sans"/>
              <a:sym typeface="Open Sans"/>
            </a:endParaRPr>
          </a:p>
          <a:p>
            <a:pPr indent="0" lvl="0" marL="457200" rtl="0" algn="just">
              <a:spcBef>
                <a:spcPts val="0"/>
              </a:spcBef>
              <a:spcAft>
                <a:spcPts val="0"/>
              </a:spcAft>
              <a:buNone/>
            </a:pPr>
            <a:r>
              <a:t/>
            </a:r>
            <a:endParaRPr sz="1500">
              <a:solidFill>
                <a:srgbClr val="202122"/>
              </a:solidFill>
              <a:latin typeface="Open Sans"/>
              <a:ea typeface="Open Sans"/>
              <a:cs typeface="Open Sans"/>
              <a:sym typeface="Open Sans"/>
            </a:endParaRPr>
          </a:p>
          <a:p>
            <a:pPr indent="-323850" lvl="0" marL="457200" rtl="0" algn="just">
              <a:spcBef>
                <a:spcPts val="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For example, integers defined as the values ..,-2,-1,0,1,2,.. and by the operations of addition, subtraction, multiplication and division, together with greater than, less than etc. which behave according to mathematics.</a:t>
            </a:r>
            <a:endParaRPr sz="1500">
              <a:solidFill>
                <a:srgbClr val="202122"/>
              </a:solidFill>
              <a:latin typeface="Open Sans"/>
              <a:ea typeface="Open Sans"/>
              <a:cs typeface="Open Sans"/>
              <a:sym typeface="Open Sans"/>
            </a:endParaRPr>
          </a:p>
          <a:p>
            <a:pPr indent="0" lvl="0" marL="457200" rtl="0" algn="just">
              <a:spcBef>
                <a:spcPts val="0"/>
              </a:spcBef>
              <a:spcAft>
                <a:spcPts val="0"/>
              </a:spcAft>
              <a:buNone/>
            </a:pPr>
            <a:r>
              <a:rPr lang="en" sz="1500">
                <a:solidFill>
                  <a:srgbClr val="202122"/>
                </a:solidFill>
                <a:latin typeface="Open Sans"/>
                <a:ea typeface="Open Sans"/>
                <a:cs typeface="Open Sans"/>
                <a:sym typeface="Open Sans"/>
              </a:rPr>
              <a:t> </a:t>
            </a:r>
            <a:endParaRPr sz="1500">
              <a:solidFill>
                <a:srgbClr val="202122"/>
              </a:solidFill>
              <a:latin typeface="Open Sans"/>
              <a:ea typeface="Open Sans"/>
              <a:cs typeface="Open Sans"/>
              <a:sym typeface="Open Sans"/>
            </a:endParaRPr>
          </a:p>
          <a:p>
            <a:pPr indent="-323850" lvl="0" marL="457200" rtl="0" algn="just">
              <a:spcBef>
                <a:spcPts val="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Integers ``behavior`` includes obeying various axioms (associativity, commutivity) and preconditions on operations (can not divide by zero).</a:t>
            </a:r>
            <a:endParaRPr sz="1500">
              <a:solidFill>
                <a:srgbClr val="20212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How Array can be declared as an ADT??</a:t>
            </a:r>
            <a:endParaRPr sz="1500">
              <a:solidFill>
                <a:srgbClr val="202122"/>
              </a:solidFill>
              <a:latin typeface="Open Sans"/>
              <a:ea typeface="Open Sans"/>
              <a:cs typeface="Open Sans"/>
              <a:sym typeface="Open Sans"/>
            </a:endParaRPr>
          </a:p>
          <a:p>
            <a:pPr indent="0" lvl="0" marL="457200" rtl="0" algn="l">
              <a:spcBef>
                <a:spcPts val="1200"/>
              </a:spcBef>
              <a:spcAft>
                <a:spcPts val="0"/>
              </a:spcAft>
              <a:buNone/>
            </a:pPr>
            <a:r>
              <a:t/>
            </a:r>
            <a:endParaRPr sz="1500">
              <a:solidFill>
                <a:srgbClr val="202122"/>
              </a:solidFill>
              <a:latin typeface="Open Sans"/>
              <a:ea typeface="Open Sans"/>
              <a:cs typeface="Open Sans"/>
              <a:sym typeface="Open Sans"/>
            </a:endParaRPr>
          </a:p>
          <a:p>
            <a:pPr indent="-323850" lvl="0" marL="457200" rtl="0" algn="l">
              <a:spcBef>
                <a:spcPts val="120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You need to declare three functions -- CREATE, STORE, ACCESS</a:t>
            </a:r>
            <a:endParaRPr sz="1500">
              <a:solidFill>
                <a:srgbClr val="20212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 as an ADT</a:t>
            </a:r>
            <a:endParaRPr/>
          </a:p>
        </p:txBody>
      </p:sp>
      <p:pic>
        <p:nvPicPr>
          <p:cNvPr id="132" name="Google Shape;132;p25"/>
          <p:cNvPicPr preferRelativeResize="0"/>
          <p:nvPr/>
        </p:nvPicPr>
        <p:blipFill>
          <a:blip r:embed="rId3">
            <a:alphaModFix/>
          </a:blip>
          <a:stretch>
            <a:fillRect/>
          </a:stretch>
        </p:blipFill>
        <p:spPr>
          <a:xfrm>
            <a:off x="452175" y="1152475"/>
            <a:ext cx="8106525" cy="361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with Data Structures..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Data Structures serve as the basis for ADT. The ADT defines the logical form of the data type. </a:t>
            </a:r>
            <a:endParaRPr sz="1500">
              <a:solidFill>
                <a:srgbClr val="202122"/>
              </a:solidFill>
              <a:latin typeface="Open Sans"/>
              <a:ea typeface="Open Sans"/>
              <a:cs typeface="Open Sans"/>
              <a:sym typeface="Open Sans"/>
            </a:endParaRPr>
          </a:p>
          <a:p>
            <a:pPr indent="0" lvl="0" marL="457200" rtl="0" algn="just">
              <a:spcBef>
                <a:spcPts val="1200"/>
              </a:spcBef>
              <a:spcAft>
                <a:spcPts val="0"/>
              </a:spcAft>
              <a:buNone/>
            </a:pPr>
            <a:r>
              <a:t/>
            </a:r>
            <a:endParaRPr sz="1500">
              <a:solidFill>
                <a:srgbClr val="202122"/>
              </a:solidFill>
              <a:latin typeface="Open Sans"/>
              <a:ea typeface="Open Sans"/>
              <a:cs typeface="Open Sans"/>
              <a:sym typeface="Open Sans"/>
            </a:endParaRPr>
          </a:p>
          <a:p>
            <a:pPr indent="-323850" lvl="0" marL="457200" rtl="0" algn="just">
              <a:spcBef>
                <a:spcPts val="120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The data structure implements the physical form of the data type.</a:t>
            </a:r>
            <a:endParaRPr sz="1500">
              <a:solidFill>
                <a:srgbClr val="202122"/>
              </a:solidFill>
              <a:latin typeface="Open Sans"/>
              <a:ea typeface="Open Sans"/>
              <a:cs typeface="Open Sans"/>
              <a:sym typeface="Open Sans"/>
            </a:endParaRPr>
          </a:p>
          <a:p>
            <a:pPr indent="0" lvl="0" marL="0" rtl="0" algn="just">
              <a:spcBef>
                <a:spcPts val="1200"/>
              </a:spcBef>
              <a:spcAft>
                <a:spcPts val="1200"/>
              </a:spcAft>
              <a:buNone/>
            </a:pPr>
            <a:r>
              <a:t/>
            </a:r>
            <a:endParaRPr sz="1500">
              <a:solidFill>
                <a:srgbClr val="20212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Structures</a:t>
            </a:r>
            <a:endParaRPr/>
          </a:p>
        </p:txBody>
      </p:sp>
      <p:pic>
        <p:nvPicPr>
          <p:cNvPr id="144" name="Google Shape;144;p27"/>
          <p:cNvPicPr preferRelativeResize="0"/>
          <p:nvPr/>
        </p:nvPicPr>
        <p:blipFill>
          <a:blip r:embed="rId3">
            <a:alphaModFix/>
          </a:blip>
          <a:stretch>
            <a:fillRect/>
          </a:stretch>
        </p:blipFill>
        <p:spPr>
          <a:xfrm>
            <a:off x="1014350" y="1085075"/>
            <a:ext cx="6793334" cy="3821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Solving : Exercise 1</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02122"/>
                </a:solidFill>
              </a:rPr>
              <a:t>Polynomial Addition</a:t>
            </a:r>
            <a:endParaRPr sz="2000">
              <a:solidFill>
                <a:srgbClr val="202122"/>
              </a:solidFill>
            </a:endParaRPr>
          </a:p>
          <a:p>
            <a:pPr indent="457200" lvl="0" marL="0" rtl="0" algn="l">
              <a:spcBef>
                <a:spcPts val="1200"/>
              </a:spcBef>
              <a:spcAft>
                <a:spcPts val="0"/>
              </a:spcAft>
              <a:buNone/>
            </a:pPr>
            <a:r>
              <a:rPr lang="en">
                <a:solidFill>
                  <a:srgbClr val="202122"/>
                </a:solidFill>
              </a:rPr>
              <a:t>For example, </a:t>
            </a:r>
            <a:endParaRPr>
              <a:solidFill>
                <a:srgbClr val="202122"/>
              </a:solidFill>
            </a:endParaRPr>
          </a:p>
          <a:p>
            <a:pPr indent="0" lvl="0" marL="0" rtl="0" algn="l">
              <a:spcBef>
                <a:spcPts val="1200"/>
              </a:spcBef>
              <a:spcAft>
                <a:spcPts val="0"/>
              </a:spcAft>
              <a:buNone/>
            </a:pPr>
            <a:r>
              <a:rPr lang="en">
                <a:solidFill>
                  <a:srgbClr val="202122"/>
                </a:solidFill>
              </a:rPr>
              <a:t>             	A(x) = 3x^2 + 2x + 4</a:t>
            </a:r>
            <a:endParaRPr>
              <a:solidFill>
                <a:srgbClr val="202122"/>
              </a:solidFill>
            </a:endParaRPr>
          </a:p>
          <a:p>
            <a:pPr indent="457200" lvl="0" marL="457200" rtl="0" algn="l">
              <a:spcBef>
                <a:spcPts val="1200"/>
              </a:spcBef>
              <a:spcAft>
                <a:spcPts val="1200"/>
              </a:spcAft>
              <a:buNone/>
            </a:pPr>
            <a:r>
              <a:rPr lang="en">
                <a:solidFill>
                  <a:srgbClr val="202122"/>
                </a:solidFill>
              </a:rPr>
              <a:t>B(x) = x^4 + 10x^3 + 3x^2 + 1</a:t>
            </a:r>
            <a:endParaRPr>
              <a:solidFill>
                <a:srgbClr val="2021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Data Structures??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rgbClr val="202122"/>
                </a:solidFill>
                <a:highlight>
                  <a:srgbClr val="FFFFFF"/>
                </a:highlight>
                <a:latin typeface="Open Sans"/>
                <a:ea typeface="Open Sans"/>
                <a:cs typeface="Open Sans"/>
                <a:sym typeface="Open Sans"/>
              </a:rPr>
              <a:t>In </a:t>
            </a:r>
            <a:r>
              <a:rPr lang="en" sz="1500">
                <a:solidFill>
                  <a:srgbClr val="0645AD"/>
                </a:solidFill>
                <a:highlight>
                  <a:srgbClr val="FFFFFF"/>
                </a:highlight>
                <a:uFill>
                  <a:noFill/>
                </a:uFill>
                <a:latin typeface="Open Sans"/>
                <a:ea typeface="Open Sans"/>
                <a:cs typeface="Open Sans"/>
                <a:sym typeface="Open Sans"/>
                <a:hlinkClick r:id="rId3">
                  <a:extLst>
                    <a:ext uri="{A12FA001-AC4F-418D-AE19-62706E023703}">
                      <ahyp:hlinkClr val="tx"/>
                    </a:ext>
                  </a:extLst>
                </a:hlinkClick>
              </a:rPr>
              <a:t>computer science</a:t>
            </a:r>
            <a:r>
              <a:rPr lang="en" sz="1500">
                <a:solidFill>
                  <a:srgbClr val="202122"/>
                </a:solidFill>
                <a:highlight>
                  <a:srgbClr val="FFFFFF"/>
                </a:highlight>
                <a:latin typeface="Open Sans"/>
                <a:ea typeface="Open Sans"/>
                <a:cs typeface="Open Sans"/>
                <a:sym typeface="Open Sans"/>
              </a:rPr>
              <a:t>, a data structure is a data organization, management, and storage format that enables efficient access and modification.</a:t>
            </a:r>
            <a:endParaRPr baseline="30000" sz="1500">
              <a:solidFill>
                <a:srgbClr val="202122"/>
              </a:solidFill>
              <a:highlight>
                <a:srgbClr val="FFFFFF"/>
              </a:highlight>
              <a:latin typeface="Open Sans"/>
              <a:ea typeface="Open Sans"/>
              <a:cs typeface="Open Sans"/>
              <a:sym typeface="Open Sans"/>
            </a:endParaRPr>
          </a:p>
          <a:p>
            <a:pPr indent="0" lvl="0" marL="0" rtl="0" algn="just">
              <a:spcBef>
                <a:spcPts val="1200"/>
              </a:spcBef>
              <a:spcAft>
                <a:spcPts val="0"/>
              </a:spcAft>
              <a:buNone/>
            </a:pPr>
            <a:r>
              <a:rPr lang="en" sz="1500">
                <a:solidFill>
                  <a:srgbClr val="202122"/>
                </a:solidFill>
                <a:highlight>
                  <a:srgbClr val="FFFFFF"/>
                </a:highlight>
                <a:latin typeface="Open Sans"/>
                <a:ea typeface="Open Sans"/>
                <a:cs typeface="Open Sans"/>
                <a:sym typeface="Open Sans"/>
              </a:rPr>
              <a:t>More precisely, a data structure is a collection of data values, the relationships among them, and the functions or operations that can be applied to the data, i.e., it is an </a:t>
            </a:r>
            <a:r>
              <a:rPr lang="en" sz="1500">
                <a:solidFill>
                  <a:srgbClr val="0645AD"/>
                </a:solidFill>
                <a:highlight>
                  <a:srgbClr val="FFFFFF"/>
                </a:highlight>
                <a:uFill>
                  <a:noFill/>
                </a:uFill>
                <a:latin typeface="Open Sans"/>
                <a:ea typeface="Open Sans"/>
                <a:cs typeface="Open Sans"/>
                <a:sym typeface="Open Sans"/>
                <a:hlinkClick r:id="rId4">
                  <a:extLst>
                    <a:ext uri="{A12FA001-AC4F-418D-AE19-62706E023703}">
                      <ahyp:hlinkClr val="tx"/>
                    </a:ext>
                  </a:extLst>
                </a:hlinkClick>
              </a:rPr>
              <a:t>algebraic structure</a:t>
            </a:r>
            <a:r>
              <a:rPr lang="en" sz="1500">
                <a:solidFill>
                  <a:srgbClr val="202122"/>
                </a:solidFill>
                <a:highlight>
                  <a:srgbClr val="FFFFFF"/>
                </a:highlight>
                <a:latin typeface="Open Sans"/>
                <a:ea typeface="Open Sans"/>
                <a:cs typeface="Open Sans"/>
                <a:sym typeface="Open Sans"/>
              </a:rPr>
              <a:t> about </a:t>
            </a:r>
            <a:r>
              <a:rPr lang="en" sz="1500">
                <a:solidFill>
                  <a:srgbClr val="0645AD"/>
                </a:solidFill>
                <a:highlight>
                  <a:srgbClr val="FFFFFF"/>
                </a:highlight>
                <a:uFill>
                  <a:noFill/>
                </a:uFill>
                <a:latin typeface="Open Sans"/>
                <a:ea typeface="Open Sans"/>
                <a:cs typeface="Open Sans"/>
                <a:sym typeface="Open Sans"/>
                <a:hlinkClick r:id="rId5">
                  <a:extLst>
                    <a:ext uri="{A12FA001-AC4F-418D-AE19-62706E023703}">
                      <ahyp:hlinkClr val="tx"/>
                    </a:ext>
                  </a:extLst>
                </a:hlinkClick>
              </a:rPr>
              <a:t>data</a:t>
            </a:r>
            <a:r>
              <a:rPr lang="en" sz="1500">
                <a:solidFill>
                  <a:srgbClr val="202122"/>
                </a:solidFill>
                <a:highlight>
                  <a:srgbClr val="FFFFFF"/>
                </a:highlight>
                <a:latin typeface="Open Sans"/>
                <a:ea typeface="Open Sans"/>
                <a:cs typeface="Open Sans"/>
                <a:sym typeface="Open Sans"/>
              </a:rPr>
              <a:t>.</a:t>
            </a:r>
            <a:endParaRPr sz="1500">
              <a:solidFill>
                <a:srgbClr val="202122"/>
              </a:solidFill>
              <a:highlight>
                <a:srgbClr val="FFFFFF"/>
              </a:highlight>
              <a:latin typeface="Open Sans"/>
              <a:ea typeface="Open Sans"/>
              <a:cs typeface="Open Sans"/>
              <a:sym typeface="Open Sans"/>
            </a:endParaRPr>
          </a:p>
          <a:p>
            <a:pPr indent="-323850" lvl="0" marL="457200" rtl="0" algn="just">
              <a:spcBef>
                <a:spcPts val="1200"/>
              </a:spcBef>
              <a:spcAft>
                <a:spcPts val="0"/>
              </a:spcAft>
              <a:buClr>
                <a:srgbClr val="202122"/>
              </a:buClr>
              <a:buSzPts val="1500"/>
              <a:buFont typeface="Open Sans"/>
              <a:buChar char="●"/>
            </a:pPr>
            <a:r>
              <a:rPr lang="en" sz="1500">
                <a:solidFill>
                  <a:srgbClr val="202122"/>
                </a:solidFill>
                <a:highlight>
                  <a:srgbClr val="FFFFFF"/>
                </a:highlight>
                <a:latin typeface="Open Sans"/>
                <a:ea typeface="Open Sans"/>
                <a:cs typeface="Open Sans"/>
                <a:sym typeface="Open Sans"/>
              </a:rPr>
              <a:t>Data Structure can be defined as the group of data elements which provides an efficient way of storing and organising data in the computer so that it can be used efficiently.</a:t>
            </a:r>
            <a:endParaRPr sz="1500">
              <a:solidFill>
                <a:srgbClr val="202122"/>
              </a:solidFill>
              <a:highlight>
                <a:srgbClr val="FFFFFF"/>
              </a:highlight>
              <a:latin typeface="Open Sans"/>
              <a:ea typeface="Open Sans"/>
              <a:cs typeface="Open Sans"/>
              <a:sym typeface="Open Sans"/>
            </a:endParaRPr>
          </a:p>
          <a:p>
            <a:pPr indent="0" lvl="0" marL="457200" rtl="0" algn="just">
              <a:spcBef>
                <a:spcPts val="0"/>
              </a:spcBef>
              <a:spcAft>
                <a:spcPts val="0"/>
              </a:spcAft>
              <a:buNone/>
            </a:pPr>
            <a:r>
              <a:t/>
            </a:r>
            <a:endParaRPr sz="1500">
              <a:solidFill>
                <a:srgbClr val="202122"/>
              </a:solidFill>
              <a:highlight>
                <a:srgbClr val="FFFFFF"/>
              </a:highlight>
              <a:latin typeface="Open Sans"/>
              <a:ea typeface="Open Sans"/>
              <a:cs typeface="Open Sans"/>
              <a:sym typeface="Open Sans"/>
            </a:endParaRPr>
          </a:p>
          <a:p>
            <a:pPr indent="-323850" lvl="0" marL="457200" rtl="0" algn="just">
              <a:spcBef>
                <a:spcPts val="0"/>
              </a:spcBef>
              <a:spcAft>
                <a:spcPts val="0"/>
              </a:spcAft>
              <a:buClr>
                <a:srgbClr val="202122"/>
              </a:buClr>
              <a:buSzPts val="1500"/>
              <a:buFont typeface="Open Sans"/>
              <a:buChar char="●"/>
            </a:pPr>
            <a:r>
              <a:rPr lang="en" sz="1500">
                <a:solidFill>
                  <a:srgbClr val="202122"/>
                </a:solidFill>
                <a:highlight>
                  <a:srgbClr val="FFFFFF"/>
                </a:highlight>
                <a:latin typeface="Open Sans"/>
                <a:ea typeface="Open Sans"/>
                <a:cs typeface="Open Sans"/>
                <a:sym typeface="Open Sans"/>
              </a:rPr>
              <a:t>Data Structures are building blocks of any program or the software.</a:t>
            </a:r>
            <a:endParaRPr sz="1500">
              <a:solidFill>
                <a:srgbClr val="202122"/>
              </a:solidFill>
              <a:highlight>
                <a:srgbClr val="FFFFFF"/>
              </a:highlight>
              <a:latin typeface="Open Sans"/>
              <a:ea typeface="Open Sans"/>
              <a:cs typeface="Open Sans"/>
              <a:sym typeface="Open Sans"/>
            </a:endParaRPr>
          </a:p>
          <a:p>
            <a:pPr indent="0" lvl="0" marL="457200" rtl="0" algn="just">
              <a:spcBef>
                <a:spcPts val="0"/>
              </a:spcBef>
              <a:spcAft>
                <a:spcPts val="0"/>
              </a:spcAft>
              <a:buNone/>
            </a:pPr>
            <a:r>
              <a:t/>
            </a:r>
            <a:endParaRPr sz="1500">
              <a:solidFill>
                <a:srgbClr val="202122"/>
              </a:solidFill>
              <a:highlight>
                <a:srgbClr val="FFFFFF"/>
              </a:highlight>
              <a:latin typeface="Open Sans"/>
              <a:ea typeface="Open Sans"/>
              <a:cs typeface="Open Sans"/>
              <a:sym typeface="Open Sans"/>
            </a:endParaRPr>
          </a:p>
          <a:p>
            <a:pPr indent="-323850" lvl="0" marL="457200" rtl="0" algn="just">
              <a:spcBef>
                <a:spcPts val="0"/>
              </a:spcBef>
              <a:spcAft>
                <a:spcPts val="0"/>
              </a:spcAft>
              <a:buClr>
                <a:srgbClr val="202122"/>
              </a:buClr>
              <a:buSzPts val="1500"/>
              <a:buFont typeface="Open Sans"/>
              <a:buChar char="●"/>
            </a:pPr>
            <a:r>
              <a:rPr lang="en" sz="1500">
                <a:solidFill>
                  <a:srgbClr val="202122"/>
                </a:solidFill>
                <a:highlight>
                  <a:srgbClr val="FFFFFF"/>
                </a:highlight>
                <a:latin typeface="Open Sans"/>
                <a:ea typeface="Open Sans"/>
                <a:cs typeface="Open Sans"/>
                <a:sym typeface="Open Sans"/>
              </a:rPr>
              <a:t>Data Structure + Algorithm = Program</a:t>
            </a:r>
            <a:endParaRPr sz="1500">
              <a:solidFill>
                <a:srgbClr val="202122"/>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you should study?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One of the core of programming</a:t>
            </a:r>
            <a:endParaRPr sz="1500">
              <a:solidFill>
                <a:srgbClr val="202122"/>
              </a:solidFill>
              <a:latin typeface="Open Sans"/>
              <a:ea typeface="Open Sans"/>
              <a:cs typeface="Open Sans"/>
              <a:sym typeface="Open Sans"/>
            </a:endParaRPr>
          </a:p>
          <a:p>
            <a:pPr indent="0" lvl="0" marL="457200" rtl="0" algn="just">
              <a:spcBef>
                <a:spcPts val="1200"/>
              </a:spcBef>
              <a:spcAft>
                <a:spcPts val="0"/>
              </a:spcAft>
              <a:buNone/>
            </a:pPr>
            <a:r>
              <a:t/>
            </a:r>
            <a:endParaRPr sz="1500">
              <a:solidFill>
                <a:srgbClr val="202122"/>
              </a:solidFill>
              <a:latin typeface="Open Sans"/>
              <a:ea typeface="Open Sans"/>
              <a:cs typeface="Open Sans"/>
              <a:sym typeface="Open Sans"/>
            </a:endParaRPr>
          </a:p>
          <a:p>
            <a:pPr indent="-323850" lvl="0" marL="457200" rtl="0" algn="just">
              <a:spcBef>
                <a:spcPts val="120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Foundation course</a:t>
            </a:r>
            <a:endParaRPr sz="1500">
              <a:solidFill>
                <a:srgbClr val="202122"/>
              </a:solidFill>
              <a:latin typeface="Open Sans"/>
              <a:ea typeface="Open Sans"/>
              <a:cs typeface="Open Sans"/>
              <a:sym typeface="Open Sans"/>
            </a:endParaRPr>
          </a:p>
          <a:p>
            <a:pPr indent="0" lvl="0" marL="457200" rtl="0" algn="just">
              <a:spcBef>
                <a:spcPts val="1200"/>
              </a:spcBef>
              <a:spcAft>
                <a:spcPts val="0"/>
              </a:spcAft>
              <a:buNone/>
            </a:pPr>
            <a:r>
              <a:t/>
            </a:r>
            <a:endParaRPr sz="1500">
              <a:solidFill>
                <a:srgbClr val="202122"/>
              </a:solidFill>
              <a:latin typeface="Open Sans"/>
              <a:ea typeface="Open Sans"/>
              <a:cs typeface="Open Sans"/>
              <a:sym typeface="Open Sans"/>
            </a:endParaRPr>
          </a:p>
          <a:p>
            <a:pPr indent="-323850" lvl="0" marL="457200" rtl="0" algn="just">
              <a:spcBef>
                <a:spcPts val="1200"/>
              </a:spcBef>
              <a:spcAft>
                <a:spcPts val="0"/>
              </a:spcAft>
              <a:buClr>
                <a:srgbClr val="202122"/>
              </a:buClr>
              <a:buSzPts val="1500"/>
              <a:buFont typeface="Open Sans"/>
              <a:buChar char="●"/>
            </a:pPr>
            <a:r>
              <a:rPr lang="en" sz="1500">
                <a:solidFill>
                  <a:srgbClr val="202122"/>
                </a:solidFill>
                <a:latin typeface="Open Sans"/>
                <a:ea typeface="Open Sans"/>
                <a:cs typeface="Open Sans"/>
                <a:sym typeface="Open Sans"/>
              </a:rPr>
              <a:t>Competitive Programming</a:t>
            </a:r>
            <a:endParaRPr sz="1500">
              <a:solidFill>
                <a:srgbClr val="20212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Algorithm??</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500"/>
              </a:spcBef>
              <a:spcAft>
                <a:spcPts val="0"/>
              </a:spcAft>
              <a:buNone/>
            </a:pPr>
            <a:r>
              <a:rPr lang="en">
                <a:solidFill>
                  <a:srgbClr val="202122"/>
                </a:solidFill>
                <a:latin typeface="Open Sans"/>
                <a:ea typeface="Open Sans"/>
                <a:cs typeface="Open Sans"/>
                <a:sym typeface="Open Sans"/>
              </a:rPr>
              <a:t>An algorithm is a finite set of instructions which, if followed, accomplish a particular task. In addition every algorithm must satisfy the following criteria:</a:t>
            </a:r>
            <a:endParaRPr>
              <a:solidFill>
                <a:srgbClr val="202122"/>
              </a:solidFill>
              <a:latin typeface="Open Sans"/>
              <a:ea typeface="Open Sans"/>
              <a:cs typeface="Open Sans"/>
              <a:sym typeface="Open Sans"/>
            </a:endParaRPr>
          </a:p>
          <a:p>
            <a:pPr indent="0" lvl="0" marL="0" rtl="0" algn="l">
              <a:spcBef>
                <a:spcPts val="1500"/>
              </a:spcBef>
              <a:spcAft>
                <a:spcPts val="0"/>
              </a:spcAft>
              <a:buNone/>
            </a:pPr>
            <a:r>
              <a:rPr lang="en">
                <a:solidFill>
                  <a:srgbClr val="202122"/>
                </a:solidFill>
                <a:latin typeface="Open Sans"/>
                <a:ea typeface="Open Sans"/>
                <a:cs typeface="Open Sans"/>
                <a:sym typeface="Open Sans"/>
              </a:rPr>
              <a:t>(i) input: there are zero or more quantities which are externally supplied;</a:t>
            </a:r>
            <a:endParaRPr>
              <a:solidFill>
                <a:srgbClr val="202122"/>
              </a:solidFill>
              <a:latin typeface="Open Sans"/>
              <a:ea typeface="Open Sans"/>
              <a:cs typeface="Open Sans"/>
              <a:sym typeface="Open Sans"/>
            </a:endParaRPr>
          </a:p>
          <a:p>
            <a:pPr indent="0" lvl="0" marL="0" rtl="0" algn="l">
              <a:spcBef>
                <a:spcPts val="1500"/>
              </a:spcBef>
              <a:spcAft>
                <a:spcPts val="0"/>
              </a:spcAft>
              <a:buNone/>
            </a:pPr>
            <a:r>
              <a:rPr lang="en">
                <a:solidFill>
                  <a:srgbClr val="202122"/>
                </a:solidFill>
                <a:latin typeface="Open Sans"/>
                <a:ea typeface="Open Sans"/>
                <a:cs typeface="Open Sans"/>
                <a:sym typeface="Open Sans"/>
              </a:rPr>
              <a:t>(ii) output: at least one quantity is produced;</a:t>
            </a:r>
            <a:endParaRPr>
              <a:solidFill>
                <a:srgbClr val="202122"/>
              </a:solidFill>
              <a:latin typeface="Open Sans"/>
              <a:ea typeface="Open Sans"/>
              <a:cs typeface="Open Sans"/>
              <a:sym typeface="Open Sans"/>
            </a:endParaRPr>
          </a:p>
          <a:p>
            <a:pPr indent="0" lvl="0" marL="0" rtl="0" algn="l">
              <a:spcBef>
                <a:spcPts val="1500"/>
              </a:spcBef>
              <a:spcAft>
                <a:spcPts val="0"/>
              </a:spcAft>
              <a:buNone/>
            </a:pPr>
            <a:r>
              <a:rPr lang="en">
                <a:solidFill>
                  <a:srgbClr val="202122"/>
                </a:solidFill>
                <a:latin typeface="Open Sans"/>
                <a:ea typeface="Open Sans"/>
                <a:cs typeface="Open Sans"/>
                <a:sym typeface="Open Sans"/>
              </a:rPr>
              <a:t>(iii) definiteness: each instruction must be clear and unambiguous;</a:t>
            </a:r>
            <a:endParaRPr>
              <a:solidFill>
                <a:srgbClr val="202122"/>
              </a:solidFill>
              <a:latin typeface="Open Sans"/>
              <a:ea typeface="Open Sans"/>
              <a:cs typeface="Open Sans"/>
              <a:sym typeface="Open Sans"/>
            </a:endParaRPr>
          </a:p>
          <a:p>
            <a:pPr indent="0" lvl="0" marL="0" rtl="0" algn="l">
              <a:spcBef>
                <a:spcPts val="1500"/>
              </a:spcBef>
              <a:spcAft>
                <a:spcPts val="0"/>
              </a:spcAft>
              <a:buNone/>
            </a:pPr>
            <a:r>
              <a:rPr lang="en">
                <a:solidFill>
                  <a:srgbClr val="202122"/>
                </a:solidFill>
                <a:latin typeface="Open Sans"/>
                <a:ea typeface="Open Sans"/>
                <a:cs typeface="Open Sans"/>
                <a:sym typeface="Open Sans"/>
              </a:rPr>
              <a:t>(iv) finiteness: if we trace out the instructions of an algorithm, then for all cases the algorithm will terminate after a finite number of steps;</a:t>
            </a:r>
            <a:endParaRPr>
              <a:solidFill>
                <a:srgbClr val="202122"/>
              </a:solidFill>
              <a:latin typeface="Open Sans"/>
              <a:ea typeface="Open Sans"/>
              <a:cs typeface="Open Sans"/>
              <a:sym typeface="Open Sans"/>
            </a:endParaRPr>
          </a:p>
          <a:p>
            <a:pPr indent="0" lvl="0" marL="0" rtl="0" algn="l">
              <a:spcBef>
                <a:spcPts val="1500"/>
              </a:spcBef>
              <a:spcAft>
                <a:spcPts val="1500"/>
              </a:spcAft>
              <a:buNone/>
            </a:pPr>
            <a:r>
              <a:rPr lang="en">
                <a:solidFill>
                  <a:srgbClr val="202122"/>
                </a:solidFill>
                <a:latin typeface="Open Sans"/>
                <a:ea typeface="Open Sans"/>
                <a:cs typeface="Open Sans"/>
                <a:sym typeface="Open Sans"/>
              </a:rPr>
              <a:t>(v) effectiveness: every instruction must be sufficiently basic that it can in principle be carried out by a person using only pencil and paper. It is not enough that each operation be definite as in (iii), but it must also be feasible.</a:t>
            </a:r>
            <a:endParaRPr>
              <a:solidFill>
                <a:srgbClr val="20212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 continue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In formal computer science, one distinguishes between an algorithm, and a program. A program does not necessarily satisfy condition (iv). One important example of such a program for a computer is its operating system which never terminates (except for system crashes) but continues in a wait loop until more jobs are entered. </a:t>
            </a:r>
            <a:endParaRPr sz="1500">
              <a:solidFill>
                <a:srgbClr val="000000"/>
              </a:solidFill>
              <a:highlight>
                <a:srgbClr val="FFFFFF"/>
              </a:highlight>
              <a:latin typeface="Arial"/>
              <a:ea typeface="Arial"/>
              <a:cs typeface="Arial"/>
              <a:sym typeface="Arial"/>
            </a:endParaRPr>
          </a:p>
          <a:p>
            <a:pPr indent="0" lvl="0" marL="457200" rtl="0" algn="just">
              <a:spcBef>
                <a:spcPts val="1200"/>
              </a:spcBef>
              <a:spcAft>
                <a:spcPts val="0"/>
              </a:spcAft>
              <a:buNone/>
            </a:pPr>
            <a:r>
              <a:t/>
            </a:r>
            <a:endParaRPr sz="1500">
              <a:solidFill>
                <a:srgbClr val="000000"/>
              </a:solidFill>
              <a:highlight>
                <a:srgbClr val="FFFFFF"/>
              </a:highlight>
              <a:latin typeface="Arial"/>
              <a:ea typeface="Arial"/>
              <a:cs typeface="Arial"/>
              <a:sym typeface="Arial"/>
            </a:endParaRPr>
          </a:p>
          <a:p>
            <a:pPr indent="-323850" lvl="0" marL="457200" rtl="0" algn="just">
              <a:spcBef>
                <a:spcPts val="120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An algorithm can be described in many ways. A natural language such as English can be used but we must be very careful that the resulting instructions are definite (condition iii). An improvement over English is to couple its use with a graphical form of notation such as flowcharts.</a:t>
            </a: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Terminologies -- Data Type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500">
                <a:solidFill>
                  <a:srgbClr val="000000"/>
                </a:solidFill>
                <a:highlight>
                  <a:srgbClr val="FFFFFF"/>
                </a:highlight>
                <a:latin typeface="Arial"/>
                <a:ea typeface="Arial"/>
                <a:cs typeface="Arial"/>
                <a:sym typeface="Arial"/>
              </a:rPr>
              <a:t>A </a:t>
            </a:r>
            <a:r>
              <a:rPr b="1" i="1" lang="en" sz="1500">
                <a:solidFill>
                  <a:srgbClr val="000000"/>
                </a:solidFill>
                <a:highlight>
                  <a:srgbClr val="FFFFFF"/>
                </a:highlight>
                <a:latin typeface="Arial"/>
                <a:ea typeface="Arial"/>
                <a:cs typeface="Arial"/>
                <a:sym typeface="Arial"/>
              </a:rPr>
              <a:t>data type</a:t>
            </a:r>
            <a:r>
              <a:rPr lang="en" sz="1500">
                <a:solidFill>
                  <a:srgbClr val="000000"/>
                </a:solidFill>
                <a:highlight>
                  <a:srgbClr val="FFFFFF"/>
                </a:highlight>
                <a:latin typeface="Arial"/>
                <a:ea typeface="Arial"/>
                <a:cs typeface="Arial"/>
                <a:sym typeface="Arial"/>
              </a:rPr>
              <a:t> is a term which refers to the kinds of data that variables may "hold" in a programming language. </a:t>
            </a:r>
            <a:endParaRPr sz="1500">
              <a:solidFill>
                <a:srgbClr val="000000"/>
              </a:solidFill>
              <a:highlight>
                <a:srgbClr val="FFFFFF"/>
              </a:highlight>
              <a:latin typeface="Arial"/>
              <a:ea typeface="Arial"/>
              <a:cs typeface="Arial"/>
              <a:sym typeface="Arial"/>
            </a:endParaRPr>
          </a:p>
          <a:p>
            <a:pPr indent="0" lvl="0" marL="0" rtl="0" algn="just">
              <a:spcBef>
                <a:spcPts val="120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just">
              <a:spcBef>
                <a:spcPts val="1200"/>
              </a:spcBef>
              <a:spcAft>
                <a:spcPts val="0"/>
              </a:spcAft>
              <a:buNone/>
            </a:pPr>
            <a:r>
              <a:rPr lang="en" sz="1500">
                <a:solidFill>
                  <a:srgbClr val="000000"/>
                </a:solidFill>
                <a:highlight>
                  <a:srgbClr val="FFFFFF"/>
                </a:highlight>
                <a:latin typeface="Arial"/>
                <a:ea typeface="Arial"/>
                <a:cs typeface="Arial"/>
                <a:sym typeface="Arial"/>
              </a:rPr>
              <a:t>With every programming language there is a set of built-in data types. This means that the language allows variables to name data of that type and provides a set of operations which meaningfully manipulates these variables. </a:t>
            </a:r>
            <a:endParaRPr sz="1500">
              <a:solidFill>
                <a:srgbClr val="000000"/>
              </a:solidFill>
              <a:highlight>
                <a:srgbClr val="FFFFFF"/>
              </a:highlight>
              <a:latin typeface="Arial"/>
              <a:ea typeface="Arial"/>
              <a:cs typeface="Arial"/>
              <a:sym typeface="Arial"/>
            </a:endParaRPr>
          </a:p>
          <a:p>
            <a:pPr indent="0" lvl="0" marL="0" rtl="0" algn="just">
              <a:spcBef>
                <a:spcPts val="120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just">
              <a:spcBef>
                <a:spcPts val="1200"/>
              </a:spcBef>
              <a:spcAft>
                <a:spcPts val="0"/>
              </a:spcAft>
              <a:buNone/>
            </a:pPr>
            <a:r>
              <a:rPr lang="en" sz="1500">
                <a:solidFill>
                  <a:srgbClr val="000000"/>
                </a:solidFill>
                <a:highlight>
                  <a:srgbClr val="FFFFFF"/>
                </a:highlight>
                <a:latin typeface="Arial"/>
                <a:ea typeface="Arial"/>
                <a:cs typeface="Arial"/>
                <a:sym typeface="Arial"/>
              </a:rPr>
              <a:t>Some data types are easy to provide because they are already built into the computer's machine language instruction set. Integer and real arithmetic are examples of this. Other data types require considerably more effort to implement.</a:t>
            </a:r>
            <a:endParaRPr sz="1500">
              <a:solidFill>
                <a:srgbClr val="000000"/>
              </a:solidFill>
              <a:highlight>
                <a:srgbClr val="FFFFFF"/>
              </a:highlight>
              <a:latin typeface="Arial"/>
              <a:ea typeface="Arial"/>
              <a:cs typeface="Arial"/>
              <a:sym typeface="Arial"/>
            </a:endParaRPr>
          </a:p>
          <a:p>
            <a:pPr indent="0" lvl="0" marL="0" rtl="0" algn="just">
              <a:spcBef>
                <a:spcPts val="1200"/>
              </a:spcBef>
              <a:spcAft>
                <a:spcPts val="1200"/>
              </a:spcAft>
              <a:buNone/>
            </a:pPr>
            <a:r>
              <a:t/>
            </a: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Terminologies -- Data Objects</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500">
                <a:solidFill>
                  <a:schemeClr val="accent1"/>
                </a:solidFill>
                <a:latin typeface="Open Sans"/>
                <a:ea typeface="Open Sans"/>
                <a:cs typeface="Open Sans"/>
                <a:sym typeface="Open Sans"/>
              </a:rPr>
              <a:t>Data object</a:t>
            </a:r>
            <a:r>
              <a:rPr lang="en" sz="1500">
                <a:solidFill>
                  <a:schemeClr val="accent1"/>
                </a:solidFill>
                <a:latin typeface="Open Sans"/>
                <a:ea typeface="Open Sans"/>
                <a:cs typeface="Open Sans"/>
                <a:sym typeface="Open Sans"/>
              </a:rPr>
              <a:t> is a term referring to a set of elements, say D. For example the data object integers refers to D = {0, 1, 2, ...}. </a:t>
            </a:r>
            <a:endParaRPr sz="1500">
              <a:solidFill>
                <a:schemeClr val="accent1"/>
              </a:solidFill>
              <a:latin typeface="Open Sans"/>
              <a:ea typeface="Open Sans"/>
              <a:cs typeface="Open Sans"/>
              <a:sym typeface="Open Sans"/>
            </a:endParaRPr>
          </a:p>
          <a:p>
            <a:pPr indent="0" lvl="0" marL="0" rtl="0" algn="just">
              <a:spcBef>
                <a:spcPts val="1200"/>
              </a:spcBef>
              <a:spcAft>
                <a:spcPts val="1200"/>
              </a:spcAft>
              <a:buNone/>
            </a:pPr>
            <a:r>
              <a:rPr lang="en" sz="1500">
                <a:solidFill>
                  <a:schemeClr val="accent1"/>
                </a:solidFill>
                <a:latin typeface="Open Sans"/>
                <a:ea typeface="Open Sans"/>
                <a:cs typeface="Open Sans"/>
                <a:sym typeface="Open Sans"/>
              </a:rPr>
              <a:t>The data object alphabetic character strings of length less than thirty one implies D = {",'A','B', ...,'Z','AA', ...}. Thus, D may be finite or infinite and if D is very large we may need to devise special ways of representing its elements in our computer.</a:t>
            </a:r>
            <a:endParaRPr sz="1500">
              <a:solidFill>
                <a:schemeClr val="accen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viewpoint -- </a:t>
            </a:r>
            <a:r>
              <a:rPr lang="en"/>
              <a:t>Data Structures</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rgbClr val="202122"/>
                </a:solidFill>
                <a:latin typeface="Open Sans"/>
                <a:ea typeface="Open Sans"/>
                <a:cs typeface="Open Sans"/>
                <a:sym typeface="Open Sans"/>
              </a:rPr>
              <a:t>The notion of a data structure as distinguished from a data object is that we want to describe not only the set of objects, but the way they are related. </a:t>
            </a:r>
            <a:endParaRPr sz="1500">
              <a:solidFill>
                <a:srgbClr val="202122"/>
              </a:solidFill>
              <a:latin typeface="Open Sans"/>
              <a:ea typeface="Open Sans"/>
              <a:cs typeface="Open Sans"/>
              <a:sym typeface="Open Sans"/>
            </a:endParaRPr>
          </a:p>
          <a:p>
            <a:pPr indent="0" lvl="0" marL="0" rtl="0" algn="just">
              <a:spcBef>
                <a:spcPts val="1200"/>
              </a:spcBef>
              <a:spcAft>
                <a:spcPts val="0"/>
              </a:spcAft>
              <a:buNone/>
            </a:pPr>
            <a:r>
              <a:t/>
            </a:r>
            <a:endParaRPr sz="1500">
              <a:solidFill>
                <a:srgbClr val="202122"/>
              </a:solidFill>
              <a:latin typeface="Open Sans"/>
              <a:ea typeface="Open Sans"/>
              <a:cs typeface="Open Sans"/>
              <a:sym typeface="Open Sans"/>
            </a:endParaRPr>
          </a:p>
          <a:p>
            <a:pPr indent="0" lvl="0" marL="0" rtl="0" algn="just">
              <a:spcBef>
                <a:spcPts val="1200"/>
              </a:spcBef>
              <a:spcAft>
                <a:spcPts val="0"/>
              </a:spcAft>
              <a:buNone/>
            </a:pPr>
            <a:r>
              <a:rPr lang="en" sz="1500">
                <a:solidFill>
                  <a:srgbClr val="202122"/>
                </a:solidFill>
                <a:latin typeface="Open Sans"/>
                <a:ea typeface="Open Sans"/>
                <a:cs typeface="Open Sans"/>
                <a:sym typeface="Open Sans"/>
              </a:rPr>
              <a:t>In another way, we want to describe the set of operations which may legally be applied to elements of the data object. This implies that we must specify the set of operations and show how they work. </a:t>
            </a:r>
            <a:endParaRPr sz="1500">
              <a:solidFill>
                <a:srgbClr val="202122"/>
              </a:solidFill>
              <a:latin typeface="Open Sans"/>
              <a:ea typeface="Open Sans"/>
              <a:cs typeface="Open Sans"/>
              <a:sym typeface="Open Sans"/>
            </a:endParaRPr>
          </a:p>
          <a:p>
            <a:pPr indent="0" lvl="0" marL="0" rtl="0" algn="just">
              <a:spcBef>
                <a:spcPts val="1200"/>
              </a:spcBef>
              <a:spcAft>
                <a:spcPts val="1200"/>
              </a:spcAft>
              <a:buNone/>
            </a:pPr>
            <a:r>
              <a:rPr lang="en" sz="1500">
                <a:solidFill>
                  <a:srgbClr val="202122"/>
                </a:solidFill>
                <a:latin typeface="Open Sans"/>
                <a:ea typeface="Open Sans"/>
                <a:cs typeface="Open Sans"/>
                <a:sym typeface="Open Sans"/>
              </a:rPr>
              <a:t>For integers we would have the arithmetic operations +, -, *, / and perhaps many others such as mod, ceil, floor, greater than, less than, etc. The data object integers plus a description of how +, -, *, /, etc. behave constitutes a data structure definition.</a:t>
            </a:r>
            <a:endParaRPr sz="1500">
              <a:solidFill>
                <a:srgbClr val="20212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Structure - An Example</a:t>
            </a:r>
            <a:endParaRPr/>
          </a:p>
        </p:txBody>
      </p:sp>
      <p:sp>
        <p:nvSpPr>
          <p:cNvPr id="108" name="Google Shape;108;p21"/>
          <p:cNvSpPr txBox="1"/>
          <p:nvPr>
            <p:ph idx="1" type="body"/>
          </p:nvPr>
        </p:nvSpPr>
        <p:spPr>
          <a:xfrm>
            <a:off x="311700" y="1152475"/>
            <a:ext cx="8520600" cy="36978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1500">
                <a:solidFill>
                  <a:schemeClr val="accent1"/>
                </a:solidFill>
                <a:latin typeface="Open Sans"/>
                <a:ea typeface="Open Sans"/>
                <a:cs typeface="Open Sans"/>
                <a:sym typeface="Open Sans"/>
              </a:rPr>
              <a:t>Define the data structure natural number (abbreviated natno) where natno = {0,1,2,3, ...} with the three operations being a test for zero addition and equality.</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structure NATNO</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1       declare ZERO( ) → natno</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2               ISZERO(natno) → boolean</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3               SUCC(natno) → natno</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4               ADD(natno, natno) → natno</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5               EQ(natno, natno) → boolean</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6       for all x, y ∈ natno let</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7               ISZERO(ZERO) ::= true; ISZERO(SUCC(x)) ::= false</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8               ADD(ZERO, y) :: = y, ADD(SUCC(x), y) :: = SUCC(ADD(x, y))</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9               EQ(x, ZERO) :: = if ISZERO(x) then true else false</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10               EQ(ZERO, SUCC(y)) :: = false</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                   EQ(SUCC(x), SUCC(y)) :: = EQ(x, y)</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11       end</a:t>
            </a:r>
            <a:endParaRPr sz="1500">
              <a:solidFill>
                <a:schemeClr val="accent1"/>
              </a:solidFill>
              <a:latin typeface="Open Sans"/>
              <a:ea typeface="Open Sans"/>
              <a:cs typeface="Open Sans"/>
              <a:sym typeface="Open Sans"/>
            </a:endParaRPr>
          </a:p>
          <a:p>
            <a:pPr indent="0" lvl="0" marL="0" rtl="0" algn="just">
              <a:spcBef>
                <a:spcPts val="0"/>
              </a:spcBef>
              <a:spcAft>
                <a:spcPts val="0"/>
              </a:spcAft>
              <a:buNone/>
            </a:pPr>
            <a:r>
              <a:rPr lang="en" sz="1500">
                <a:solidFill>
                  <a:schemeClr val="accent1"/>
                </a:solidFill>
                <a:latin typeface="Open Sans"/>
                <a:ea typeface="Open Sans"/>
                <a:cs typeface="Open Sans"/>
                <a:sym typeface="Open Sans"/>
              </a:rPr>
              <a:t>end NATNO</a:t>
            </a:r>
            <a:endParaRPr sz="1500">
              <a:solidFill>
                <a:schemeClr val="accen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