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layfair Displ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3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95694E-FFB8-464D-B251-9922B214E83B}">
  <a:tblStyle styleId="{FB95694E-FFB8-464D-B251-9922B214E8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PlayfairDispl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6b3f6047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6b3f6047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b3f6047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b3f6047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6b3f6047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6b3f6047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b3f6047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b3f6047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6b3f6047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6b3f6047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b3f6047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b3f6047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b3f6047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b3f6047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6ffa886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6ffa886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6ffa886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6ffa886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6ffa886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6ffa886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6b3f604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6b3f604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6ffa886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6ffa886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b3f6047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b3f6047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b3f6047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b3f604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b3f6047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6b3f6047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6b3f6047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6b3f6047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6b3f604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6b3f604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6b3f6047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6b3f6047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b3f6047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b3f6047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CER3C3 Data Structures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Lecture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the Frequency Count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n" sz="1500">
                <a:solidFill>
                  <a:srgbClr val="000000"/>
                </a:solidFill>
                <a:latin typeface="Arial"/>
                <a:ea typeface="Arial"/>
                <a:cs typeface="Arial"/>
                <a:sym typeface="Arial"/>
              </a:rPr>
              <a:t>The frequency count = ??. We will write this as O(n), </a:t>
            </a:r>
            <a:r>
              <a:rPr lang="en" sz="1400">
                <a:solidFill>
                  <a:srgbClr val="000000"/>
                </a:solidFill>
                <a:latin typeface="Arial"/>
                <a:ea typeface="Arial"/>
                <a:cs typeface="Arial"/>
                <a:sym typeface="Arial"/>
              </a:rPr>
              <a:t>ignoring the two constants 5. This notation means that the order of magnitude is proportional to n.</a:t>
            </a:r>
            <a:endParaRPr sz="1500"/>
          </a:p>
        </p:txBody>
      </p:sp>
      <p:graphicFrame>
        <p:nvGraphicFramePr>
          <p:cNvPr id="115" name="Google Shape;115;p22"/>
          <p:cNvGraphicFramePr/>
          <p:nvPr/>
        </p:nvGraphicFramePr>
        <p:xfrm>
          <a:off x="952500" y="1306850"/>
          <a:ext cx="3000000" cy="3000000"/>
        </p:xfrm>
        <a:graphic>
          <a:graphicData uri="http://schemas.openxmlformats.org/drawingml/2006/table">
            <a:tbl>
              <a:tblPr>
                <a:noFill/>
                <a:tableStyleId>{FB95694E-FFB8-464D-B251-9922B214E83B}</a:tableStyleId>
              </a:tblPr>
              <a:tblGrid>
                <a:gridCol w="3619500"/>
                <a:gridCol w="3619500"/>
              </a:tblGrid>
              <a:tr h="381000">
                <a:tc>
                  <a:txBody>
                    <a:bodyPr/>
                    <a:lstStyle/>
                    <a:p>
                      <a:pPr indent="0" lvl="0" marL="0" rtl="0" algn="just">
                        <a:spcBef>
                          <a:spcPts val="0"/>
                        </a:spcBef>
                        <a:spcAft>
                          <a:spcPts val="0"/>
                        </a:spcAft>
                        <a:buNone/>
                      </a:pPr>
                      <a:r>
                        <a:rPr b="1" lang="en">
                          <a:latin typeface="Times New Roman"/>
                          <a:ea typeface="Times New Roman"/>
                          <a:cs typeface="Times New Roman"/>
                          <a:sym typeface="Times New Roman"/>
                        </a:rPr>
                        <a:t>Step 		n&lt;0 		n=0 		n=1</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1 		1 		1 		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 		1 		1 		1</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3 		1 		1 		1</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4 		1 		0 		0</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 		0 		1 		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6 		0 		1 		0</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7 		0 		0 		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8 		0 		0 		1</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9-15   	0 		0 		0</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For n &gt;= 2</a:t>
                      </a:r>
                      <a:endParaRPr b="1">
                        <a:latin typeface="Times New Roman"/>
                        <a:ea typeface="Times New Roman"/>
                        <a:cs typeface="Times New Roman"/>
                        <a:sym typeface="Times New Roman"/>
                      </a:endParaRPr>
                    </a:p>
                    <a:p>
                      <a:pPr indent="0" lvl="0" marL="0" rtl="0" algn="just">
                        <a:spcBef>
                          <a:spcPts val="0"/>
                        </a:spcBef>
                        <a:spcAft>
                          <a:spcPts val="0"/>
                        </a:spcAft>
                        <a:buNone/>
                      </a:pPr>
                      <a:r>
                        <a:rPr b="1" lang="en">
                          <a:latin typeface="Times New Roman"/>
                          <a:ea typeface="Times New Roman"/>
                          <a:cs typeface="Times New Roman"/>
                          <a:sym typeface="Times New Roman"/>
                        </a:rPr>
                        <a:t>Step       Frequency         Step        Frequency</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1 		1 		9 		2</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 		1 		10 		n</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 		1 		11 		n-1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4 		0 		12 		n-1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 		1 		13 		n-1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6 		0 		14 		n-1</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7 		1 		15 		1</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8 		0 		16 		1</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Oh Notation</a:t>
            </a:r>
            <a:endParaRPr/>
          </a:p>
        </p:txBody>
      </p:sp>
      <p:sp>
        <p:nvSpPr>
          <p:cNvPr id="121" name="Google Shape;121;p23"/>
          <p:cNvSpPr txBox="1"/>
          <p:nvPr>
            <p:ph idx="1" type="body"/>
          </p:nvPr>
        </p:nvSpPr>
        <p:spPr>
          <a:xfrm>
            <a:off x="311700" y="1152475"/>
            <a:ext cx="8520600" cy="35268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n"/>
              <a:t>The notation f(n) = O(g(n)) (read as f of n equals big-oh of g of n) has a precise mathematical definition.</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Definition:</a:t>
            </a:r>
            <a:r>
              <a:rPr lang="en"/>
              <a:t> f(n) = O(g(n)) iff there exist two constants </a:t>
            </a:r>
            <a:r>
              <a:rPr b="1" lang="en"/>
              <a:t>c</a:t>
            </a:r>
            <a:r>
              <a:rPr lang="en"/>
              <a:t> and </a:t>
            </a:r>
            <a:r>
              <a:rPr b="1" lang="en"/>
              <a:t>n</a:t>
            </a:r>
            <a:r>
              <a:rPr b="1" baseline="-25000" lang="en"/>
              <a:t>o</a:t>
            </a:r>
            <a:r>
              <a:rPr lang="en"/>
              <a:t> such that |f(n)| ≤ c|g(n)| for all n ≥ n</a:t>
            </a:r>
            <a:r>
              <a:rPr baseline="-25000" lang="en"/>
              <a:t>o</a:t>
            </a:r>
            <a:r>
              <a:rPr lang="en"/>
              <a:t>.</a:t>
            </a:r>
            <a:endParaRPr/>
          </a:p>
          <a:p>
            <a:pPr indent="0" lvl="0" marL="0" rtl="0" algn="just">
              <a:spcBef>
                <a:spcPts val="0"/>
              </a:spcBef>
              <a:spcAft>
                <a:spcPts val="0"/>
              </a:spcAft>
              <a:buNone/>
            </a:pPr>
            <a:r>
              <a:t/>
            </a:r>
            <a:endParaRPr/>
          </a:p>
          <a:p>
            <a:pPr indent="-325755" lvl="0" marL="457200" rtl="0" algn="just">
              <a:spcBef>
                <a:spcPts val="0"/>
              </a:spcBef>
              <a:spcAft>
                <a:spcPts val="0"/>
              </a:spcAft>
              <a:buSzPct val="100000"/>
              <a:buChar char="●"/>
            </a:pPr>
            <a:r>
              <a:rPr lang="en"/>
              <a:t>f(n) will normally represent the computing time of some algorithm.      </a:t>
            </a:r>
            <a:endParaRPr/>
          </a:p>
          <a:p>
            <a:pPr indent="-325755" lvl="0" marL="457200" rtl="0" algn="just">
              <a:spcBef>
                <a:spcPts val="0"/>
              </a:spcBef>
              <a:spcAft>
                <a:spcPts val="0"/>
              </a:spcAft>
              <a:buSzPct val="100000"/>
              <a:buChar char="●"/>
            </a:pPr>
            <a:r>
              <a:rPr lang="en"/>
              <a:t>When we say that the computing time of an algorithm is O(g(n)) we mean that its execution        takes no more than a constant times g(n).</a:t>
            </a:r>
            <a:endParaRPr/>
          </a:p>
          <a:p>
            <a:pPr indent="-325755" lvl="0" marL="457200" rtl="0" algn="just">
              <a:spcBef>
                <a:spcPts val="0"/>
              </a:spcBef>
              <a:spcAft>
                <a:spcPts val="0"/>
              </a:spcAft>
              <a:buSzPct val="100000"/>
              <a:buChar char="●"/>
            </a:pPr>
            <a:r>
              <a:rPr lang="en"/>
              <a:t>n is a parameter which characterizes the inputs and/or outputs. For example n might be the number of inputs or the number of outputs or their sum or the magnitude of one of them.</a:t>
            </a:r>
            <a:endParaRPr/>
          </a:p>
          <a:p>
            <a:pPr indent="-325755" lvl="0" marL="457200" rtl="0" algn="just">
              <a:spcBef>
                <a:spcPts val="0"/>
              </a:spcBef>
              <a:spcAft>
                <a:spcPts val="0"/>
              </a:spcAft>
              <a:buSzPct val="100000"/>
              <a:buChar char="●"/>
            </a:pPr>
            <a:r>
              <a:rPr lang="en"/>
              <a:t>For the Fibonacci program n represents the magnitude of the input and the time for this   program is written as T(FIBONACCI) = 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Oh Notation</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We write O(1) to mean a computing time which is a constant. O(n) is called linear, O(n</a:t>
            </a:r>
            <a:r>
              <a:rPr baseline="30000" lang="en"/>
              <a:t>2</a:t>
            </a:r>
            <a:r>
              <a:rPr lang="en"/>
              <a:t>) is called  quadratic, O(n</a:t>
            </a:r>
            <a:r>
              <a:rPr baseline="30000" lang="en"/>
              <a:t>3</a:t>
            </a:r>
            <a:r>
              <a:rPr lang="en"/>
              <a:t>) is called cubic, and O(2</a:t>
            </a:r>
            <a:r>
              <a:rPr baseline="30000" lang="en"/>
              <a:t>n</a:t>
            </a:r>
            <a:r>
              <a:rPr lang="en"/>
              <a:t>) is called exponential. </a:t>
            </a:r>
            <a:endParaRPr/>
          </a:p>
          <a:p>
            <a:pPr indent="-334327" lvl="0" marL="457200" rtl="0" algn="l">
              <a:spcBef>
                <a:spcPts val="0"/>
              </a:spcBef>
              <a:spcAft>
                <a:spcPts val="0"/>
              </a:spcAft>
              <a:buSzPct val="100000"/>
              <a:buChar char="●"/>
            </a:pPr>
            <a:r>
              <a:rPr lang="en"/>
              <a:t>If an algorithm takes time O(log n) it is faster, for sufficiently large n, than if it had taken O(n). Similarly, O(n log n) is better than O(n</a:t>
            </a:r>
            <a:r>
              <a:rPr baseline="30000" lang="en"/>
              <a:t>2</a:t>
            </a:r>
            <a:r>
              <a:rPr lang="en"/>
              <a:t>) but not as good as O(n)</a:t>
            </a:r>
            <a:endParaRPr/>
          </a:p>
          <a:p>
            <a:pPr indent="-334327" lvl="0" marL="457200" rtl="0" algn="l">
              <a:spcBef>
                <a:spcPts val="0"/>
              </a:spcBef>
              <a:spcAft>
                <a:spcPts val="0"/>
              </a:spcAft>
              <a:buSzPct val="100000"/>
              <a:buChar char="●"/>
            </a:pPr>
            <a:r>
              <a:rPr lang="en"/>
              <a:t>Given an algorithm, we analyze the frequency count of each statement and total the sum. This may give a polynomial</a:t>
            </a:r>
            <a:endParaRPr/>
          </a:p>
          <a:p>
            <a:pPr indent="0" lvl="0" marL="0" rtl="0" algn="ctr">
              <a:spcBef>
                <a:spcPts val="1200"/>
              </a:spcBef>
              <a:spcAft>
                <a:spcPts val="0"/>
              </a:spcAft>
              <a:buNone/>
            </a:pPr>
            <a:r>
              <a:rPr lang="en"/>
              <a:t>              P(n) = c</a:t>
            </a:r>
            <a:r>
              <a:rPr baseline="-25000" lang="en"/>
              <a:t>k</a:t>
            </a:r>
            <a:r>
              <a:rPr lang="en"/>
              <a:t>n</a:t>
            </a:r>
            <a:r>
              <a:rPr baseline="30000" lang="en"/>
              <a:t>k</a:t>
            </a:r>
            <a:r>
              <a:rPr lang="en"/>
              <a:t> + c</a:t>
            </a:r>
            <a:r>
              <a:rPr baseline="-25000" lang="en"/>
              <a:t>k-1</a:t>
            </a:r>
            <a:r>
              <a:rPr lang="en"/>
              <a:t>n</a:t>
            </a:r>
            <a:r>
              <a:rPr baseline="30000" lang="en"/>
              <a:t>k-1</a:t>
            </a:r>
            <a:r>
              <a:rPr lang="en"/>
              <a:t> + ... + c</a:t>
            </a:r>
            <a:r>
              <a:rPr baseline="-25000" lang="en"/>
              <a:t>1</a:t>
            </a:r>
            <a:r>
              <a:rPr lang="en"/>
              <a:t>n + c0</a:t>
            </a:r>
            <a:endParaRPr/>
          </a:p>
          <a:p>
            <a:pPr indent="0" lvl="0" marL="0" rtl="0" algn="l">
              <a:spcBef>
                <a:spcPts val="1200"/>
              </a:spcBef>
              <a:spcAft>
                <a:spcPts val="0"/>
              </a:spcAft>
              <a:buNone/>
            </a:pPr>
            <a:r>
              <a:rPr lang="en"/>
              <a:t>	where the c</a:t>
            </a:r>
            <a:r>
              <a:rPr baseline="-25000" lang="en"/>
              <a:t>i</a:t>
            </a:r>
            <a:r>
              <a:rPr lang="en"/>
              <a:t> are constants, c</a:t>
            </a:r>
            <a:r>
              <a:rPr baseline="-25000" lang="en"/>
              <a:t>k</a:t>
            </a:r>
            <a:r>
              <a:rPr lang="en"/>
              <a:t> ≠ 0 and n is a parameter. Using big-oh notation, P(n) =    </a:t>
            </a:r>
            <a:endParaRPr/>
          </a:p>
          <a:p>
            <a:pPr indent="0" lvl="0" marL="0" rtl="0" algn="l">
              <a:spcBef>
                <a:spcPts val="0"/>
              </a:spcBef>
              <a:spcAft>
                <a:spcPts val="0"/>
              </a:spcAft>
              <a:buNone/>
            </a:pPr>
            <a:r>
              <a:rPr lang="en"/>
              <a:t>            O(n</a:t>
            </a:r>
            <a:r>
              <a:rPr baseline="-25000" lang="en"/>
              <a:t>k</a:t>
            </a:r>
            <a:r>
              <a:rPr lang="en"/>
              <a:t>).</a:t>
            </a:r>
            <a:endParaRPr/>
          </a:p>
          <a:p>
            <a:pPr indent="-334327" lvl="0" marL="457200" rtl="0" algn="l">
              <a:spcBef>
                <a:spcPts val="0"/>
              </a:spcBef>
              <a:spcAft>
                <a:spcPts val="0"/>
              </a:spcAft>
              <a:buSzPct val="100000"/>
              <a:buChar char="●"/>
            </a:pPr>
            <a:r>
              <a:rPr lang="en"/>
              <a:t>If we have two algorithms which perform the same task, and the first has a computing time which is O (n) and the second O(n</a:t>
            </a:r>
            <a:r>
              <a:rPr baseline="30000" lang="en"/>
              <a:t>2</a:t>
            </a:r>
            <a:r>
              <a:rPr lang="en"/>
              <a:t>), then we will usually take the first as superior.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Rate of Growth of common computing functions</a:t>
            </a:r>
            <a:endParaRPr/>
          </a:p>
        </p:txBody>
      </p:sp>
      <p:pic>
        <p:nvPicPr>
          <p:cNvPr id="133" name="Google Shape;133;p25"/>
          <p:cNvPicPr preferRelativeResize="0"/>
          <p:nvPr/>
        </p:nvPicPr>
        <p:blipFill>
          <a:blip r:embed="rId3">
            <a:alphaModFix/>
          </a:blip>
          <a:stretch>
            <a:fillRect/>
          </a:stretch>
        </p:blipFill>
        <p:spPr>
          <a:xfrm>
            <a:off x="2138964" y="1017450"/>
            <a:ext cx="5366486" cy="393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 Magic Square</a:t>
            </a:r>
            <a:endParaRPr/>
          </a:p>
        </p:txBody>
      </p:sp>
      <p:sp>
        <p:nvSpPr>
          <p:cNvPr id="139" name="Google Shape;139;p26"/>
          <p:cNvSpPr txBox="1"/>
          <p:nvPr>
            <p:ph idx="1" type="body"/>
          </p:nvPr>
        </p:nvSpPr>
        <p:spPr>
          <a:xfrm>
            <a:off x="311700" y="1017450"/>
            <a:ext cx="8520600" cy="38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magic square is an n x n matrix of the integers 1 to n</a:t>
            </a:r>
            <a:r>
              <a:rPr baseline="30000" lang="en"/>
              <a:t>2</a:t>
            </a:r>
            <a:r>
              <a:rPr lang="en"/>
              <a:t> such that the sum of every row, column and diagonal is the same. For example, n = 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just">
              <a:lnSpc>
                <a:spcPct val="100000"/>
              </a:lnSpc>
              <a:spcBef>
                <a:spcPts val="1200"/>
              </a:spcBef>
              <a:spcAft>
                <a:spcPts val="0"/>
              </a:spcAft>
              <a:buNone/>
            </a:pPr>
            <a:r>
              <a:rPr lang="en" sz="1400">
                <a:solidFill>
                  <a:srgbClr val="000000"/>
                </a:solidFill>
                <a:latin typeface="Arial"/>
                <a:ea typeface="Arial"/>
                <a:cs typeface="Arial"/>
                <a:sym typeface="Arial"/>
              </a:rPr>
              <a:t>There is a simple rule to build it when n is odd. </a:t>
            </a:r>
            <a:r>
              <a:rPr lang="en"/>
              <a:t>                         </a:t>
            </a:r>
            <a:endParaRPr/>
          </a:p>
        </p:txBody>
      </p:sp>
      <p:graphicFrame>
        <p:nvGraphicFramePr>
          <p:cNvPr id="140" name="Google Shape;140;p26"/>
          <p:cNvGraphicFramePr/>
          <p:nvPr/>
        </p:nvGraphicFramePr>
        <p:xfrm>
          <a:off x="2424650" y="1966615"/>
          <a:ext cx="3000000" cy="3000000"/>
        </p:xfrm>
        <a:graphic>
          <a:graphicData uri="http://schemas.openxmlformats.org/drawingml/2006/table">
            <a:tbl>
              <a:tblPr>
                <a:noFill/>
                <a:tableStyleId>{FB95694E-FFB8-464D-B251-9922B214E83B}</a:tableStyleId>
              </a:tblPr>
              <a:tblGrid>
                <a:gridCol w="806375"/>
                <a:gridCol w="806375"/>
                <a:gridCol w="806375"/>
                <a:gridCol w="806375"/>
                <a:gridCol w="806375"/>
              </a:tblGrid>
              <a:tr h="378300">
                <a:tc>
                  <a:txBody>
                    <a:bodyPr/>
                    <a:lstStyle/>
                    <a:p>
                      <a:pPr indent="0" lvl="0" marL="0" rtl="0" algn="ctr">
                        <a:lnSpc>
                          <a:spcPct val="100000"/>
                        </a:lnSpc>
                        <a:spcBef>
                          <a:spcPts val="1200"/>
                        </a:spcBef>
                        <a:spcAft>
                          <a:spcPts val="1200"/>
                        </a:spcAft>
                        <a:buNone/>
                      </a:pPr>
                      <a:r>
                        <a:rPr lang="en"/>
                        <a:t>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17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100">
                <a:tc>
                  <a:txBody>
                    <a:bodyPr/>
                    <a:lstStyle/>
                    <a:p>
                      <a:pPr indent="0" lvl="0" marL="0" rtl="0" algn="ctr">
                        <a:lnSpc>
                          <a:spcPct val="100000"/>
                        </a:lnSpc>
                        <a:spcBef>
                          <a:spcPts val="1200"/>
                        </a:spcBef>
                        <a:spcAft>
                          <a:spcPts val="1200"/>
                        </a:spcAft>
                        <a:buNone/>
                      </a:pPr>
                      <a:r>
                        <a:rPr lang="en"/>
                        <a:t>1</a:t>
                      </a:r>
                      <a:r>
                        <a:rPr lang="en"/>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14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23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7500">
                <a:tc>
                  <a:txBody>
                    <a:bodyPr/>
                    <a:lstStyle/>
                    <a:p>
                      <a:pPr indent="0" lvl="0" marL="0" rtl="0" algn="ctr">
                        <a:lnSpc>
                          <a:spcPct val="115000"/>
                        </a:lnSpc>
                        <a:spcBef>
                          <a:spcPts val="1200"/>
                        </a:spcBef>
                        <a:spcAft>
                          <a:spcPts val="1200"/>
                        </a:spcAft>
                        <a:buNone/>
                      </a:pPr>
                      <a:r>
                        <a:rPr lang="en"/>
                        <a:t>2</a:t>
                      </a: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2</a:t>
                      </a: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8000">
                <a:tc>
                  <a:txBody>
                    <a:bodyPr/>
                    <a:lstStyle/>
                    <a:p>
                      <a:pPr indent="0" lvl="0" marL="0" rtl="0" algn="ctr">
                        <a:lnSpc>
                          <a:spcPct val="115000"/>
                        </a:lnSpc>
                        <a:spcBef>
                          <a:spcPts val="1200"/>
                        </a:spcBef>
                        <a:spcAft>
                          <a:spcPts val="120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21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2350">
                <a:tc>
                  <a:txBody>
                    <a:bodyPr/>
                    <a:lstStyle/>
                    <a:p>
                      <a:pPr indent="0" lvl="0" marL="0" rtl="0" algn="ctr">
                        <a:lnSpc>
                          <a:spcPct val="115000"/>
                        </a:lnSpc>
                        <a:spcBef>
                          <a:spcPts val="1200"/>
                        </a:spcBef>
                        <a:spcAft>
                          <a:spcPts val="120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25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 : Magic Square</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a:t>“Start with 1 in the middle of the top row; then go up and left assigning numbers in increasing order to empty squares; if you fall off the square imagine the same square as tiling the plane and continue; if a square is occupied, move down instead and continue."</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360"/>
              <a:t>procedure MAGIC(square, n)</a:t>
            </a:r>
            <a:endParaRPr b="1" sz="1360"/>
          </a:p>
          <a:p>
            <a:pPr indent="0" lvl="0" marL="0" rtl="0" algn="l">
              <a:lnSpc>
                <a:spcPct val="95000"/>
              </a:lnSpc>
              <a:spcBef>
                <a:spcPts val="0"/>
              </a:spcBef>
              <a:spcAft>
                <a:spcPts val="0"/>
              </a:spcAft>
              <a:buSzPts val="770"/>
              <a:buNone/>
            </a:pPr>
            <a:r>
              <a:rPr lang="en" sz="1360"/>
              <a:t>//for n odd create a magic square which is declared as an array, square (0:n-1, 0:n-1) and (i,j) is a square position. 2 ≤key ≤ n</a:t>
            </a:r>
            <a:r>
              <a:rPr baseline="30000" lang="en" sz="1360"/>
              <a:t>2</a:t>
            </a:r>
            <a:r>
              <a:rPr lang="en" sz="1360"/>
              <a:t> is integer valued.//</a:t>
            </a:r>
            <a:endParaRPr sz="1360"/>
          </a:p>
          <a:p>
            <a:pPr indent="0" lvl="0" marL="0" rtl="0" algn="l">
              <a:lnSpc>
                <a:spcPct val="95000"/>
              </a:lnSpc>
              <a:spcBef>
                <a:spcPts val="0"/>
              </a:spcBef>
              <a:spcAft>
                <a:spcPts val="0"/>
              </a:spcAft>
              <a:buSzPts val="770"/>
              <a:buNone/>
            </a:pPr>
            <a:r>
              <a:rPr lang="en" sz="1360"/>
              <a:t>if n is even then [print ('input error'); stop]</a:t>
            </a:r>
            <a:endParaRPr sz="1360"/>
          </a:p>
          <a:p>
            <a:pPr indent="0" lvl="0" marL="0" rtl="0" algn="l">
              <a:lnSpc>
                <a:spcPct val="95000"/>
              </a:lnSpc>
              <a:spcBef>
                <a:spcPts val="0"/>
              </a:spcBef>
              <a:spcAft>
                <a:spcPts val="0"/>
              </a:spcAft>
              <a:buSzPts val="770"/>
              <a:buNone/>
            </a:pPr>
            <a:r>
              <a:rPr lang="en" sz="1360"/>
              <a:t>SQUARE ← 0</a:t>
            </a:r>
            <a:endParaRPr sz="1360"/>
          </a:p>
          <a:p>
            <a:pPr indent="0" lvl="0" marL="0" rtl="0" algn="l">
              <a:lnSpc>
                <a:spcPct val="95000"/>
              </a:lnSpc>
              <a:spcBef>
                <a:spcPts val="0"/>
              </a:spcBef>
              <a:spcAft>
                <a:spcPts val="0"/>
              </a:spcAft>
              <a:buSzPts val="770"/>
              <a:buNone/>
            </a:pPr>
            <a:r>
              <a:rPr lang="en" sz="1360"/>
              <a:t>square(0,(n - 1)/2) ← 1;	 		//store 1 in middle of first row//</a:t>
            </a:r>
            <a:endParaRPr sz="1360"/>
          </a:p>
          <a:p>
            <a:pPr indent="0" lvl="0" marL="0" rtl="0" algn="l">
              <a:lnSpc>
                <a:spcPct val="95000"/>
              </a:lnSpc>
              <a:spcBef>
                <a:spcPts val="0"/>
              </a:spcBef>
              <a:spcAft>
                <a:spcPts val="0"/>
              </a:spcAft>
              <a:buSzPts val="770"/>
              <a:buNone/>
            </a:pPr>
            <a:r>
              <a:rPr lang="en" sz="1360"/>
              <a:t>key ← 2; i ← 0; j ← (n - 1)/2	 	//i,j are current position//</a:t>
            </a:r>
            <a:endParaRPr sz="1360"/>
          </a:p>
          <a:p>
            <a:pPr indent="0" lvl="0" marL="0" rtl="0" algn="l">
              <a:lnSpc>
                <a:spcPct val="95000"/>
              </a:lnSpc>
              <a:spcBef>
                <a:spcPts val="0"/>
              </a:spcBef>
              <a:spcAft>
                <a:spcPts val="0"/>
              </a:spcAft>
              <a:buSzPts val="770"/>
              <a:buNone/>
            </a:pPr>
            <a:r>
              <a:rPr lang="en" sz="1360"/>
              <a:t>while key ≤ n</a:t>
            </a:r>
            <a:r>
              <a:rPr baseline="30000" lang="en" sz="1360"/>
              <a:t>2</a:t>
            </a:r>
            <a:r>
              <a:rPr lang="en" sz="1360"/>
              <a:t> do</a:t>
            </a:r>
            <a:endParaRPr sz="1360"/>
          </a:p>
          <a:p>
            <a:pPr indent="0" lvl="0" marL="0" rtl="0" algn="l">
              <a:lnSpc>
                <a:spcPct val="95000"/>
              </a:lnSpc>
              <a:spcBef>
                <a:spcPts val="0"/>
              </a:spcBef>
              <a:spcAft>
                <a:spcPts val="0"/>
              </a:spcAft>
              <a:buSzPts val="770"/>
              <a:buNone/>
            </a:pPr>
            <a:r>
              <a:rPr lang="en" sz="1360"/>
              <a:t>(k,l) ← ((i - 1) mod n, (j - 1) mod n) 	//look up and left//</a:t>
            </a:r>
            <a:endParaRPr sz="1360"/>
          </a:p>
          <a:p>
            <a:pPr indent="0" lvl="0" marL="0" rtl="0" algn="l">
              <a:lnSpc>
                <a:spcPct val="95000"/>
              </a:lnSpc>
              <a:spcBef>
                <a:spcPts val="0"/>
              </a:spcBef>
              <a:spcAft>
                <a:spcPts val="0"/>
              </a:spcAft>
              <a:buSzPts val="770"/>
              <a:buNone/>
            </a:pPr>
            <a:r>
              <a:rPr lang="en" sz="1360"/>
              <a:t>if square (k,l) ≠ 0</a:t>
            </a:r>
            <a:endParaRPr sz="1360"/>
          </a:p>
          <a:p>
            <a:pPr indent="0" lvl="0" marL="0" rtl="0" algn="l">
              <a:lnSpc>
                <a:spcPct val="95000"/>
              </a:lnSpc>
              <a:spcBef>
                <a:spcPts val="0"/>
              </a:spcBef>
              <a:spcAft>
                <a:spcPts val="0"/>
              </a:spcAft>
              <a:buSzPts val="770"/>
              <a:buNone/>
            </a:pPr>
            <a:r>
              <a:rPr lang="en" sz="1360"/>
              <a:t>then i ← (i + 1)  mod n 			//square occupied, move down//</a:t>
            </a:r>
            <a:endParaRPr sz="1360"/>
          </a:p>
          <a:p>
            <a:pPr indent="0" lvl="0" marL="0" rtl="0" algn="l">
              <a:lnSpc>
                <a:spcPct val="95000"/>
              </a:lnSpc>
              <a:spcBef>
                <a:spcPts val="0"/>
              </a:spcBef>
              <a:spcAft>
                <a:spcPts val="0"/>
              </a:spcAft>
              <a:buSzPts val="770"/>
              <a:buNone/>
            </a:pPr>
            <a:r>
              <a:rPr lang="en" sz="1360"/>
              <a:t>else (i,j) ← (k,l) 				//square (k,l) needs to be assigned//</a:t>
            </a:r>
            <a:endParaRPr sz="1360"/>
          </a:p>
          <a:p>
            <a:pPr indent="0" lvl="0" marL="0" rtl="0" algn="l">
              <a:lnSpc>
                <a:spcPct val="95000"/>
              </a:lnSpc>
              <a:spcBef>
                <a:spcPts val="0"/>
              </a:spcBef>
              <a:spcAft>
                <a:spcPts val="0"/>
              </a:spcAft>
              <a:buSzPts val="770"/>
              <a:buNone/>
            </a:pPr>
            <a:r>
              <a:rPr lang="en" sz="1360"/>
              <a:t>square (i,j) ← key 				//assign it a value//</a:t>
            </a:r>
            <a:endParaRPr sz="1360"/>
          </a:p>
          <a:p>
            <a:pPr indent="0" lvl="0" marL="0" rtl="0" algn="l">
              <a:lnSpc>
                <a:spcPct val="95000"/>
              </a:lnSpc>
              <a:spcBef>
                <a:spcPts val="0"/>
              </a:spcBef>
              <a:spcAft>
                <a:spcPts val="0"/>
              </a:spcAft>
              <a:buSzPts val="770"/>
              <a:buNone/>
            </a:pPr>
            <a:r>
              <a:rPr lang="en" sz="1360"/>
              <a:t>key ← key + 1</a:t>
            </a:r>
            <a:endParaRPr sz="1360"/>
          </a:p>
          <a:p>
            <a:pPr indent="0" lvl="0" marL="0" rtl="0" algn="l">
              <a:lnSpc>
                <a:spcPct val="95000"/>
              </a:lnSpc>
              <a:spcBef>
                <a:spcPts val="0"/>
              </a:spcBef>
              <a:spcAft>
                <a:spcPts val="0"/>
              </a:spcAft>
              <a:buSzPts val="770"/>
              <a:buNone/>
            </a:pPr>
            <a:r>
              <a:rPr lang="en" sz="1360"/>
              <a:t>end</a:t>
            </a:r>
            <a:endParaRPr sz="1360"/>
          </a:p>
          <a:p>
            <a:pPr indent="0" lvl="0" marL="0" rtl="0" algn="l">
              <a:lnSpc>
                <a:spcPct val="95000"/>
              </a:lnSpc>
              <a:spcBef>
                <a:spcPts val="0"/>
              </a:spcBef>
              <a:spcAft>
                <a:spcPts val="0"/>
              </a:spcAft>
              <a:buSzPts val="770"/>
              <a:buNone/>
            </a:pPr>
            <a:r>
              <a:rPr lang="en" sz="1360"/>
              <a:t>print(n, square) 				//output result//</a:t>
            </a:r>
            <a:endParaRPr sz="1360"/>
          </a:p>
          <a:p>
            <a:pPr indent="0" lvl="0" marL="0" rtl="0" algn="l">
              <a:lnSpc>
                <a:spcPct val="95000"/>
              </a:lnSpc>
              <a:spcBef>
                <a:spcPts val="0"/>
              </a:spcBef>
              <a:spcAft>
                <a:spcPts val="0"/>
              </a:spcAft>
              <a:buSzPts val="770"/>
              <a:buNone/>
            </a:pPr>
            <a:r>
              <a:rPr lang="en" sz="1360"/>
              <a:t>end MAGIC</a:t>
            </a:r>
            <a:endParaRPr sz="136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to Polynomial Addition</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solidFill>
                  <a:srgbClr val="000000"/>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r>
              <a:rPr i="1" lang="en" sz="1600">
                <a:solidFill>
                  <a:srgbClr val="000000"/>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 3</a:t>
            </a:r>
            <a:r>
              <a:rPr i="1" lang="en" sz="1600">
                <a:solidFill>
                  <a:srgbClr val="000000"/>
                </a:solidFill>
                <a:highlight>
                  <a:srgbClr val="FFFFFF"/>
                </a:highlight>
                <a:latin typeface="Arial"/>
                <a:ea typeface="Arial"/>
                <a:cs typeface="Arial"/>
                <a:sym typeface="Arial"/>
              </a:rPr>
              <a:t>x</a:t>
            </a:r>
            <a:r>
              <a:rPr baseline="30000" lang="en" sz="1600">
                <a:solidFill>
                  <a:srgbClr val="000000"/>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 + 2</a:t>
            </a:r>
            <a:r>
              <a:rPr i="1" lang="en" sz="1600">
                <a:solidFill>
                  <a:srgbClr val="000000"/>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+ 4 and </a:t>
            </a:r>
            <a:r>
              <a:rPr i="1" lang="en" sz="1600">
                <a:solidFill>
                  <a:srgbClr val="000000"/>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a:t>
            </a:r>
            <a:r>
              <a:rPr i="1" lang="en" sz="1600">
                <a:solidFill>
                  <a:srgbClr val="000000"/>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 </a:t>
            </a:r>
            <a:r>
              <a:rPr i="1" lang="en" sz="1600">
                <a:solidFill>
                  <a:srgbClr val="000000"/>
                </a:solidFill>
                <a:highlight>
                  <a:srgbClr val="FFFFFF"/>
                </a:highlight>
                <a:latin typeface="Arial"/>
                <a:ea typeface="Arial"/>
                <a:cs typeface="Arial"/>
                <a:sym typeface="Arial"/>
              </a:rPr>
              <a:t>x</a:t>
            </a:r>
            <a:r>
              <a:rPr baseline="30000" lang="en" sz="1600">
                <a:solidFill>
                  <a:srgbClr val="000000"/>
                </a:solidFill>
                <a:highlight>
                  <a:srgbClr val="FFFFFF"/>
                </a:highlight>
                <a:latin typeface="Arial"/>
                <a:ea typeface="Arial"/>
                <a:cs typeface="Arial"/>
                <a:sym typeface="Arial"/>
              </a:rPr>
              <a:t>4</a:t>
            </a:r>
            <a:r>
              <a:rPr lang="en" sz="1600">
                <a:solidFill>
                  <a:srgbClr val="000000"/>
                </a:solidFill>
                <a:highlight>
                  <a:srgbClr val="FFFFFF"/>
                </a:highlight>
                <a:latin typeface="Arial"/>
                <a:ea typeface="Arial"/>
                <a:cs typeface="Arial"/>
                <a:sym typeface="Arial"/>
              </a:rPr>
              <a:t> + 10</a:t>
            </a:r>
            <a:r>
              <a:rPr i="1" lang="en" sz="1600">
                <a:solidFill>
                  <a:srgbClr val="000000"/>
                </a:solidFill>
                <a:highlight>
                  <a:srgbClr val="FFFFFF"/>
                </a:highlight>
                <a:latin typeface="Arial"/>
                <a:ea typeface="Arial"/>
                <a:cs typeface="Arial"/>
                <a:sym typeface="Arial"/>
              </a:rPr>
              <a:t>x</a:t>
            </a:r>
            <a:r>
              <a:rPr baseline="30000" lang="en" sz="1600">
                <a:solidFill>
                  <a:srgbClr val="000000"/>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 + 3</a:t>
            </a:r>
            <a:r>
              <a:rPr i="1" lang="en" sz="1600">
                <a:solidFill>
                  <a:srgbClr val="000000"/>
                </a:solidFill>
                <a:highlight>
                  <a:srgbClr val="FFFFFF"/>
                </a:highlight>
                <a:latin typeface="Arial"/>
                <a:ea typeface="Arial"/>
                <a:cs typeface="Arial"/>
                <a:sym typeface="Arial"/>
              </a:rPr>
              <a:t>x</a:t>
            </a:r>
            <a:r>
              <a:rPr baseline="30000" i="1" lang="en" sz="1600">
                <a:solidFill>
                  <a:srgbClr val="000000"/>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 + 1</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        A(x)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       B(x)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000000"/>
                </a:solidFill>
                <a:highlight>
                  <a:srgbClr val="FFFFFF"/>
                </a:highlight>
                <a:latin typeface="Arial"/>
                <a:ea typeface="Arial"/>
                <a:cs typeface="Arial"/>
                <a:sym typeface="Arial"/>
              </a:rPr>
              <a:t>       C(x) =      </a:t>
            </a:r>
            <a:endParaRPr sz="1600">
              <a:solidFill>
                <a:srgbClr val="000000"/>
              </a:solidFill>
              <a:highlight>
                <a:srgbClr val="FFFFFF"/>
              </a:highlight>
              <a:latin typeface="Arial"/>
              <a:ea typeface="Arial"/>
              <a:cs typeface="Arial"/>
              <a:sym typeface="Arial"/>
            </a:endParaRPr>
          </a:p>
        </p:txBody>
      </p:sp>
      <p:graphicFrame>
        <p:nvGraphicFramePr>
          <p:cNvPr id="159" name="Google Shape;159;p29"/>
          <p:cNvGraphicFramePr/>
          <p:nvPr/>
        </p:nvGraphicFramePr>
        <p:xfrm>
          <a:off x="1593300" y="2094775"/>
          <a:ext cx="3000000" cy="3000000"/>
        </p:xfrm>
        <a:graphic>
          <a:graphicData uri="http://schemas.openxmlformats.org/drawingml/2006/table">
            <a:tbl>
              <a:tblPr>
                <a:noFill/>
                <a:tableStyleId>{FB95694E-FFB8-464D-B251-9922B214E83B}</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bl>
          </a:graphicData>
        </a:graphic>
      </p:graphicFrame>
      <p:graphicFrame>
        <p:nvGraphicFramePr>
          <p:cNvPr id="160" name="Google Shape;160;p29"/>
          <p:cNvGraphicFramePr/>
          <p:nvPr/>
        </p:nvGraphicFramePr>
        <p:xfrm>
          <a:off x="1525450" y="2889075"/>
          <a:ext cx="3000000" cy="3000000"/>
        </p:xfrm>
        <a:graphic>
          <a:graphicData uri="http://schemas.openxmlformats.org/drawingml/2006/table">
            <a:tbl>
              <a:tblPr>
                <a:noFill/>
                <a:tableStyleId>{FB95694E-FFB8-464D-B251-9922B214E83B}</a:tableStyleId>
              </a:tblPr>
              <a:tblGrid>
                <a:gridCol w="904875"/>
                <a:gridCol w="904875"/>
                <a:gridCol w="904875"/>
                <a:gridCol w="904875"/>
                <a:gridCol w="904875"/>
                <a:gridCol w="904875"/>
                <a:gridCol w="904875"/>
                <a:gridCol w="904875"/>
              </a:tblGrid>
              <a:tr h="38100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graphicFrame>
        <p:nvGraphicFramePr>
          <p:cNvPr id="161" name="Google Shape;161;p29"/>
          <p:cNvGraphicFramePr/>
          <p:nvPr/>
        </p:nvGraphicFramePr>
        <p:xfrm>
          <a:off x="1525450" y="3839675"/>
          <a:ext cx="3000000" cy="3000000"/>
        </p:xfrm>
        <a:graphic>
          <a:graphicData uri="http://schemas.openxmlformats.org/drawingml/2006/table">
            <a:tbl>
              <a:tblPr>
                <a:noFill/>
                <a:tableStyleId>{FB95694E-FFB8-464D-B251-9922B214E83B}</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Addition</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a:t>procedure PADD(A,B,C)</a:t>
            </a:r>
            <a:endParaRPr b="1"/>
          </a:p>
          <a:p>
            <a:pPr indent="0" lvl="0" marL="0" rtl="0" algn="l">
              <a:lnSpc>
                <a:spcPct val="115000"/>
              </a:lnSpc>
              <a:spcBef>
                <a:spcPts val="0"/>
              </a:spcBef>
              <a:spcAft>
                <a:spcPts val="0"/>
              </a:spcAft>
              <a:buNone/>
            </a:pPr>
            <a:r>
              <a:rPr b="1" lang="en"/>
              <a:t>//A(1:2m + 1), B(1:2n + 1), C(1:2(m + n) + 1)//</a:t>
            </a:r>
            <a:endParaRPr b="1"/>
          </a:p>
          <a:p>
            <a:pPr indent="0" lvl="0" marL="0" rtl="0" algn="l">
              <a:lnSpc>
                <a:spcPct val="115000"/>
              </a:lnSpc>
              <a:spcBef>
                <a:spcPts val="0"/>
              </a:spcBef>
              <a:spcAft>
                <a:spcPts val="0"/>
              </a:spcAft>
              <a:buNone/>
            </a:pPr>
            <a:r>
              <a:rPr b="1" lang="en"/>
              <a:t>1    m ← A(1); n ← B(l)</a:t>
            </a:r>
            <a:endParaRPr b="1"/>
          </a:p>
          <a:p>
            <a:pPr indent="0" lvl="0" marL="0" rtl="0" algn="l">
              <a:lnSpc>
                <a:spcPct val="115000"/>
              </a:lnSpc>
              <a:spcBef>
                <a:spcPts val="0"/>
              </a:spcBef>
              <a:spcAft>
                <a:spcPts val="0"/>
              </a:spcAft>
              <a:buNone/>
            </a:pPr>
            <a:r>
              <a:rPr b="1" lang="en"/>
              <a:t>2    p ← q ← r ← 2</a:t>
            </a:r>
            <a:endParaRPr b="1"/>
          </a:p>
          <a:p>
            <a:pPr indent="0" lvl="0" marL="0" rtl="0" algn="l">
              <a:lnSpc>
                <a:spcPct val="115000"/>
              </a:lnSpc>
              <a:spcBef>
                <a:spcPts val="0"/>
              </a:spcBef>
              <a:spcAft>
                <a:spcPts val="0"/>
              </a:spcAft>
              <a:buNone/>
            </a:pPr>
            <a:r>
              <a:rPr b="1" lang="en"/>
              <a:t>3    while p </a:t>
            </a:r>
            <a:r>
              <a:rPr b="1" lang="en" sz="1485"/>
              <a:t>≤</a:t>
            </a:r>
            <a:r>
              <a:rPr b="1" lang="en"/>
              <a:t> 2m and q </a:t>
            </a:r>
            <a:r>
              <a:rPr b="1" lang="en" sz="1485"/>
              <a:t>≤</a:t>
            </a:r>
            <a:r>
              <a:rPr b="1" lang="en"/>
              <a:t> 2n do</a:t>
            </a:r>
            <a:endParaRPr b="1"/>
          </a:p>
          <a:p>
            <a:pPr indent="0" lvl="0" marL="0" rtl="0" algn="l">
              <a:lnSpc>
                <a:spcPct val="115000"/>
              </a:lnSpc>
              <a:spcBef>
                <a:spcPts val="0"/>
              </a:spcBef>
              <a:spcAft>
                <a:spcPts val="0"/>
              </a:spcAft>
              <a:buNone/>
            </a:pPr>
            <a:r>
              <a:rPr b="1" lang="en"/>
              <a:t>4         case       //compare exponents//</a:t>
            </a:r>
            <a:endParaRPr b="1"/>
          </a:p>
          <a:p>
            <a:pPr indent="0" lvl="0" marL="0" rtl="0" algn="l">
              <a:lnSpc>
                <a:spcPct val="115000"/>
              </a:lnSpc>
              <a:spcBef>
                <a:spcPts val="0"/>
              </a:spcBef>
              <a:spcAft>
                <a:spcPts val="0"/>
              </a:spcAft>
              <a:buNone/>
            </a:pPr>
            <a:r>
              <a:rPr b="1" lang="en"/>
              <a:t>           :A(p) = B(q): C(r + 1)  ← A(p + 1) + B(q + 1) //add coefficients//</a:t>
            </a:r>
            <a:endParaRPr b="1"/>
          </a:p>
          <a:p>
            <a:pPr indent="0" lvl="0" marL="0" rtl="0" algn="l">
              <a:lnSpc>
                <a:spcPct val="115000"/>
              </a:lnSpc>
              <a:spcBef>
                <a:spcPts val="0"/>
              </a:spcBef>
              <a:spcAft>
                <a:spcPts val="0"/>
              </a:spcAft>
              <a:buNone/>
            </a:pPr>
            <a:r>
              <a:rPr b="1" lang="en"/>
              <a:t>                 if C(r + 1)  ≠ 0</a:t>
            </a:r>
            <a:endParaRPr b="1"/>
          </a:p>
          <a:p>
            <a:pPr indent="0" lvl="0" marL="0" rtl="0" algn="l">
              <a:lnSpc>
                <a:spcPct val="115000"/>
              </a:lnSpc>
              <a:spcBef>
                <a:spcPts val="0"/>
              </a:spcBef>
              <a:spcAft>
                <a:spcPts val="0"/>
              </a:spcAft>
              <a:buNone/>
            </a:pPr>
            <a:r>
              <a:rPr b="1" lang="en"/>
              <a:t>                        then [C(r) ← A(p); r ← r + 2]  //store exponent//</a:t>
            </a:r>
            <a:endParaRPr b="1"/>
          </a:p>
          <a:p>
            <a:pPr indent="0" lvl="0" marL="0" rtl="0" algn="l">
              <a:lnSpc>
                <a:spcPct val="115000"/>
              </a:lnSpc>
              <a:spcBef>
                <a:spcPts val="0"/>
              </a:spcBef>
              <a:spcAft>
                <a:spcPts val="0"/>
              </a:spcAft>
              <a:buNone/>
            </a:pPr>
            <a:r>
              <a:rPr b="1" lang="en"/>
              <a:t>           p ← p + 2; q ← q + 2    //advance to next  terms//</a:t>
            </a:r>
            <a:endParaRPr b="1"/>
          </a:p>
          <a:p>
            <a:pPr indent="0" lvl="0" marL="0" rtl="0" algn="l">
              <a:lnSpc>
                <a:spcPct val="115000"/>
              </a:lnSpc>
              <a:spcBef>
                <a:spcPts val="0"/>
              </a:spcBef>
              <a:spcAft>
                <a:spcPts val="0"/>
              </a:spcAft>
              <a:buNone/>
            </a:pPr>
            <a:r>
              <a:rPr b="1" lang="en"/>
              <a:t>           :A(p) &lt; B(q): C(r + 1) ← B(q + 1); C(r) ← B(q) //store new term//</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Addition </a:t>
            </a:r>
            <a:endParaRPr/>
          </a:p>
        </p:txBody>
      </p:sp>
      <p:sp>
        <p:nvSpPr>
          <p:cNvPr id="173" name="Google Shape;173;p31"/>
          <p:cNvSpPr txBox="1"/>
          <p:nvPr>
            <p:ph idx="1" type="body"/>
          </p:nvPr>
        </p:nvSpPr>
        <p:spPr>
          <a:xfrm>
            <a:off x="311700" y="1152475"/>
            <a:ext cx="8520600" cy="376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485"/>
              <a:t>              q  </a:t>
            </a:r>
            <a:r>
              <a:rPr b="1" lang="en"/>
              <a:t>←</a:t>
            </a:r>
            <a:r>
              <a:rPr b="1" lang="en" sz="1485"/>
              <a:t>q + 2; r </a:t>
            </a:r>
            <a:r>
              <a:rPr b="1" lang="en"/>
              <a:t>←</a:t>
            </a:r>
            <a:r>
              <a:rPr b="1" lang="en" sz="1485"/>
              <a:t> r + 2    //advance to next term//</a:t>
            </a:r>
            <a:endParaRPr b="1" sz="1485"/>
          </a:p>
          <a:p>
            <a:pPr indent="0" lvl="0" marL="0" rtl="0" algn="l">
              <a:lnSpc>
                <a:spcPct val="95000"/>
              </a:lnSpc>
              <a:spcBef>
                <a:spcPts val="0"/>
              </a:spcBef>
              <a:spcAft>
                <a:spcPts val="0"/>
              </a:spcAft>
              <a:buSzPts val="358"/>
              <a:buNone/>
            </a:pPr>
            <a:r>
              <a:rPr b="1" lang="en" sz="1485"/>
              <a:t>              :A(p) &gt; B(q): C(r + 1) </a:t>
            </a:r>
            <a:r>
              <a:rPr b="1" lang="en"/>
              <a:t>←</a:t>
            </a:r>
            <a:r>
              <a:rPr b="1" lang="en" sz="1485"/>
              <a:t> A(p + 1); C(r) </a:t>
            </a:r>
            <a:r>
              <a:rPr b="1" lang="en"/>
              <a:t>←</a:t>
            </a:r>
            <a:r>
              <a:rPr b="1" lang="en" sz="1485"/>
              <a:t> A(p)   //store new term//</a:t>
            </a:r>
            <a:endParaRPr b="1" sz="1485"/>
          </a:p>
          <a:p>
            <a:pPr indent="0" lvl="0" marL="0" rtl="0" algn="l">
              <a:lnSpc>
                <a:spcPct val="95000"/>
              </a:lnSpc>
              <a:spcBef>
                <a:spcPts val="0"/>
              </a:spcBef>
              <a:spcAft>
                <a:spcPts val="0"/>
              </a:spcAft>
              <a:buSzPts val="358"/>
              <a:buNone/>
            </a:pPr>
            <a:r>
              <a:rPr b="1" lang="en" sz="1485"/>
              <a:t>               p </a:t>
            </a:r>
            <a:r>
              <a:rPr b="1" lang="en"/>
              <a:t>←</a:t>
            </a:r>
            <a:r>
              <a:rPr b="1" lang="en" sz="1485"/>
              <a:t> p + 2; r </a:t>
            </a:r>
            <a:r>
              <a:rPr b="1" lang="en"/>
              <a:t>←</a:t>
            </a:r>
            <a:r>
              <a:rPr b="1" lang="en" sz="1485"/>
              <a:t> r + 2   //advance to next term//</a:t>
            </a:r>
            <a:endParaRPr b="1" sz="1485"/>
          </a:p>
          <a:p>
            <a:pPr indent="0" lvl="0" marL="0" rtl="0" algn="l">
              <a:lnSpc>
                <a:spcPct val="95000"/>
              </a:lnSpc>
              <a:spcBef>
                <a:spcPts val="0"/>
              </a:spcBef>
              <a:spcAft>
                <a:spcPts val="0"/>
              </a:spcAft>
              <a:buSzPts val="358"/>
              <a:buNone/>
            </a:pPr>
            <a:r>
              <a:rPr b="1" lang="en" sz="1485"/>
              <a:t>           end</a:t>
            </a:r>
            <a:endParaRPr b="1" sz="1485"/>
          </a:p>
          <a:p>
            <a:pPr indent="0" lvl="0" marL="0" rtl="0" algn="l">
              <a:lnSpc>
                <a:spcPct val="95000"/>
              </a:lnSpc>
              <a:spcBef>
                <a:spcPts val="0"/>
              </a:spcBef>
              <a:spcAft>
                <a:spcPts val="0"/>
              </a:spcAft>
              <a:buSzPts val="358"/>
              <a:buNone/>
            </a:pPr>
            <a:r>
              <a:rPr b="1" lang="en" sz="1485"/>
              <a:t>     end</a:t>
            </a:r>
            <a:endParaRPr b="1" sz="1485"/>
          </a:p>
          <a:p>
            <a:pPr indent="0" lvl="0" marL="0" rtl="0" algn="l">
              <a:lnSpc>
                <a:spcPct val="95000"/>
              </a:lnSpc>
              <a:spcBef>
                <a:spcPts val="0"/>
              </a:spcBef>
              <a:spcAft>
                <a:spcPts val="0"/>
              </a:spcAft>
              <a:buSzPts val="358"/>
              <a:buNone/>
            </a:pPr>
            <a:r>
              <a:rPr b="1" lang="en" sz="1485"/>
              <a:t>5   while p ≤ 2m do  //copy remaining terms of A//</a:t>
            </a:r>
            <a:endParaRPr b="1" sz="1485"/>
          </a:p>
          <a:p>
            <a:pPr indent="0" lvl="0" marL="0" rtl="0" algn="l">
              <a:lnSpc>
                <a:spcPct val="95000"/>
              </a:lnSpc>
              <a:spcBef>
                <a:spcPts val="0"/>
              </a:spcBef>
              <a:spcAft>
                <a:spcPts val="0"/>
              </a:spcAft>
              <a:buSzPts val="358"/>
              <a:buNone/>
            </a:pPr>
            <a:r>
              <a:rPr b="1" lang="en" sz="1485"/>
              <a:t>               C(r)  </a:t>
            </a:r>
            <a:r>
              <a:rPr b="1" lang="en"/>
              <a:t>←</a:t>
            </a:r>
            <a:r>
              <a:rPr b="1" lang="en" sz="1485"/>
              <a:t>A(p); C(r + 1) </a:t>
            </a:r>
            <a:r>
              <a:rPr b="1" lang="en"/>
              <a:t>←</a:t>
            </a:r>
            <a:r>
              <a:rPr b="1" lang="en" sz="1485"/>
              <a:t> A(p + 1)</a:t>
            </a:r>
            <a:endParaRPr b="1" sz="1485"/>
          </a:p>
          <a:p>
            <a:pPr indent="0" lvl="0" marL="0" rtl="0" algn="l">
              <a:lnSpc>
                <a:spcPct val="95000"/>
              </a:lnSpc>
              <a:spcBef>
                <a:spcPts val="0"/>
              </a:spcBef>
              <a:spcAft>
                <a:spcPts val="0"/>
              </a:spcAft>
              <a:buSzPts val="358"/>
              <a:buNone/>
            </a:pPr>
            <a:r>
              <a:rPr b="1" lang="en" sz="1485"/>
              <a:t>                p  </a:t>
            </a:r>
            <a:r>
              <a:rPr b="1" lang="en"/>
              <a:t>←</a:t>
            </a:r>
            <a:r>
              <a:rPr b="1" lang="en" sz="1485"/>
              <a:t>p + 2 ; r </a:t>
            </a:r>
            <a:r>
              <a:rPr b="1" lang="en"/>
              <a:t>←</a:t>
            </a:r>
            <a:r>
              <a:rPr b="1" lang="en" sz="1485"/>
              <a:t> r + 2</a:t>
            </a:r>
            <a:endParaRPr b="1" sz="1485"/>
          </a:p>
          <a:p>
            <a:pPr indent="0" lvl="0" marL="0" rtl="0" algn="l">
              <a:lnSpc>
                <a:spcPct val="95000"/>
              </a:lnSpc>
              <a:spcBef>
                <a:spcPts val="0"/>
              </a:spcBef>
              <a:spcAft>
                <a:spcPts val="0"/>
              </a:spcAft>
              <a:buSzPts val="358"/>
              <a:buNone/>
            </a:pPr>
            <a:r>
              <a:rPr b="1" lang="en" sz="1485"/>
              <a:t>     end</a:t>
            </a:r>
            <a:endParaRPr b="1" sz="1485"/>
          </a:p>
          <a:p>
            <a:pPr indent="0" lvl="0" marL="0" rtl="0" algn="l">
              <a:lnSpc>
                <a:spcPct val="95000"/>
              </a:lnSpc>
              <a:spcBef>
                <a:spcPts val="0"/>
              </a:spcBef>
              <a:spcAft>
                <a:spcPts val="0"/>
              </a:spcAft>
              <a:buSzPts val="358"/>
              <a:buNone/>
            </a:pPr>
            <a:r>
              <a:rPr b="1" lang="en" sz="1485"/>
              <a:t>6    while q ≤ 2n do  //copy remaining terms of B//</a:t>
            </a:r>
            <a:endParaRPr b="1" sz="1485"/>
          </a:p>
          <a:p>
            <a:pPr indent="0" lvl="0" marL="0" rtl="0" algn="l">
              <a:lnSpc>
                <a:spcPct val="95000"/>
              </a:lnSpc>
              <a:spcBef>
                <a:spcPts val="0"/>
              </a:spcBef>
              <a:spcAft>
                <a:spcPts val="0"/>
              </a:spcAft>
              <a:buSzPts val="358"/>
              <a:buNone/>
            </a:pPr>
            <a:r>
              <a:rPr b="1" lang="en" sz="1485"/>
              <a:t>                C(r)  </a:t>
            </a:r>
            <a:r>
              <a:rPr b="1" lang="en"/>
              <a:t>←</a:t>
            </a:r>
            <a:r>
              <a:rPr b="1" lang="en" sz="1485"/>
              <a:t>B(q); C(r + 1) </a:t>
            </a:r>
            <a:r>
              <a:rPr b="1" lang="en"/>
              <a:t>←</a:t>
            </a:r>
            <a:r>
              <a:rPr b="1" lang="en" sz="1485"/>
              <a:t> B(q + 1)</a:t>
            </a:r>
            <a:endParaRPr b="1" sz="1485"/>
          </a:p>
          <a:p>
            <a:pPr indent="0" lvl="0" marL="0" rtl="0" algn="l">
              <a:lnSpc>
                <a:spcPct val="95000"/>
              </a:lnSpc>
              <a:spcBef>
                <a:spcPts val="0"/>
              </a:spcBef>
              <a:spcAft>
                <a:spcPts val="0"/>
              </a:spcAft>
              <a:buSzPts val="358"/>
              <a:buNone/>
            </a:pPr>
            <a:r>
              <a:rPr b="1" lang="en" sz="1485"/>
              <a:t>                 q </a:t>
            </a:r>
            <a:r>
              <a:rPr b="1" lang="en"/>
              <a:t>←</a:t>
            </a:r>
            <a:r>
              <a:rPr b="1" lang="en" sz="1485"/>
              <a:t> q + 2; r </a:t>
            </a:r>
            <a:r>
              <a:rPr b="1" lang="en"/>
              <a:t>←</a:t>
            </a:r>
            <a:r>
              <a:rPr b="1" lang="en" sz="1485"/>
              <a:t> r + 2</a:t>
            </a:r>
            <a:endParaRPr b="1" sz="1485"/>
          </a:p>
          <a:p>
            <a:pPr indent="0" lvl="0" marL="0" rtl="0" algn="l">
              <a:lnSpc>
                <a:spcPct val="95000"/>
              </a:lnSpc>
              <a:spcBef>
                <a:spcPts val="0"/>
              </a:spcBef>
              <a:spcAft>
                <a:spcPts val="0"/>
              </a:spcAft>
              <a:buSzPts val="358"/>
              <a:buNone/>
            </a:pPr>
            <a:r>
              <a:rPr b="1" lang="en" sz="1485"/>
              <a:t>       end</a:t>
            </a:r>
            <a:endParaRPr b="1" sz="1485"/>
          </a:p>
          <a:p>
            <a:pPr indent="0" lvl="0" marL="0" rtl="0" algn="l">
              <a:lnSpc>
                <a:spcPct val="95000"/>
              </a:lnSpc>
              <a:spcBef>
                <a:spcPts val="0"/>
              </a:spcBef>
              <a:spcAft>
                <a:spcPts val="0"/>
              </a:spcAft>
              <a:buSzPts val="358"/>
              <a:buNone/>
            </a:pPr>
            <a:r>
              <a:rPr b="1" lang="en" sz="1485"/>
              <a:t>7    C(1)</a:t>
            </a:r>
            <a:r>
              <a:rPr b="1" lang="en"/>
              <a:t>←</a:t>
            </a:r>
            <a:r>
              <a:rPr b="1" lang="en" sz="1485"/>
              <a:t>  r/2 - 1         //number of terms in the sum//</a:t>
            </a:r>
            <a:endParaRPr b="1" sz="1485"/>
          </a:p>
          <a:p>
            <a:pPr indent="0" lvl="0" marL="0" rtl="0" algn="l">
              <a:lnSpc>
                <a:spcPct val="95000"/>
              </a:lnSpc>
              <a:spcBef>
                <a:spcPts val="0"/>
              </a:spcBef>
              <a:spcAft>
                <a:spcPts val="0"/>
              </a:spcAft>
              <a:buSzPts val="358"/>
              <a:buNone/>
            </a:pPr>
            <a:r>
              <a:rPr b="1" lang="en" sz="1485"/>
              <a:t>end PADD</a:t>
            </a:r>
            <a:endParaRPr b="1" sz="148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Searching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Searching an element in an array. </a:t>
            </a:r>
            <a:r>
              <a:rPr lang="en"/>
              <a:t>Two ways </a:t>
            </a:r>
            <a:endParaRPr/>
          </a:p>
          <a:p>
            <a:pPr indent="-342900" lvl="0" marL="457200" rtl="0" algn="l">
              <a:spcBef>
                <a:spcPts val="1200"/>
              </a:spcBef>
              <a:spcAft>
                <a:spcPts val="0"/>
              </a:spcAft>
              <a:buSzPts val="1800"/>
              <a:buChar char="●"/>
            </a:pPr>
            <a:r>
              <a:rPr lang="en"/>
              <a:t>Linear Search</a:t>
            </a:r>
            <a:endParaRPr/>
          </a:p>
          <a:p>
            <a:pPr indent="-342900" lvl="0" marL="457200" rtl="0" algn="l">
              <a:spcBef>
                <a:spcPts val="0"/>
              </a:spcBef>
              <a:spcAft>
                <a:spcPts val="0"/>
              </a:spcAft>
              <a:buSzPts val="1800"/>
              <a:buChar char="●"/>
            </a:pPr>
            <a:r>
              <a:rPr lang="en"/>
              <a:t>Binary Search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Linear search, we just enumerate an array until the element is found. If the element is present, we could return the index. If element is not present, you can display an error message.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 Merging Two Sorted Arrays</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80" name="Google Shape;180;p32"/>
          <p:cNvGraphicFramePr/>
          <p:nvPr/>
        </p:nvGraphicFramePr>
        <p:xfrm>
          <a:off x="952500" y="2381250"/>
          <a:ext cx="3000000" cy="3000000"/>
        </p:xfrm>
        <a:graphic>
          <a:graphicData uri="http://schemas.openxmlformats.org/drawingml/2006/table">
            <a:tbl>
              <a:tblPr>
                <a:noFill/>
                <a:tableStyleId>{FB95694E-FFB8-464D-B251-9922B214E83B}</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26</a:t>
                      </a:r>
                      <a:endParaRPr/>
                    </a:p>
                  </a:txBody>
                  <a:tcPr marT="91425" marB="91425" marR="91425" marL="91425"/>
                </a:tc>
                <a:tc>
                  <a:txBody>
                    <a:bodyPr/>
                    <a:lstStyle/>
                    <a:p>
                      <a:pPr indent="0" lvl="0" marL="0" rtl="0" algn="ctr">
                        <a:spcBef>
                          <a:spcPts val="0"/>
                        </a:spcBef>
                        <a:spcAft>
                          <a:spcPts val="0"/>
                        </a:spcAft>
                        <a:buNone/>
                      </a:pPr>
                      <a:r>
                        <a:rPr lang="en"/>
                        <a:t>34</a:t>
                      </a:r>
                      <a:endParaRPr/>
                    </a:p>
                  </a:txBody>
                  <a:tcPr marT="91425" marB="91425" marR="91425" marL="91425"/>
                </a:tc>
              </a:tr>
            </a:tbl>
          </a:graphicData>
        </a:graphic>
      </p:graphicFrame>
      <p:graphicFrame>
        <p:nvGraphicFramePr>
          <p:cNvPr id="181" name="Google Shape;181;p32"/>
          <p:cNvGraphicFramePr/>
          <p:nvPr/>
        </p:nvGraphicFramePr>
        <p:xfrm>
          <a:off x="952500" y="1834350"/>
          <a:ext cx="3000000" cy="3000000"/>
        </p:xfrm>
        <a:graphic>
          <a:graphicData uri="http://schemas.openxmlformats.org/drawingml/2006/table">
            <a:tbl>
              <a:tblPr>
                <a:noFill/>
                <a:tableStyleId>{FB95694E-FFB8-464D-B251-9922B214E83B}</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12</a:t>
                      </a:r>
                      <a:endParaRPr/>
                    </a:p>
                  </a:txBody>
                  <a:tcPr marT="91425" marB="91425" marR="91425" marL="91425"/>
                </a:tc>
                <a:tc>
                  <a:txBody>
                    <a:bodyPr/>
                    <a:lstStyle/>
                    <a:p>
                      <a:pPr indent="0" lvl="0" marL="0" rtl="0" algn="ctr">
                        <a:spcBef>
                          <a:spcPts val="0"/>
                        </a:spcBef>
                        <a:spcAft>
                          <a:spcPts val="0"/>
                        </a:spcAft>
                        <a:buNone/>
                      </a:pPr>
                      <a:r>
                        <a:rPr lang="en"/>
                        <a:t>19</a:t>
                      </a:r>
                      <a:endParaRPr/>
                    </a:p>
                  </a:txBody>
                  <a:tcPr marT="91425" marB="91425" marR="91425" marL="91425"/>
                </a:tc>
                <a:tc>
                  <a:txBody>
                    <a:bodyPr/>
                    <a:lstStyle/>
                    <a:p>
                      <a:pPr indent="0" lvl="0" marL="0" rtl="0" algn="ctr">
                        <a:spcBef>
                          <a:spcPts val="0"/>
                        </a:spcBef>
                        <a:spcAft>
                          <a:spcPts val="0"/>
                        </a:spcAft>
                        <a:buNone/>
                      </a:pPr>
                      <a:r>
                        <a:rPr lang="en"/>
                        <a:t>21</a:t>
                      </a:r>
                      <a:endParaRPr/>
                    </a:p>
                  </a:txBody>
                  <a:tcPr marT="91425" marB="91425" marR="91425" marL="91425"/>
                </a:tc>
                <a:tc>
                  <a:txBody>
                    <a:bodyPr/>
                    <a:lstStyle/>
                    <a:p>
                      <a:pPr indent="0" lvl="0" marL="0" rtl="0" algn="ctr">
                        <a:spcBef>
                          <a:spcPts val="0"/>
                        </a:spcBef>
                        <a:spcAft>
                          <a:spcPts val="0"/>
                        </a:spcAft>
                        <a:buNone/>
                      </a:pPr>
                      <a:r>
                        <a:rPr lang="en"/>
                        <a:t>28</a:t>
                      </a:r>
                      <a:endParaRPr/>
                    </a:p>
                  </a:txBody>
                  <a:tcPr marT="91425" marB="91425" marR="91425" marL="91425"/>
                </a:tc>
              </a:tr>
            </a:tbl>
          </a:graphicData>
        </a:graphic>
      </p:graphicFrame>
      <p:graphicFrame>
        <p:nvGraphicFramePr>
          <p:cNvPr id="182" name="Google Shape;182;p32"/>
          <p:cNvGraphicFramePr/>
          <p:nvPr/>
        </p:nvGraphicFramePr>
        <p:xfrm>
          <a:off x="952500" y="3396925"/>
          <a:ext cx="3000000" cy="3000000"/>
        </p:xfrm>
        <a:graphic>
          <a:graphicData uri="http://schemas.openxmlformats.org/drawingml/2006/table">
            <a:tbl>
              <a:tblPr>
                <a:noFill/>
                <a:tableStyleId>{FB95694E-FFB8-464D-B251-9922B214E83B}</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12</a:t>
                      </a:r>
                      <a:endParaRPr/>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19</a:t>
                      </a:r>
                      <a:endParaRPr/>
                    </a:p>
                  </a:txBody>
                  <a:tcPr marT="91425" marB="91425" marR="91425" marL="91425"/>
                </a:tc>
                <a:tc>
                  <a:txBody>
                    <a:bodyPr/>
                    <a:lstStyle/>
                    <a:p>
                      <a:pPr indent="0" lvl="0" marL="0" rtl="0" algn="ctr">
                        <a:spcBef>
                          <a:spcPts val="0"/>
                        </a:spcBef>
                        <a:spcAft>
                          <a:spcPts val="0"/>
                        </a:spcAft>
                        <a:buNone/>
                      </a:pPr>
                      <a:r>
                        <a:rPr lang="en"/>
                        <a:t>21</a:t>
                      </a:r>
                      <a:endParaRPr/>
                    </a:p>
                  </a:txBody>
                  <a:tcPr marT="91425" marB="91425" marR="91425" marL="91425"/>
                </a:tc>
                <a:tc>
                  <a:txBody>
                    <a:bodyPr/>
                    <a:lstStyle/>
                    <a:p>
                      <a:pPr indent="0" lvl="0" marL="0" rtl="0" algn="ctr">
                        <a:spcBef>
                          <a:spcPts val="0"/>
                        </a:spcBef>
                        <a:spcAft>
                          <a:spcPts val="0"/>
                        </a:spcAft>
                        <a:buNone/>
                      </a:pPr>
                      <a:r>
                        <a:rPr lang="en"/>
                        <a:t>26</a:t>
                      </a:r>
                      <a:endParaRPr/>
                    </a:p>
                  </a:txBody>
                  <a:tcPr marT="91425" marB="91425" marR="91425" marL="91425"/>
                </a:tc>
                <a:tc>
                  <a:txBody>
                    <a:bodyPr/>
                    <a:lstStyle/>
                    <a:p>
                      <a:pPr indent="0" lvl="0" marL="0" rtl="0" algn="ctr">
                        <a:spcBef>
                          <a:spcPts val="0"/>
                        </a:spcBef>
                        <a:spcAft>
                          <a:spcPts val="0"/>
                        </a:spcAft>
                        <a:buNone/>
                      </a:pPr>
                      <a:r>
                        <a:rPr lang="en"/>
                        <a:t>28</a:t>
                      </a:r>
                      <a:endParaRPr/>
                    </a:p>
                  </a:txBody>
                  <a:tcPr marT="91425" marB="91425" marR="91425" marL="91425"/>
                </a:tc>
                <a:tc>
                  <a:txBody>
                    <a:bodyPr/>
                    <a:lstStyle/>
                    <a:p>
                      <a:pPr indent="0" lvl="0" marL="0" rtl="0" algn="ctr">
                        <a:spcBef>
                          <a:spcPts val="0"/>
                        </a:spcBef>
                        <a:spcAft>
                          <a:spcPts val="0"/>
                        </a:spcAft>
                        <a:buNone/>
                      </a:pPr>
                      <a:r>
                        <a:rPr lang="en"/>
                        <a:t>34</a:t>
                      </a:r>
                      <a:endParaRPr/>
                    </a:p>
                  </a:txBody>
                  <a:tcPr marT="91425" marB="91425" marR="91425" marL="91425"/>
                </a:tc>
              </a:tr>
            </a:tbl>
          </a:graphicData>
        </a:graphic>
      </p:graphicFrame>
      <p:sp>
        <p:nvSpPr>
          <p:cNvPr id="183" name="Google Shape;183;p32"/>
          <p:cNvSpPr txBox="1"/>
          <p:nvPr/>
        </p:nvSpPr>
        <p:spPr>
          <a:xfrm>
            <a:off x="303350" y="1852925"/>
            <a:ext cx="4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 =</a:t>
            </a:r>
            <a:endParaRPr>
              <a:latin typeface="Lato"/>
              <a:ea typeface="Lato"/>
              <a:cs typeface="Lato"/>
              <a:sym typeface="Lato"/>
            </a:endParaRPr>
          </a:p>
        </p:txBody>
      </p:sp>
      <p:sp>
        <p:nvSpPr>
          <p:cNvPr id="184" name="Google Shape;184;p32"/>
          <p:cNvSpPr txBox="1"/>
          <p:nvPr/>
        </p:nvSpPr>
        <p:spPr>
          <a:xfrm>
            <a:off x="364600" y="2379250"/>
            <a:ext cx="4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r>
              <a:rPr lang="en">
                <a:latin typeface="Lato"/>
                <a:ea typeface="Lato"/>
                <a:cs typeface="Lato"/>
                <a:sym typeface="Lato"/>
              </a:rPr>
              <a:t> =</a:t>
            </a:r>
            <a:endParaRPr>
              <a:latin typeface="Lato"/>
              <a:ea typeface="Lato"/>
              <a:cs typeface="Lato"/>
              <a:sym typeface="Lato"/>
            </a:endParaRPr>
          </a:p>
        </p:txBody>
      </p:sp>
      <p:sp>
        <p:nvSpPr>
          <p:cNvPr id="185" name="Google Shape;185;p32"/>
          <p:cNvSpPr txBox="1"/>
          <p:nvPr/>
        </p:nvSpPr>
        <p:spPr>
          <a:xfrm>
            <a:off x="303350" y="3393400"/>
            <a:ext cx="4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We assume that we have n &gt;= 1 distinct integers which are already sorted and stored in the array A(1:n). Our task is to determine if the integer x is present and if so to return j such that x = A(j); otherwise return j = 0. </a:t>
            </a:r>
            <a:endParaRPr/>
          </a:p>
          <a:p>
            <a:pPr indent="0" lvl="0" marL="0" rtl="0" algn="l">
              <a:spcBef>
                <a:spcPts val="1200"/>
              </a:spcBef>
              <a:spcAft>
                <a:spcPts val="0"/>
              </a:spcAft>
              <a:buNone/>
            </a:pPr>
            <a:r>
              <a:rPr b="1" lang="en" u="sng"/>
              <a:t>Algorithm 1</a:t>
            </a:r>
            <a:endParaRPr b="1" u="sng"/>
          </a:p>
          <a:p>
            <a:pPr indent="0" lvl="0" marL="0" rtl="0" algn="l">
              <a:spcBef>
                <a:spcPts val="0"/>
              </a:spcBef>
              <a:spcAft>
                <a:spcPts val="0"/>
              </a:spcAft>
              <a:buNone/>
            </a:pPr>
            <a:r>
              <a:rPr b="1" lang="en"/>
              <a:t>procedure BINSRCH(A,n,x,j)</a:t>
            </a:r>
            <a:endParaRPr b="1"/>
          </a:p>
          <a:p>
            <a:pPr indent="0" lvl="0" marL="0" rtl="0" algn="l">
              <a:spcBef>
                <a:spcPts val="0"/>
              </a:spcBef>
              <a:spcAft>
                <a:spcPts val="0"/>
              </a:spcAft>
              <a:buNone/>
            </a:pPr>
            <a:r>
              <a:rPr lang="en"/>
              <a:t>initialize lower and upper</a:t>
            </a:r>
            <a:endParaRPr/>
          </a:p>
          <a:p>
            <a:pPr indent="0" lvl="0" marL="0" rtl="0" algn="l">
              <a:spcBef>
                <a:spcPts val="0"/>
              </a:spcBef>
              <a:spcAft>
                <a:spcPts val="0"/>
              </a:spcAft>
              <a:buNone/>
            </a:pPr>
            <a:r>
              <a:rPr lang="en"/>
              <a:t>while there are more elements to check do</a:t>
            </a:r>
            <a:endParaRPr/>
          </a:p>
          <a:p>
            <a:pPr indent="0" lvl="0" marL="0" rtl="0" algn="l">
              <a:spcBef>
                <a:spcPts val="0"/>
              </a:spcBef>
              <a:spcAft>
                <a:spcPts val="0"/>
              </a:spcAft>
              <a:buNone/>
            </a:pPr>
            <a:r>
              <a:rPr lang="en"/>
              <a:t>let A(mid) be the middle element</a:t>
            </a:r>
            <a:endParaRPr/>
          </a:p>
          <a:p>
            <a:pPr indent="0" lvl="0" marL="0" rtl="0" algn="l">
              <a:spcBef>
                <a:spcPts val="0"/>
              </a:spcBef>
              <a:spcAft>
                <a:spcPts val="0"/>
              </a:spcAft>
              <a:buNone/>
            </a:pPr>
            <a:r>
              <a:rPr lang="en"/>
              <a:t>case</a:t>
            </a:r>
            <a:endParaRPr/>
          </a:p>
          <a:p>
            <a:pPr indent="0" lvl="0" marL="0" rtl="0" algn="l">
              <a:spcBef>
                <a:spcPts val="0"/>
              </a:spcBef>
              <a:spcAft>
                <a:spcPts val="0"/>
              </a:spcAft>
              <a:buNone/>
            </a:pPr>
            <a:r>
              <a:rPr lang="en"/>
              <a:t>: x &gt; A(mid): set lower to mid + 1</a:t>
            </a:r>
            <a:endParaRPr/>
          </a:p>
          <a:p>
            <a:pPr indent="0" lvl="0" marL="0" rtl="0" algn="l">
              <a:spcBef>
                <a:spcPts val="0"/>
              </a:spcBef>
              <a:spcAft>
                <a:spcPts val="0"/>
              </a:spcAft>
              <a:buNone/>
            </a:pPr>
            <a:r>
              <a:rPr lang="en"/>
              <a:t>: x &lt; A(mid): set upper to mid - 1</a:t>
            </a:r>
            <a:endParaRPr/>
          </a:p>
          <a:p>
            <a:pPr indent="0" lvl="0" marL="0" rtl="0" algn="l">
              <a:spcBef>
                <a:spcPts val="0"/>
              </a:spcBef>
              <a:spcAft>
                <a:spcPts val="0"/>
              </a:spcAft>
              <a:buNone/>
            </a:pPr>
            <a:r>
              <a:rPr lang="en"/>
              <a:t>: else: found</a:t>
            </a:r>
            <a:endParaRPr/>
          </a:p>
          <a:p>
            <a:pPr indent="0" lvl="0" marL="0" rtl="0" algn="l">
              <a:spcBef>
                <a:spcPts val="0"/>
              </a:spcBef>
              <a:spcAft>
                <a:spcPts val="0"/>
              </a:spcAft>
              <a:buNone/>
            </a:pPr>
            <a:r>
              <a:rPr lang="en"/>
              <a:t>end</a:t>
            </a:r>
            <a:endParaRPr/>
          </a:p>
          <a:p>
            <a:pPr indent="0" lvl="0" marL="0" rtl="0" algn="l">
              <a:spcBef>
                <a:spcPts val="0"/>
              </a:spcBef>
              <a:spcAft>
                <a:spcPts val="0"/>
              </a:spcAft>
              <a:buNone/>
            </a:pPr>
            <a:r>
              <a:rPr lang="en"/>
              <a:t>end</a:t>
            </a:r>
            <a:endParaRPr/>
          </a:p>
          <a:p>
            <a:pPr indent="0" lvl="0" marL="0" rtl="0" algn="l">
              <a:spcBef>
                <a:spcPts val="0"/>
              </a:spcBef>
              <a:spcAft>
                <a:spcPts val="0"/>
              </a:spcAft>
              <a:buNone/>
            </a:pPr>
            <a:r>
              <a:rPr lang="en"/>
              <a:t>not found</a:t>
            </a:r>
            <a:endParaRPr/>
          </a:p>
          <a:p>
            <a:pPr indent="0" lvl="0" marL="0" rtl="0" algn="l">
              <a:spcBef>
                <a:spcPts val="0"/>
              </a:spcBef>
              <a:spcAft>
                <a:spcPts val="0"/>
              </a:spcAft>
              <a:buNone/>
            </a:pPr>
            <a:r>
              <a:rPr lang="en"/>
              <a:t>end BINSRCH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u="sng"/>
              <a:t>Algorithm 2</a:t>
            </a:r>
            <a:endParaRPr b="1" u="sng"/>
          </a:p>
          <a:p>
            <a:pPr indent="0" lvl="0" marL="0" rtl="0" algn="l">
              <a:spcBef>
                <a:spcPts val="0"/>
              </a:spcBef>
              <a:spcAft>
                <a:spcPts val="0"/>
              </a:spcAft>
              <a:buNone/>
            </a:pPr>
            <a:r>
              <a:rPr b="1" lang="en"/>
              <a:t>procedure BINSRCH (A,n,x,j)</a:t>
            </a:r>
            <a:endParaRPr b="1"/>
          </a:p>
          <a:p>
            <a:pPr indent="0" lvl="0" marL="0" rtl="0" algn="l">
              <a:spcBef>
                <a:spcPts val="0"/>
              </a:spcBef>
              <a:spcAft>
                <a:spcPts val="0"/>
              </a:spcAft>
              <a:buNone/>
            </a:pPr>
            <a:r>
              <a:rPr lang="en"/>
              <a:t>1 lower ←1; upper ← n</a:t>
            </a:r>
            <a:endParaRPr/>
          </a:p>
          <a:p>
            <a:pPr indent="0" lvl="0" marL="0" rtl="0" algn="l">
              <a:spcBef>
                <a:spcPts val="0"/>
              </a:spcBef>
              <a:spcAft>
                <a:spcPts val="0"/>
              </a:spcAft>
              <a:buNone/>
            </a:pPr>
            <a:r>
              <a:rPr lang="en"/>
              <a:t>2 while lower ≤ upper do</a:t>
            </a:r>
            <a:endParaRPr/>
          </a:p>
          <a:p>
            <a:pPr indent="0" lvl="0" marL="0" rtl="0" algn="l">
              <a:spcBef>
                <a:spcPts val="0"/>
              </a:spcBef>
              <a:spcAft>
                <a:spcPts val="0"/>
              </a:spcAft>
              <a:buNone/>
            </a:pPr>
            <a:r>
              <a:rPr lang="en"/>
              <a:t>3 mid ← ⎣ (lower + upper)⎦ / 2</a:t>
            </a:r>
            <a:endParaRPr/>
          </a:p>
          <a:p>
            <a:pPr indent="0" lvl="0" marL="0" rtl="0" algn="l">
              <a:spcBef>
                <a:spcPts val="0"/>
              </a:spcBef>
              <a:spcAft>
                <a:spcPts val="0"/>
              </a:spcAft>
              <a:buNone/>
            </a:pPr>
            <a:r>
              <a:rPr lang="en"/>
              <a:t>4 case</a:t>
            </a:r>
            <a:endParaRPr/>
          </a:p>
          <a:p>
            <a:pPr indent="0" lvl="0" marL="0" rtl="0" algn="l">
              <a:spcBef>
                <a:spcPts val="0"/>
              </a:spcBef>
              <a:spcAft>
                <a:spcPts val="0"/>
              </a:spcAft>
              <a:buNone/>
            </a:pPr>
            <a:r>
              <a:rPr lang="en"/>
              <a:t>5 : x &gt; A(mid): lower ← mid + 1</a:t>
            </a:r>
            <a:endParaRPr/>
          </a:p>
          <a:p>
            <a:pPr indent="0" lvl="0" marL="0" rtl="0" algn="l">
              <a:spcBef>
                <a:spcPts val="0"/>
              </a:spcBef>
              <a:spcAft>
                <a:spcPts val="0"/>
              </a:spcAft>
              <a:buNone/>
            </a:pPr>
            <a:r>
              <a:rPr lang="en"/>
              <a:t>6 : x &lt; A(mid): upper ← mid - 1</a:t>
            </a:r>
            <a:endParaRPr/>
          </a:p>
          <a:p>
            <a:pPr indent="0" lvl="0" marL="0" rtl="0" algn="l">
              <a:spcBef>
                <a:spcPts val="0"/>
              </a:spcBef>
              <a:spcAft>
                <a:spcPts val="0"/>
              </a:spcAft>
              <a:buNone/>
            </a:pPr>
            <a:r>
              <a:rPr lang="en"/>
              <a:t>7 : else: j ← mid; return</a:t>
            </a:r>
            <a:endParaRPr/>
          </a:p>
          <a:p>
            <a:pPr indent="0" lvl="0" marL="0" rtl="0" algn="l">
              <a:spcBef>
                <a:spcPts val="0"/>
              </a:spcBef>
              <a:spcAft>
                <a:spcPts val="0"/>
              </a:spcAft>
              <a:buNone/>
            </a:pPr>
            <a:r>
              <a:rPr lang="en"/>
              <a:t>8 end</a:t>
            </a:r>
            <a:endParaRPr/>
          </a:p>
          <a:p>
            <a:pPr indent="0" lvl="0" marL="0" rtl="0" algn="l">
              <a:spcBef>
                <a:spcPts val="0"/>
              </a:spcBef>
              <a:spcAft>
                <a:spcPts val="0"/>
              </a:spcAft>
              <a:buNone/>
            </a:pPr>
            <a:r>
              <a:rPr lang="en"/>
              <a:t>9 end</a:t>
            </a:r>
            <a:endParaRPr/>
          </a:p>
          <a:p>
            <a:pPr indent="0" lvl="0" marL="0" rtl="0" algn="l">
              <a:spcBef>
                <a:spcPts val="0"/>
              </a:spcBef>
              <a:spcAft>
                <a:spcPts val="0"/>
              </a:spcAft>
              <a:buNone/>
            </a:pPr>
            <a:r>
              <a:rPr lang="en"/>
              <a:t>10 j ← 0</a:t>
            </a:r>
            <a:endParaRPr/>
          </a:p>
          <a:p>
            <a:pPr indent="0" lvl="0" marL="0" rtl="0" algn="l">
              <a:spcBef>
                <a:spcPts val="0"/>
              </a:spcBef>
              <a:spcAft>
                <a:spcPts val="0"/>
              </a:spcAft>
              <a:buNone/>
            </a:pPr>
            <a:r>
              <a:rPr lang="en"/>
              <a:t>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judge a Program??</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Does it do what we want it to do?</a:t>
            </a:r>
            <a:endParaRPr/>
          </a:p>
          <a:p>
            <a:pPr indent="-342900" lvl="0" marL="457200" rtl="0" algn="l">
              <a:lnSpc>
                <a:spcPct val="200000"/>
              </a:lnSpc>
              <a:spcBef>
                <a:spcPts val="0"/>
              </a:spcBef>
              <a:spcAft>
                <a:spcPts val="0"/>
              </a:spcAft>
              <a:buSzPts val="1800"/>
              <a:buChar char="●"/>
            </a:pPr>
            <a:r>
              <a:rPr lang="en"/>
              <a:t>Does it work correctly according to the original specifications of the task?</a:t>
            </a:r>
            <a:endParaRPr/>
          </a:p>
          <a:p>
            <a:pPr indent="-342900" lvl="0" marL="457200" rtl="0" algn="l">
              <a:lnSpc>
                <a:spcPct val="200000"/>
              </a:lnSpc>
              <a:spcBef>
                <a:spcPts val="0"/>
              </a:spcBef>
              <a:spcAft>
                <a:spcPts val="0"/>
              </a:spcAft>
              <a:buSzPts val="1800"/>
              <a:buChar char="●"/>
            </a:pPr>
            <a:r>
              <a:rPr lang="en"/>
              <a:t>Is there documentation which describes how to use it and how it works?</a:t>
            </a:r>
            <a:endParaRPr/>
          </a:p>
          <a:p>
            <a:pPr indent="-342900" lvl="0" marL="457200" rtl="0" algn="l">
              <a:lnSpc>
                <a:spcPct val="200000"/>
              </a:lnSpc>
              <a:spcBef>
                <a:spcPts val="0"/>
              </a:spcBef>
              <a:spcAft>
                <a:spcPts val="0"/>
              </a:spcAft>
              <a:buSzPts val="1800"/>
              <a:buChar char="●"/>
            </a:pPr>
            <a:r>
              <a:rPr lang="en"/>
              <a:t>Are subroutines created in such a way that they perform logical sub-functions?</a:t>
            </a:r>
            <a:endParaRPr/>
          </a:p>
          <a:p>
            <a:pPr indent="-342900" lvl="0" marL="457200" rtl="0" algn="l">
              <a:lnSpc>
                <a:spcPct val="200000"/>
              </a:lnSpc>
              <a:spcBef>
                <a:spcPts val="0"/>
              </a:spcBef>
              <a:spcAft>
                <a:spcPts val="0"/>
              </a:spcAft>
              <a:buSzPts val="1800"/>
              <a:buChar char="●"/>
            </a:pPr>
            <a:r>
              <a:rPr lang="en"/>
              <a:t>Is the code readable?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Criterias for judging Programs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other criteria for judging programs which have a more direct relationship to performance. </a:t>
            </a:r>
            <a:endParaRPr/>
          </a:p>
          <a:p>
            <a:pPr indent="0" lvl="0" marL="0" rtl="0" algn="l">
              <a:spcBef>
                <a:spcPts val="1200"/>
              </a:spcBef>
              <a:spcAft>
                <a:spcPts val="0"/>
              </a:spcAft>
              <a:buNone/>
            </a:pPr>
            <a:r>
              <a:rPr lang="en"/>
              <a:t>These have to do with</a:t>
            </a:r>
            <a:r>
              <a:rPr b="1" lang="en" u="sng"/>
              <a:t> computing time</a:t>
            </a:r>
            <a:r>
              <a:rPr lang="en"/>
              <a:t> and </a:t>
            </a:r>
            <a:r>
              <a:rPr b="1" lang="en" u="sng"/>
              <a:t>storage requirements</a:t>
            </a:r>
            <a:r>
              <a:rPr lang="en"/>
              <a:t> of the algorithms. </a:t>
            </a:r>
            <a:endParaRPr/>
          </a:p>
          <a:p>
            <a:pPr indent="0" lvl="0" marL="0" rtl="0" algn="l">
              <a:spcBef>
                <a:spcPts val="1200"/>
              </a:spcBef>
              <a:spcAft>
                <a:spcPts val="0"/>
              </a:spcAft>
              <a:buNone/>
            </a:pPr>
            <a:r>
              <a:rPr lang="en"/>
              <a:t>Performance evaluation can be loosely divided into 2 major phases: </a:t>
            </a:r>
            <a:endParaRPr/>
          </a:p>
          <a:p>
            <a:pPr indent="0" lvl="0" marL="0" rtl="0" algn="l">
              <a:spcBef>
                <a:spcPts val="1200"/>
              </a:spcBef>
              <a:spcAft>
                <a:spcPts val="0"/>
              </a:spcAft>
              <a:buNone/>
            </a:pPr>
            <a:r>
              <a:rPr lang="en"/>
              <a:t>(a) a priori estimates and </a:t>
            </a:r>
            <a:endParaRPr/>
          </a:p>
          <a:p>
            <a:pPr indent="0" lvl="0" marL="0" rtl="0" algn="l">
              <a:spcBef>
                <a:spcPts val="1200"/>
              </a:spcBef>
              <a:spcAft>
                <a:spcPts val="0"/>
              </a:spcAft>
              <a:buNone/>
            </a:pPr>
            <a:r>
              <a:rPr lang="en"/>
              <a:t>(b) a posteriori testing.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Both of these are equally important.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priori Estimation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Two factors are important :</a:t>
            </a:r>
            <a:endParaRPr/>
          </a:p>
          <a:p>
            <a:pPr indent="0" lvl="0" marL="0" rtl="0" algn="l">
              <a:spcBef>
                <a:spcPts val="1200"/>
              </a:spcBef>
              <a:spcAft>
                <a:spcPts val="0"/>
              </a:spcAft>
              <a:buNone/>
            </a:pPr>
            <a:r>
              <a:rPr lang="en"/>
              <a:t>The first is the </a:t>
            </a:r>
            <a:r>
              <a:rPr lang="en" u="sng"/>
              <a:t>amount of time a single execution</a:t>
            </a:r>
            <a:r>
              <a:rPr lang="en"/>
              <a:t> will take; </a:t>
            </a:r>
            <a:endParaRPr/>
          </a:p>
          <a:p>
            <a:pPr indent="0" lvl="0" marL="0" rtl="0" algn="l">
              <a:spcBef>
                <a:spcPts val="0"/>
              </a:spcBef>
              <a:spcAft>
                <a:spcPts val="0"/>
              </a:spcAft>
              <a:buNone/>
            </a:pPr>
            <a:r>
              <a:rPr lang="en"/>
              <a:t>the second is the </a:t>
            </a:r>
            <a:r>
              <a:rPr lang="en" u="sng"/>
              <a:t>number of times it is executed</a:t>
            </a:r>
            <a:r>
              <a:rPr lang="en"/>
              <a:t>. </a:t>
            </a:r>
            <a:endParaRPr/>
          </a:p>
          <a:p>
            <a:pPr indent="0" lvl="0" marL="0" rtl="0" algn="l">
              <a:spcBef>
                <a:spcPts val="0"/>
              </a:spcBef>
              <a:spcAft>
                <a:spcPts val="0"/>
              </a:spcAft>
              <a:buNone/>
            </a:pPr>
            <a:r>
              <a:t/>
            </a:r>
            <a:endParaRPr/>
          </a:p>
          <a:p>
            <a:pPr indent="0" lvl="0" marL="0" rtl="0" algn="just">
              <a:spcBef>
                <a:spcPts val="0"/>
              </a:spcBef>
              <a:spcAft>
                <a:spcPts val="0"/>
              </a:spcAft>
              <a:buNone/>
            </a:pPr>
            <a:r>
              <a:rPr lang="en"/>
              <a:t>The product of these numbers will be the total time taken by a given statement. The second statistic is called the frequency count. One of the hardest tasks in estimating frequency counts is to choose adequate samples of data. It is impossible to determine exactly how much time it takes to execute any command unless we have the following information:</a:t>
            </a:r>
            <a:endParaRPr/>
          </a:p>
          <a:p>
            <a:pPr indent="0" lvl="0" marL="0" rtl="0" algn="l">
              <a:spcBef>
                <a:spcPts val="1200"/>
              </a:spcBef>
              <a:spcAft>
                <a:spcPts val="0"/>
              </a:spcAft>
              <a:buNone/>
            </a:pPr>
            <a:r>
              <a:rPr lang="en"/>
              <a:t>(i) the machine we are executing on:</a:t>
            </a:r>
            <a:endParaRPr/>
          </a:p>
          <a:p>
            <a:pPr indent="0" lvl="0" marL="0" rtl="0" algn="l">
              <a:spcBef>
                <a:spcPts val="0"/>
              </a:spcBef>
              <a:spcAft>
                <a:spcPts val="0"/>
              </a:spcAft>
              <a:buNone/>
            </a:pPr>
            <a:r>
              <a:rPr lang="en"/>
              <a:t>(ii) its machine language instruction set;</a:t>
            </a:r>
            <a:endParaRPr/>
          </a:p>
          <a:p>
            <a:pPr indent="0" lvl="0" marL="0" rtl="0" algn="l">
              <a:spcBef>
                <a:spcPts val="0"/>
              </a:spcBef>
              <a:spcAft>
                <a:spcPts val="0"/>
              </a:spcAft>
              <a:buNone/>
            </a:pPr>
            <a:r>
              <a:rPr lang="en"/>
              <a:t>(iii) the time required by each machine instruction;</a:t>
            </a:r>
            <a:endParaRPr/>
          </a:p>
          <a:p>
            <a:pPr indent="0" lvl="0" marL="0" rtl="0" algn="l">
              <a:spcBef>
                <a:spcPts val="0"/>
              </a:spcBef>
              <a:spcAft>
                <a:spcPts val="0"/>
              </a:spcAft>
              <a:buNone/>
            </a:pPr>
            <a:r>
              <a:rPr lang="en"/>
              <a:t>(iv) the translation a compiler will make from the source to the machine language.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Guess the Frequency Count??</a:t>
            </a:r>
            <a:endParaRPr/>
          </a:p>
        </p:txBody>
      </p:sp>
      <p:graphicFrame>
        <p:nvGraphicFramePr>
          <p:cNvPr id="102" name="Google Shape;102;p20"/>
          <p:cNvGraphicFramePr/>
          <p:nvPr/>
        </p:nvGraphicFramePr>
        <p:xfrm>
          <a:off x="842550" y="1183950"/>
          <a:ext cx="3000000" cy="3000000"/>
        </p:xfrm>
        <a:graphic>
          <a:graphicData uri="http://schemas.openxmlformats.org/drawingml/2006/table">
            <a:tbl>
              <a:tblPr>
                <a:noFill/>
                <a:tableStyleId>{FB95694E-FFB8-464D-B251-9922B214E83B}</a:tableStyleId>
              </a:tblPr>
              <a:tblGrid>
                <a:gridCol w="2413000"/>
                <a:gridCol w="2413000"/>
                <a:gridCol w="2413000"/>
              </a:tblGrid>
              <a:tr h="3087075">
                <a:tc>
                  <a:txBody>
                    <a:bodyPr/>
                    <a:lstStyle/>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x ⟵ x + 1</a:t>
                      </a:r>
                      <a:endParaRPr b="1"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800"/>
                        <a:t>                 .</a:t>
                      </a:r>
                      <a:endParaRPr b="1" sz="1800"/>
                    </a:p>
                  </a:txBody>
                  <a:tcPr marT="91425" marB="91425" marR="91425" marL="91425"/>
                </a:tc>
                <a:tc>
                  <a:txBody>
                    <a:bodyPr/>
                    <a:lstStyle/>
                    <a:p>
                      <a:pPr indent="0" lvl="0" marL="0" rtl="0" algn="ctr">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800">
                          <a:latin typeface="Times New Roman"/>
                          <a:ea typeface="Times New Roman"/>
                          <a:cs typeface="Times New Roman"/>
                          <a:sym typeface="Times New Roman"/>
                        </a:rPr>
                        <a:t>for i ⟵ 1 to n do</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           x ⟵ x + 1</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       end               </a:t>
                      </a:r>
                      <a:endParaRPr b="1" sz="1800">
                        <a:latin typeface="Times New Roman"/>
                        <a:ea typeface="Times New Roman"/>
                        <a:cs typeface="Times New Roman"/>
                        <a:sym typeface="Times New Roman"/>
                      </a:endParaRPr>
                    </a:p>
                    <a:p>
                      <a:pPr indent="0" lvl="0" marL="0" rtl="0" algn="l">
                        <a:spcBef>
                          <a:spcPts val="1200"/>
                        </a:spcBef>
                        <a:spcAft>
                          <a:spcPts val="0"/>
                        </a:spcAft>
                        <a:buNone/>
                      </a:pPr>
                      <a:r>
                        <a:t/>
                      </a:r>
                      <a:endParaRPr b="1" sz="1800"/>
                    </a:p>
                  </a:txBody>
                  <a:tcPr marT="91425" marB="91425" marR="91425" marL="91425"/>
                </a:tc>
                <a:tc>
                  <a:txBody>
                    <a:bodyPr/>
                    <a:lstStyle/>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for i ⟵ 1 to n do</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    for j ⟵ 1 to n do</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           x ⟵ x + 1</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    end</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end                        </a:t>
                      </a:r>
                      <a:endParaRPr b="1" sz="1800">
                        <a:latin typeface="Times New Roman"/>
                        <a:ea typeface="Times New Roman"/>
                        <a:cs typeface="Times New Roman"/>
                        <a:sym typeface="Times New Roman"/>
                      </a:endParaRPr>
                    </a:p>
                    <a:p>
                      <a:pPr indent="0" lvl="0" marL="0" rtl="0" algn="l">
                        <a:spcBef>
                          <a:spcPts val="1200"/>
                        </a:spcBef>
                        <a:spcAft>
                          <a:spcPts val="0"/>
                        </a:spcAft>
                        <a:buNone/>
                      </a:pPr>
                      <a:r>
                        <a:t/>
                      </a:r>
                      <a:endParaRPr b="1" sz="18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Example : Frequency Count</a:t>
            </a:r>
            <a:endParaRPr/>
          </a:p>
        </p:txBody>
      </p:sp>
      <p:sp>
        <p:nvSpPr>
          <p:cNvPr id="108" name="Google Shape;108;p21"/>
          <p:cNvSpPr txBox="1"/>
          <p:nvPr>
            <p:ph idx="1" type="body"/>
          </p:nvPr>
        </p:nvSpPr>
        <p:spPr>
          <a:xfrm>
            <a:off x="311700" y="1152475"/>
            <a:ext cx="8520600" cy="3636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Fibonacci Series</a:t>
            </a:r>
            <a:endParaRPr/>
          </a:p>
          <a:p>
            <a:pPr indent="0" lvl="0" marL="0" rtl="0" algn="l">
              <a:spcBef>
                <a:spcPts val="0"/>
              </a:spcBef>
              <a:spcAft>
                <a:spcPts val="0"/>
              </a:spcAft>
              <a:buNone/>
            </a:pPr>
            <a:r>
              <a:rPr lang="en"/>
              <a:t>0,1,1,2,3,5,8,13,21,34,55,....</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Fn = Fn-1 + Fn-2, n ≥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procedure FIBONACCI</a:t>
            </a:r>
            <a:endParaRPr/>
          </a:p>
          <a:p>
            <a:pPr indent="0" lvl="0" marL="0" rtl="0" algn="l">
              <a:spcBef>
                <a:spcPts val="0"/>
              </a:spcBef>
              <a:spcAft>
                <a:spcPts val="0"/>
              </a:spcAft>
              <a:buNone/>
            </a:pPr>
            <a:r>
              <a:rPr lang="en"/>
              <a:t>2 		read (n)</a:t>
            </a:r>
            <a:endParaRPr/>
          </a:p>
          <a:p>
            <a:pPr indent="0" lvl="0" marL="0" rtl="0" algn="l">
              <a:spcBef>
                <a:spcPts val="0"/>
              </a:spcBef>
              <a:spcAft>
                <a:spcPts val="0"/>
              </a:spcAft>
              <a:buNone/>
            </a:pPr>
            <a:r>
              <a:rPr lang="en"/>
              <a:t>3-4 		if n &lt; 0 then [print ('error'); stop]</a:t>
            </a:r>
            <a:endParaRPr/>
          </a:p>
          <a:p>
            <a:pPr indent="0" lvl="0" marL="0" rtl="0" algn="l">
              <a:spcBef>
                <a:spcPts val="0"/>
              </a:spcBef>
              <a:spcAft>
                <a:spcPts val="0"/>
              </a:spcAft>
              <a:buNone/>
            </a:pPr>
            <a:r>
              <a:rPr lang="en"/>
              <a:t>5-6 		if n = 0 then [print ('0'); stop]</a:t>
            </a:r>
            <a:endParaRPr/>
          </a:p>
          <a:p>
            <a:pPr indent="0" lvl="0" marL="0" rtl="0" algn="l">
              <a:spcBef>
                <a:spcPts val="0"/>
              </a:spcBef>
              <a:spcAft>
                <a:spcPts val="0"/>
              </a:spcAft>
              <a:buNone/>
            </a:pPr>
            <a:r>
              <a:rPr lang="en"/>
              <a:t>7-8 		if n = 1 then [print ('1'); stop]</a:t>
            </a:r>
            <a:endParaRPr/>
          </a:p>
          <a:p>
            <a:pPr indent="0" lvl="0" marL="0" rtl="0" algn="l">
              <a:spcBef>
                <a:spcPts val="0"/>
              </a:spcBef>
              <a:spcAft>
                <a:spcPts val="0"/>
              </a:spcAft>
              <a:buNone/>
            </a:pPr>
            <a:r>
              <a:rPr lang="en"/>
              <a:t>9 		fnm2 ← 0; fnm1 ← 1</a:t>
            </a:r>
            <a:endParaRPr/>
          </a:p>
          <a:p>
            <a:pPr indent="0" lvl="0" marL="0" rtl="0" algn="l">
              <a:spcBef>
                <a:spcPts val="0"/>
              </a:spcBef>
              <a:spcAft>
                <a:spcPts val="0"/>
              </a:spcAft>
              <a:buNone/>
            </a:pPr>
            <a:r>
              <a:rPr lang="en"/>
              <a:t>10 		for i ← 2 to n do</a:t>
            </a:r>
            <a:endParaRPr/>
          </a:p>
          <a:p>
            <a:pPr indent="0" lvl="0" marL="0" rtl="0" algn="l">
              <a:spcBef>
                <a:spcPts val="0"/>
              </a:spcBef>
              <a:spcAft>
                <a:spcPts val="0"/>
              </a:spcAft>
              <a:buNone/>
            </a:pPr>
            <a:r>
              <a:rPr lang="en"/>
              <a:t>11 			fn ← fnm1 + fnm2</a:t>
            </a:r>
            <a:endParaRPr/>
          </a:p>
          <a:p>
            <a:pPr indent="0" lvl="0" marL="0" rtl="0" algn="l">
              <a:spcBef>
                <a:spcPts val="0"/>
              </a:spcBef>
              <a:spcAft>
                <a:spcPts val="0"/>
              </a:spcAft>
              <a:buNone/>
            </a:pPr>
            <a:r>
              <a:rPr lang="en"/>
              <a:t>12 			fnm2 ← fnm1</a:t>
            </a:r>
            <a:endParaRPr/>
          </a:p>
          <a:p>
            <a:pPr indent="0" lvl="0" marL="0" rtl="0" algn="l">
              <a:spcBef>
                <a:spcPts val="0"/>
              </a:spcBef>
              <a:spcAft>
                <a:spcPts val="0"/>
              </a:spcAft>
              <a:buNone/>
            </a:pPr>
            <a:r>
              <a:rPr lang="en"/>
              <a:t>13 			fnm1 ← fn</a:t>
            </a:r>
            <a:endParaRPr/>
          </a:p>
          <a:p>
            <a:pPr indent="0" lvl="0" marL="0" rtl="0" algn="l">
              <a:spcBef>
                <a:spcPts val="0"/>
              </a:spcBef>
              <a:spcAft>
                <a:spcPts val="0"/>
              </a:spcAft>
              <a:buNone/>
            </a:pPr>
            <a:r>
              <a:rPr lang="en"/>
              <a:t>14 		end</a:t>
            </a:r>
            <a:endParaRPr/>
          </a:p>
          <a:p>
            <a:pPr indent="0" lvl="0" marL="0" rtl="0" algn="l">
              <a:spcBef>
                <a:spcPts val="0"/>
              </a:spcBef>
              <a:spcAft>
                <a:spcPts val="0"/>
              </a:spcAft>
              <a:buNone/>
            </a:pPr>
            <a:r>
              <a:rPr lang="en"/>
              <a:t>15 		print (fn)</a:t>
            </a:r>
            <a:endParaRPr/>
          </a:p>
          <a:p>
            <a:pPr indent="0" lvl="0" marL="0" rtl="0" algn="l">
              <a:spcBef>
                <a:spcPts val="0"/>
              </a:spcBef>
              <a:spcAft>
                <a:spcPts val="0"/>
              </a:spcAft>
              <a:buNone/>
            </a:pPr>
            <a:r>
              <a:rPr lang="en"/>
              <a:t>16 	end FIBONACCI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