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7772400" cy="10058400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87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52"/>
    </p:cViewPr>
  </p:sorterViewPr>
  <p:notesViewPr>
    <p:cSldViewPr>
      <p:cViewPr varScale="1">
        <p:scale>
          <a:sx n="51" d="100"/>
          <a:sy n="51" d="100"/>
        </p:scale>
        <p:origin x="-2706" y="-108"/>
      </p:cViewPr>
      <p:guideLst>
        <p:guide orient="horz" pos="3131"/>
        <p:guide pos="21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390" cy="497440"/>
          </a:xfrm>
          <a:prstGeom prst="rect">
            <a:avLst/>
          </a:prstGeom>
        </p:spPr>
        <p:txBody>
          <a:bodyPr vert="horz" lIns="85652" tIns="42826" rIns="85652" bIns="42826" rtlCol="0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393" y="0"/>
            <a:ext cx="2930390" cy="497440"/>
          </a:xfrm>
          <a:prstGeom prst="rect">
            <a:avLst/>
          </a:prstGeom>
        </p:spPr>
        <p:txBody>
          <a:bodyPr vert="horz" lIns="85652" tIns="42826" rIns="85652" bIns="42826" rtlCol="0"/>
          <a:lstStyle>
            <a:lvl1pPr algn="r">
              <a:defRPr sz="1100"/>
            </a:lvl1pPr>
          </a:lstStyle>
          <a:p>
            <a:fld id="{4439B077-B15A-4A33-B239-BEF675D4852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41513" y="746125"/>
            <a:ext cx="28781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652" tIns="42826" rIns="85652" bIns="42826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669" y="4723322"/>
            <a:ext cx="5407826" cy="4473818"/>
          </a:xfrm>
          <a:prstGeom prst="rect">
            <a:avLst/>
          </a:prstGeom>
        </p:spPr>
        <p:txBody>
          <a:bodyPr vert="horz" lIns="85652" tIns="42826" rIns="85652" bIns="428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504"/>
            <a:ext cx="2930390" cy="497440"/>
          </a:xfrm>
          <a:prstGeom prst="rect">
            <a:avLst/>
          </a:prstGeom>
        </p:spPr>
        <p:txBody>
          <a:bodyPr vert="horz" lIns="85652" tIns="42826" rIns="85652" bIns="42826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393" y="9443504"/>
            <a:ext cx="2930390" cy="497440"/>
          </a:xfrm>
          <a:prstGeom prst="rect">
            <a:avLst/>
          </a:prstGeom>
        </p:spPr>
        <p:txBody>
          <a:bodyPr vert="horz" lIns="85652" tIns="42826" rIns="85652" bIns="42826" rtlCol="0" anchor="b"/>
          <a:lstStyle>
            <a:lvl1pPr algn="r">
              <a:defRPr sz="1100"/>
            </a:lvl1pPr>
          </a:lstStyle>
          <a:p>
            <a:fld id="{4EC257D2-AA64-48B0-95D8-2FC2028C4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3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57D2-AA64-48B0-95D8-2FC2028C416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3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045"/>
              </a:lnSpc>
            </a:pPr>
            <a:r>
              <a:rPr spc="-5" dirty="0"/>
              <a:t>DEPT</a:t>
            </a:r>
            <a:r>
              <a:rPr spc="-25" dirty="0"/>
              <a:t> </a:t>
            </a:r>
            <a:r>
              <a:rPr spc="-5" dirty="0"/>
              <a:t>OF CSE</a:t>
            </a:r>
            <a:r>
              <a:rPr spc="-15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IT</a:t>
            </a:r>
          </a:p>
          <a:p>
            <a:pPr marR="47625" algn="ctr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VSSUT,</a:t>
            </a:r>
            <a:r>
              <a:rPr spc="-30" dirty="0"/>
              <a:t> </a:t>
            </a:r>
            <a:r>
              <a:rPr spc="-5" dirty="0"/>
              <a:t>Burla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C78C-03E1-46D2-951A-B6EFA8C1DDD9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045"/>
              </a:lnSpc>
            </a:pPr>
            <a:r>
              <a:rPr spc="-5" dirty="0"/>
              <a:t>DEPT</a:t>
            </a:r>
            <a:r>
              <a:rPr spc="-25" dirty="0"/>
              <a:t> </a:t>
            </a:r>
            <a:r>
              <a:rPr spc="-5" dirty="0"/>
              <a:t>OF CSE</a:t>
            </a:r>
            <a:r>
              <a:rPr spc="-15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IT</a:t>
            </a:r>
          </a:p>
          <a:p>
            <a:pPr marR="47625" algn="ctr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VSSUT,</a:t>
            </a:r>
            <a:r>
              <a:rPr spc="-30" dirty="0"/>
              <a:t> </a:t>
            </a:r>
            <a:r>
              <a:rPr spc="-5" dirty="0"/>
              <a:t>Burla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CCD7-8A9C-4B56-BD5B-D925C2E70EB7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045"/>
              </a:lnSpc>
            </a:pPr>
            <a:r>
              <a:rPr spc="-5" dirty="0"/>
              <a:t>DEPT</a:t>
            </a:r>
            <a:r>
              <a:rPr spc="-25" dirty="0"/>
              <a:t> </a:t>
            </a:r>
            <a:r>
              <a:rPr spc="-5" dirty="0"/>
              <a:t>OF CSE</a:t>
            </a:r>
            <a:r>
              <a:rPr spc="-15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IT</a:t>
            </a:r>
          </a:p>
          <a:p>
            <a:pPr marR="47625" algn="ctr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VSSUT,</a:t>
            </a:r>
            <a:r>
              <a:rPr spc="-30" dirty="0"/>
              <a:t> </a:t>
            </a:r>
            <a:r>
              <a:rPr spc="-5" dirty="0"/>
              <a:t>Burla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5FCC-BB9B-46F2-AB1C-CBBF609BBCDF}" type="datetime1">
              <a:rPr lang="en-US" smtClean="0"/>
              <a:t>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045"/>
              </a:lnSpc>
            </a:pPr>
            <a:r>
              <a:rPr spc="-5" dirty="0"/>
              <a:t>DEPT</a:t>
            </a:r>
            <a:r>
              <a:rPr spc="-25" dirty="0"/>
              <a:t> </a:t>
            </a:r>
            <a:r>
              <a:rPr spc="-5" dirty="0"/>
              <a:t>OF CSE</a:t>
            </a:r>
            <a:r>
              <a:rPr spc="-15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IT</a:t>
            </a:r>
          </a:p>
          <a:p>
            <a:pPr marR="47625" algn="ctr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VSSUT,</a:t>
            </a:r>
            <a:r>
              <a:rPr spc="-30" dirty="0"/>
              <a:t> </a:t>
            </a:r>
            <a:r>
              <a:rPr spc="-5" dirty="0"/>
              <a:t>Burla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B63C5-C987-4C63-923F-A4FF533B3241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045"/>
              </a:lnSpc>
            </a:pPr>
            <a:r>
              <a:rPr spc="-5" dirty="0"/>
              <a:t>DEPT</a:t>
            </a:r>
            <a:r>
              <a:rPr spc="-25" dirty="0"/>
              <a:t> </a:t>
            </a:r>
            <a:r>
              <a:rPr spc="-5" dirty="0"/>
              <a:t>OF CSE</a:t>
            </a:r>
            <a:r>
              <a:rPr spc="-15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IT</a:t>
            </a:r>
          </a:p>
          <a:p>
            <a:pPr marR="47625" algn="ctr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VSSUT,</a:t>
            </a:r>
            <a:r>
              <a:rPr spc="-30" dirty="0"/>
              <a:t> </a:t>
            </a:r>
            <a:r>
              <a:rPr spc="-5" dirty="0"/>
              <a:t>Burla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BDD0-2B34-46E7-9572-2DA25EC7618B}" type="datetime1">
              <a:rPr lang="en-US" smtClean="0"/>
              <a:t>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9127" y="9135491"/>
            <a:ext cx="915670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045"/>
              </a:lnSpc>
            </a:pPr>
            <a:r>
              <a:rPr spc="-5" dirty="0"/>
              <a:t>DEPT</a:t>
            </a:r>
            <a:r>
              <a:rPr spc="-25" dirty="0"/>
              <a:t> </a:t>
            </a:r>
            <a:r>
              <a:rPr spc="-5" dirty="0"/>
              <a:t>OF CSE</a:t>
            </a:r>
            <a:r>
              <a:rPr spc="-15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IT</a:t>
            </a:r>
          </a:p>
          <a:p>
            <a:pPr marR="47625" algn="ctr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VSSUT,</a:t>
            </a:r>
            <a:r>
              <a:rPr spc="-30" dirty="0"/>
              <a:t> </a:t>
            </a:r>
            <a:r>
              <a:rPr spc="-5" dirty="0"/>
              <a:t>Burla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ADF5-1729-47AD-893D-2581618D0294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6351" y="883665"/>
            <a:ext cx="1140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Chapter-1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5270880"/>
            <a:ext cx="1402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5545201"/>
            <a:ext cx="1402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5819521"/>
            <a:ext cx="140207" cy="187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6092316"/>
            <a:ext cx="140207" cy="1874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004" y="1982469"/>
            <a:ext cx="5969000" cy="6717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lvl="1" indent="-355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68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What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Mining?</a:t>
            </a: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AutoNum type="arabicPeriod"/>
            </a:pPr>
            <a:endParaRPr sz="21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400"/>
              </a:lnSpc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mining refers to </a:t>
            </a:r>
            <a:r>
              <a:rPr sz="1200" spc="-5" dirty="0">
                <a:latin typeface="Times New Roman"/>
                <a:cs typeface="Times New Roman"/>
              </a:rPr>
              <a:t>extracting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mining knowledge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large amountsof data. The term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actually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misnomer.</a:t>
            </a:r>
            <a:r>
              <a:rPr sz="1200" dirty="0">
                <a:latin typeface="Times New Roman"/>
                <a:cs typeface="Times New Roman"/>
              </a:rPr>
              <a:t> Thus,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miningshould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appropriately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emphasis</a:t>
            </a:r>
            <a:r>
              <a:rPr sz="1200" dirty="0">
                <a:latin typeface="Times New Roman"/>
                <a:cs typeface="Times New Roman"/>
              </a:rPr>
              <a:t> on mining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large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amounts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42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computational process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discovering </a:t>
            </a:r>
            <a:r>
              <a:rPr sz="1200" dirty="0">
                <a:latin typeface="Times New Roman"/>
                <a:cs typeface="Times New Roman"/>
              </a:rPr>
              <a:t>patterns in </a:t>
            </a:r>
            <a:r>
              <a:rPr sz="1200" spc="-5" dirty="0">
                <a:latin typeface="Times New Roman"/>
                <a:cs typeface="Times New Roman"/>
              </a:rPr>
              <a:t>large data sets </a:t>
            </a:r>
            <a:r>
              <a:rPr sz="1200" dirty="0">
                <a:latin typeface="Times New Roman"/>
                <a:cs typeface="Times New Roman"/>
              </a:rPr>
              <a:t>involving methods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intersection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artificial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systems.</a:t>
            </a:r>
          </a:p>
          <a:p>
            <a:pPr marL="12700" marR="10795" algn="just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mining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</a:t>
            </a:r>
            <a:r>
              <a:rPr sz="1200" dirty="0">
                <a:latin typeface="Times New Roman"/>
                <a:cs typeface="Times New Roman"/>
              </a:rPr>
              <a:t> 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set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</a:t>
            </a:r>
            <a:r>
              <a:rPr sz="1200" dirty="0">
                <a:latin typeface="Times New Roman"/>
                <a:cs typeface="Times New Roman"/>
              </a:rPr>
              <a:t> it into an </a:t>
            </a:r>
            <a:r>
              <a:rPr sz="1200" spc="-5" dirty="0">
                <a:latin typeface="Times New Roman"/>
                <a:cs typeface="Times New Roman"/>
              </a:rPr>
              <a:t>understandable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further</a:t>
            </a:r>
            <a:r>
              <a:rPr sz="1200" dirty="0">
                <a:latin typeface="Times New Roman"/>
                <a:cs typeface="Times New Roman"/>
              </a:rPr>
              <a:t> use.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3195320" indent="-457200">
              <a:lnSpc>
                <a:spcPct val="14960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key </a:t>
            </a:r>
            <a:r>
              <a:rPr sz="1200" dirty="0">
                <a:latin typeface="Times New Roman"/>
                <a:cs typeface="Times New Roman"/>
              </a:rPr>
              <a:t>properties of data mining are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 discovery of </a:t>
            </a:r>
            <a:r>
              <a:rPr sz="1200" spc="-5" dirty="0">
                <a:latin typeface="Times New Roman"/>
                <a:cs typeface="Times New Roman"/>
              </a:rPr>
              <a:t>patterns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 </a:t>
            </a:r>
            <a:r>
              <a:rPr sz="1200" dirty="0">
                <a:latin typeface="Times New Roman"/>
                <a:cs typeface="Times New Roman"/>
              </a:rPr>
              <a:t>of likely outcomes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actionable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databases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368935" lvl="1" indent="-356870">
              <a:lnSpc>
                <a:spcPct val="100000"/>
              </a:lnSpc>
              <a:buAutoNum type="arabicPeriod" startAt="2"/>
              <a:tabLst>
                <a:tab pos="368935" algn="l"/>
                <a:tab pos="369570" algn="l"/>
              </a:tabLst>
            </a:pP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Scope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Mining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9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mining </a:t>
            </a:r>
            <a:r>
              <a:rPr sz="1200" spc="-5" dirty="0">
                <a:latin typeface="Times New Roman"/>
                <a:cs typeface="Times New Roman"/>
              </a:rPr>
              <a:t>derives its name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similarities between </a:t>
            </a:r>
            <a:r>
              <a:rPr sz="1200" dirty="0">
                <a:latin typeface="Times New Roman"/>
                <a:cs typeface="Times New Roman"/>
              </a:rPr>
              <a:t>searching for valuable business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large database </a:t>
            </a:r>
            <a:r>
              <a:rPr sz="1200" dirty="0">
                <a:latin typeface="Times New Roman"/>
                <a:cs typeface="Times New Roman"/>
              </a:rPr>
              <a:t>— 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finding </a:t>
            </a:r>
            <a:r>
              <a:rPr sz="1200" spc="-5" dirty="0">
                <a:latin typeface="Times New Roman"/>
                <a:cs typeface="Times New Roman"/>
              </a:rPr>
              <a:t>linked products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gigabytes </a:t>
            </a:r>
            <a:r>
              <a:rPr sz="1200" dirty="0">
                <a:latin typeface="Times New Roman"/>
                <a:cs typeface="Times New Roman"/>
              </a:rPr>
              <a:t>of store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scanner data </a:t>
            </a:r>
            <a:r>
              <a:rPr sz="1200" dirty="0">
                <a:latin typeface="Times New Roman"/>
                <a:cs typeface="Times New Roman"/>
              </a:rPr>
              <a:t>—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mining a </a:t>
            </a:r>
            <a:r>
              <a:rPr sz="1200" spc="-5" dirty="0">
                <a:latin typeface="Times New Roman"/>
                <a:cs typeface="Times New Roman"/>
              </a:rPr>
              <a:t>mountain </a:t>
            </a: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vein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valuable </a:t>
            </a:r>
            <a:r>
              <a:rPr sz="1200" dirty="0">
                <a:latin typeface="Times New Roman"/>
                <a:cs typeface="Times New Roman"/>
              </a:rPr>
              <a:t>ore. </a:t>
            </a:r>
            <a:r>
              <a:rPr sz="1200" spc="-5" dirty="0">
                <a:latin typeface="Times New Roman"/>
                <a:cs typeface="Times New Roman"/>
              </a:rPr>
              <a:t>Both processes </a:t>
            </a:r>
            <a:r>
              <a:rPr sz="1200" dirty="0">
                <a:latin typeface="Times New Roman"/>
                <a:cs typeface="Times New Roman"/>
              </a:rPr>
              <a:t>require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 sifting </a:t>
            </a:r>
            <a:r>
              <a:rPr sz="1200" spc="-5" dirty="0">
                <a:latin typeface="Times New Roman"/>
                <a:cs typeface="Times New Roman"/>
              </a:rPr>
              <a:t>through an </a:t>
            </a:r>
            <a:r>
              <a:rPr sz="1200" dirty="0">
                <a:latin typeface="Times New Roman"/>
                <a:cs typeface="Times New Roman"/>
              </a:rPr>
              <a:t>immense </a:t>
            </a:r>
            <a:r>
              <a:rPr sz="1200" spc="-5" dirty="0">
                <a:latin typeface="Times New Roman"/>
                <a:cs typeface="Times New Roman"/>
              </a:rPr>
              <a:t>amount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material, </a:t>
            </a:r>
            <a:r>
              <a:rPr sz="1200" dirty="0">
                <a:latin typeface="Times New Roman"/>
                <a:cs typeface="Times New Roman"/>
              </a:rPr>
              <a:t>or intelligently probing </a:t>
            </a:r>
            <a:r>
              <a:rPr sz="1200" spc="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to find exactly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resides. </a:t>
            </a:r>
            <a:r>
              <a:rPr sz="1200" spc="-5" dirty="0">
                <a:latin typeface="Times New Roman"/>
                <a:cs typeface="Times New Roman"/>
              </a:rPr>
              <a:t>Given databases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sufficient </a:t>
            </a:r>
            <a:r>
              <a:rPr sz="1200" dirty="0">
                <a:latin typeface="Times New Roman"/>
                <a:cs typeface="Times New Roman"/>
              </a:rPr>
              <a:t>size </a:t>
            </a:r>
            <a:r>
              <a:rPr sz="1200" spc="-5" dirty="0">
                <a:latin typeface="Times New Roman"/>
                <a:cs typeface="Times New Roman"/>
              </a:rPr>
              <a:t>and quality, </a:t>
            </a:r>
            <a:r>
              <a:rPr sz="1200" dirty="0">
                <a:latin typeface="Times New Roman"/>
                <a:cs typeface="Times New Roman"/>
              </a:rPr>
              <a:t>data mining technology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 new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dirty="0">
                <a:latin typeface="Times New Roman"/>
                <a:cs typeface="Times New Roman"/>
              </a:rPr>
              <a:t> opportunities 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capabilities: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4017898"/>
            <a:ext cx="115824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4280027"/>
            <a:ext cx="115824" cy="155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4543678"/>
            <a:ext cx="115824" cy="1554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4806060"/>
            <a:ext cx="115824" cy="1554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5069713"/>
            <a:ext cx="115824" cy="155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704" y="6038977"/>
            <a:ext cx="140207" cy="1874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704" y="7034530"/>
            <a:ext cx="140207" cy="1874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704" y="8017509"/>
            <a:ext cx="140207" cy="1874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2004" y="1362202"/>
            <a:ext cx="5970270" cy="7646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Times New Roman"/>
                <a:cs typeface="Times New Roman"/>
              </a:rPr>
              <a:t>Classification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according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to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kinds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techniques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utilized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21920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5" dirty="0">
                <a:latin typeface="Times New Roman"/>
                <a:cs typeface="Times New Roman"/>
              </a:rPr>
              <a:t> techniques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degree</a:t>
            </a:r>
            <a:r>
              <a:rPr sz="1200" spc="5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latin typeface="Times New Roman"/>
                <a:cs typeface="Times New Roman"/>
              </a:rPr>
              <a:t>Classification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according</a:t>
            </a:r>
            <a:r>
              <a:rPr sz="1350" b="1" spc="1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to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applications adapted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78740">
              <a:lnSpc>
                <a:spcPct val="144200"/>
              </a:lnSpc>
            </a:pP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adapted.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4215765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Finance </a:t>
            </a:r>
            <a:r>
              <a:rPr sz="1200" dirty="0">
                <a:latin typeface="Times New Roman"/>
                <a:cs typeface="Times New Roman"/>
              </a:rPr>
              <a:t> 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ommunic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ons  </a:t>
            </a:r>
            <a:r>
              <a:rPr sz="1200" spc="-10" dirty="0">
                <a:latin typeface="Times New Roman"/>
                <a:cs typeface="Times New Roman"/>
              </a:rPr>
              <a:t>DNA</a:t>
            </a:r>
            <a:endParaRPr sz="1200">
              <a:latin typeface="Times New Roman"/>
              <a:cs typeface="Times New Roman"/>
            </a:endParaRPr>
          </a:p>
          <a:p>
            <a:pPr marL="469265" marR="4608830">
              <a:lnSpc>
                <a:spcPts val="2080"/>
              </a:lnSpc>
              <a:spcBef>
                <a:spcPts val="165"/>
              </a:spcBef>
            </a:pPr>
            <a:r>
              <a:rPr sz="1200" spc="-5" dirty="0">
                <a:latin typeface="Times New Roman"/>
                <a:cs typeface="Times New Roman"/>
              </a:rPr>
              <a:t>Stock M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ts  E-mail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1783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1.7	Major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Issues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 </a:t>
            </a:r>
            <a:r>
              <a:rPr sz="1600" b="1" dirty="0">
                <a:latin typeface="Times New Roman"/>
                <a:cs typeface="Times New Roman"/>
              </a:rPr>
              <a:t>Mining: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715" indent="69850" algn="just">
              <a:lnSpc>
                <a:spcPct val="1434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Mining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different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kinds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of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knowledge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1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databases.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may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Therefore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necessary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mining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</a:t>
            </a:r>
            <a:r>
              <a:rPr sz="1200" dirty="0">
                <a:latin typeface="Times New Roman"/>
                <a:cs typeface="Times New Roman"/>
              </a:rPr>
              <a:t> range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5" dirty="0">
                <a:latin typeface="Times New Roman"/>
                <a:cs typeface="Times New Roman"/>
              </a:rPr>
              <a:t> discovery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715" indent="69850" algn="just">
              <a:lnSpc>
                <a:spcPct val="145400"/>
              </a:lnSpc>
            </a:pPr>
            <a:r>
              <a:rPr sz="1200" b="1" spc="-5" dirty="0">
                <a:latin typeface="Times New Roman"/>
                <a:cs typeface="Times New Roman"/>
              </a:rPr>
              <a:t>Interactive mining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knowledge </a:t>
            </a:r>
            <a:r>
              <a:rPr sz="1200" b="1" dirty="0">
                <a:latin typeface="Times New Roman"/>
                <a:cs typeface="Times New Roman"/>
              </a:rPr>
              <a:t>at </a:t>
            </a:r>
            <a:r>
              <a:rPr sz="1200" b="1" spc="-5" dirty="0">
                <a:latin typeface="Times New Roman"/>
                <a:cs typeface="Times New Roman"/>
              </a:rPr>
              <a:t>multiple levels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abstraction. </a:t>
            </a:r>
            <a:r>
              <a:rPr sz="1200" dirty="0">
                <a:latin typeface="Times New Roman"/>
                <a:cs typeface="Times New Roman"/>
              </a:rPr>
              <a:t>-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mining process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interactive because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allows </a:t>
            </a:r>
            <a:r>
              <a:rPr sz="1200" dirty="0">
                <a:latin typeface="Times New Roman"/>
                <a:cs typeface="Times New Roman"/>
              </a:rPr>
              <a:t>users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focus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search </a:t>
            </a:r>
            <a:r>
              <a:rPr sz="1200" dirty="0">
                <a:latin typeface="Times New Roman"/>
                <a:cs typeface="Times New Roman"/>
              </a:rPr>
              <a:t>for patterns, providing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refining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mining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returned</a:t>
            </a:r>
            <a:r>
              <a:rPr sz="1200" dirty="0">
                <a:latin typeface="Times New Roman"/>
                <a:cs typeface="Times New Roman"/>
              </a:rPr>
              <a:t> results.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indent="69850" algn="just">
              <a:lnSpc>
                <a:spcPct val="145000"/>
              </a:lnSpc>
            </a:pPr>
            <a:r>
              <a:rPr sz="1200" b="1" spc="-5" dirty="0">
                <a:latin typeface="Times New Roman"/>
                <a:cs typeface="Times New Roman"/>
              </a:rPr>
              <a:t>Incorporation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background knowledge.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1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guide </a:t>
            </a:r>
            <a:r>
              <a:rPr sz="1200" dirty="0">
                <a:latin typeface="Times New Roman"/>
                <a:cs typeface="Times New Roman"/>
              </a:rPr>
              <a:t>discovery process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express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discovered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patterns,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background knowledge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used. </a:t>
            </a:r>
            <a:r>
              <a:rPr sz="1200" spc="-5" dirty="0">
                <a:latin typeface="Times New Roman"/>
                <a:cs typeface="Times New Roman"/>
              </a:rPr>
              <a:t>Background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discovered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dirty="0">
                <a:latin typeface="Times New Roman"/>
                <a:cs typeface="Times New Roman"/>
              </a:rPr>
              <a:t> not</a:t>
            </a:r>
            <a:r>
              <a:rPr sz="1200" spc="5" dirty="0">
                <a:latin typeface="Times New Roman"/>
                <a:cs typeface="Times New Roman"/>
              </a:rPr>
              <a:t> only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concise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abstraction.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04" y="911605"/>
            <a:ext cx="140207" cy="1874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04" y="1894585"/>
            <a:ext cx="1402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04" y="2879470"/>
            <a:ext cx="1402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04" y="3862451"/>
            <a:ext cx="140207" cy="187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792" y="4583303"/>
            <a:ext cx="140207" cy="1874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5560440"/>
            <a:ext cx="140207" cy="1874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2004" y="812038"/>
            <a:ext cx="5972175" cy="6259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9525" indent="69850" algn="just">
              <a:lnSpc>
                <a:spcPct val="145400"/>
              </a:lnSpc>
              <a:spcBef>
                <a:spcPts val="130"/>
              </a:spcBef>
            </a:pPr>
            <a:r>
              <a:rPr sz="1200" b="1" spc="-5" dirty="0">
                <a:latin typeface="Times New Roman"/>
                <a:cs typeface="Times New Roman"/>
              </a:rPr>
              <a:t>Data mining query languages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10" dirty="0">
                <a:latin typeface="Times New Roman"/>
                <a:cs typeface="Times New Roman"/>
              </a:rPr>
              <a:t>ad </a:t>
            </a:r>
            <a:r>
              <a:rPr sz="1200" b="1" spc="-5" dirty="0">
                <a:latin typeface="Times New Roman"/>
                <a:cs typeface="Times New Roman"/>
              </a:rPr>
              <a:t>hoc data mining.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Mining Query </a:t>
            </a:r>
            <a:r>
              <a:rPr sz="1200" spc="-5" dirty="0">
                <a:latin typeface="Times New Roman"/>
                <a:cs typeface="Times New Roman"/>
              </a:rPr>
              <a:t>language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dirty="0">
                <a:latin typeface="Times New Roman"/>
                <a:cs typeface="Times New Roman"/>
              </a:rPr>
              <a:t> the user to describe </a:t>
            </a:r>
            <a:r>
              <a:rPr sz="1200" spc="-5" dirty="0">
                <a:latin typeface="Times New Roman"/>
                <a:cs typeface="Times New Roman"/>
              </a:rPr>
              <a:t>ad</a:t>
            </a:r>
            <a:r>
              <a:rPr sz="1200" dirty="0">
                <a:latin typeface="Times New Roman"/>
                <a:cs typeface="Times New Roman"/>
              </a:rPr>
              <a:t> hoc mining tasks, should be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a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 </a:t>
            </a:r>
            <a:r>
              <a:rPr sz="1200" dirty="0">
                <a:latin typeface="Times New Roman"/>
                <a:cs typeface="Times New Roman"/>
              </a:rPr>
              <a:t> query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 and</a:t>
            </a:r>
            <a:r>
              <a:rPr sz="1200" dirty="0">
                <a:latin typeface="Times New Roman"/>
                <a:cs typeface="Times New Roman"/>
              </a:rPr>
              <a:t> optimized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flexible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8890" indent="69850" algn="just">
              <a:lnSpc>
                <a:spcPct val="145800"/>
              </a:lnSpc>
            </a:pPr>
            <a:r>
              <a:rPr sz="1200" b="1" spc="-5" dirty="0">
                <a:latin typeface="Times New Roman"/>
                <a:cs typeface="Times New Roman"/>
              </a:rPr>
              <a:t>Presentation and visualization </a:t>
            </a:r>
            <a:r>
              <a:rPr sz="1200" b="1" dirty="0">
                <a:latin typeface="Times New Roman"/>
                <a:cs typeface="Times New Roman"/>
              </a:rPr>
              <a:t>of data </a:t>
            </a:r>
            <a:r>
              <a:rPr sz="1200" b="1" spc="-5" dirty="0">
                <a:latin typeface="Times New Roman"/>
                <a:cs typeface="Times New Roman"/>
              </a:rPr>
              <a:t>mining results.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patterns are discovered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expressed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high level languages, </a:t>
            </a:r>
            <a:r>
              <a:rPr sz="1200" dirty="0">
                <a:latin typeface="Times New Roman"/>
                <a:cs typeface="Times New Roman"/>
              </a:rPr>
              <a:t>visual </a:t>
            </a:r>
            <a:r>
              <a:rPr sz="1200" spc="-5" dirty="0">
                <a:latin typeface="Times New Roman"/>
                <a:cs typeface="Times New Roman"/>
              </a:rPr>
              <a:t>representations.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representations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understandable</a:t>
            </a:r>
            <a:r>
              <a:rPr sz="1200" spc="5" dirty="0">
                <a:latin typeface="Times New Roman"/>
                <a:cs typeface="Times New Roman"/>
              </a:rPr>
              <a:t> 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8255" indent="69850" algn="just">
              <a:lnSpc>
                <a:spcPct val="1454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Handling noisy </a:t>
            </a:r>
            <a:r>
              <a:rPr sz="1200" b="1" dirty="0">
                <a:latin typeface="Times New Roman"/>
                <a:cs typeface="Times New Roman"/>
              </a:rPr>
              <a:t>or </a:t>
            </a:r>
            <a:r>
              <a:rPr sz="1200" b="1" spc="-5" dirty="0">
                <a:latin typeface="Times New Roman"/>
                <a:cs typeface="Times New Roman"/>
              </a:rPr>
              <a:t>incomplete data. </a:t>
            </a:r>
            <a:r>
              <a:rPr sz="1200" dirty="0">
                <a:latin typeface="Times New Roman"/>
                <a:cs typeface="Times New Roman"/>
              </a:rPr>
              <a:t>- The data </a:t>
            </a:r>
            <a:r>
              <a:rPr sz="1200" spc="-5" dirty="0">
                <a:latin typeface="Times New Roman"/>
                <a:cs typeface="Times New Roman"/>
              </a:rPr>
              <a:t>cleaning </a:t>
            </a:r>
            <a:r>
              <a:rPr sz="1200" dirty="0">
                <a:latin typeface="Times New Roman"/>
                <a:cs typeface="Times New Roman"/>
              </a:rPr>
              <a:t>methods </a:t>
            </a:r>
            <a:r>
              <a:rPr sz="1200" spc="-5" dirty="0">
                <a:latin typeface="Times New Roman"/>
                <a:cs typeface="Times New Roman"/>
              </a:rPr>
              <a:t>are required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handle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noise, incomplete objects while mining the data </a:t>
            </a:r>
            <a:r>
              <a:rPr sz="1200" spc="-5" dirty="0">
                <a:latin typeface="Times New Roman"/>
                <a:cs typeface="Times New Roman"/>
              </a:rPr>
              <a:t>regularities.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cleaning </a:t>
            </a:r>
            <a:r>
              <a:rPr sz="1200" dirty="0">
                <a:latin typeface="Times New Roman"/>
                <a:cs typeface="Times New Roman"/>
              </a:rPr>
              <a:t>methods are not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then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discovered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poor.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955" indent="69850" algn="just">
              <a:lnSpc>
                <a:spcPct val="147500"/>
              </a:lnSpc>
            </a:pPr>
            <a:r>
              <a:rPr sz="1200" b="1" spc="-5" dirty="0">
                <a:latin typeface="Times New Roman"/>
                <a:cs typeface="Times New Roman"/>
              </a:rPr>
              <a:t>Pattern </a:t>
            </a:r>
            <a:r>
              <a:rPr sz="1200" b="1" dirty="0">
                <a:latin typeface="Times New Roman"/>
                <a:cs typeface="Times New Roman"/>
              </a:rPr>
              <a:t>evaluation.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refers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interestingness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problem. </a:t>
            </a:r>
            <a:r>
              <a:rPr sz="1200" dirty="0">
                <a:latin typeface="Times New Roman"/>
                <a:cs typeface="Times New Roman"/>
              </a:rPr>
              <a:t>The patterns </a:t>
            </a:r>
            <a:r>
              <a:rPr sz="1200" spc="-5" dirty="0">
                <a:latin typeface="Times New Roman"/>
                <a:cs typeface="Times New Roman"/>
              </a:rPr>
              <a:t>discovered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interesting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 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dirty="0">
                <a:latin typeface="Times New Roman"/>
                <a:cs typeface="Times New Roman"/>
              </a:rPr>
              <a:t> common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novelty.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0" marR="8255" algn="just">
              <a:lnSpc>
                <a:spcPct val="143800"/>
              </a:lnSpc>
            </a:pPr>
            <a:r>
              <a:rPr sz="1200" b="1" spc="-5" dirty="0">
                <a:latin typeface="Times New Roman"/>
                <a:cs typeface="Times New Roman"/>
              </a:rPr>
              <a:t>Efficiency and scalability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data mining algorithms.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order to effectively </a:t>
            </a:r>
            <a:r>
              <a:rPr sz="1200" spc="-5" dirty="0">
                <a:latin typeface="Times New Roman"/>
                <a:cs typeface="Times New Roman"/>
              </a:rPr>
              <a:t>extract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huge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scalable.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0" marR="5080" algn="just">
              <a:lnSpc>
                <a:spcPct val="143900"/>
              </a:lnSpc>
            </a:pPr>
            <a:r>
              <a:rPr sz="1200" b="1" spc="-5" dirty="0">
                <a:latin typeface="Times New Roman"/>
                <a:cs typeface="Times New Roman"/>
              </a:rPr>
              <a:t>Parallel, distributed, and incremental mining algorithms. </a:t>
            </a:r>
            <a:r>
              <a:rPr sz="1200" dirty="0">
                <a:latin typeface="Times New Roman"/>
                <a:cs typeface="Times New Roman"/>
              </a:rPr>
              <a:t>- The </a:t>
            </a:r>
            <a:r>
              <a:rPr sz="1200" spc="-5" dirty="0">
                <a:latin typeface="Times New Roman"/>
                <a:cs typeface="Times New Roman"/>
              </a:rPr>
              <a:t>factors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5" dirty="0">
                <a:latin typeface="Times New Roman"/>
                <a:cs typeface="Times New Roman"/>
              </a:rPr>
              <a:t>as huge </a:t>
            </a:r>
            <a:r>
              <a:rPr sz="1200" dirty="0">
                <a:latin typeface="Times New Roman"/>
                <a:cs typeface="Times New Roman"/>
              </a:rPr>
              <a:t>size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databases,</a:t>
            </a:r>
            <a:r>
              <a:rPr sz="1200" dirty="0">
                <a:latin typeface="Times New Roman"/>
                <a:cs typeface="Times New Roman"/>
              </a:rPr>
              <a:t> wide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data,and</a:t>
            </a:r>
            <a:r>
              <a:rPr sz="1200" dirty="0">
                <a:latin typeface="Times New Roman"/>
                <a:cs typeface="Times New Roman"/>
              </a:rPr>
              <a:t> complexity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mining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motivate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parallel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partitions which is further processed parallel. Then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5" dirty="0">
                <a:latin typeface="Times New Roman"/>
                <a:cs typeface="Times New Roman"/>
              </a:rPr>
              <a:t>partitions </a:t>
            </a:r>
            <a:r>
              <a:rPr sz="1200" spc="-1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 merged.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incremental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again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scratch.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445500"/>
            <a:ext cx="4100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</a:tabLst>
            </a:pPr>
            <a:r>
              <a:rPr sz="1800" b="1" dirty="0">
                <a:latin typeface="Times New Roman"/>
                <a:cs typeface="Times New Roman"/>
              </a:rPr>
              <a:t>1.8	</a:t>
            </a:r>
            <a:r>
              <a:rPr sz="1600" b="1" spc="-5" dirty="0">
                <a:latin typeface="Times New Roman"/>
                <a:cs typeface="Times New Roman"/>
              </a:rPr>
              <a:t>Knowledge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Discovery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Databases(KDD)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1893061"/>
            <a:ext cx="115824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2156714"/>
            <a:ext cx="115824" cy="155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2418842"/>
            <a:ext cx="115824" cy="1554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2682494"/>
            <a:ext cx="115824" cy="1554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3208654"/>
            <a:ext cx="115824" cy="155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3734434"/>
            <a:ext cx="115824" cy="1554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3996563"/>
            <a:ext cx="115824" cy="1554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2004" y="808989"/>
            <a:ext cx="5967095" cy="3357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16230">
              <a:lnSpc>
                <a:spcPct val="143800"/>
              </a:lnSpc>
              <a:spcBef>
                <a:spcPts val="90"/>
              </a:spcBef>
            </a:pP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people treat </a:t>
            </a:r>
            <a:r>
              <a:rPr sz="1200" dirty="0">
                <a:latin typeface="Times New Roman"/>
                <a:cs typeface="Times New Roman"/>
              </a:rPr>
              <a:t>data mining same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Knowledge discovery while some people </a:t>
            </a:r>
            <a:r>
              <a:rPr sz="1200" spc="-5" dirty="0">
                <a:latin typeface="Times New Roman"/>
                <a:cs typeface="Times New Roman"/>
              </a:rPr>
              <a:t>view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-5" dirty="0">
                <a:latin typeface="Times New Roman"/>
                <a:cs typeface="Times New Roman"/>
              </a:rPr>
              <a:t> 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discovery.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Cleaning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noise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inconsistent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removed.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Integration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combined.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Selection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step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</a:t>
            </a:r>
            <a:r>
              <a:rPr sz="1200" spc="-5" dirty="0">
                <a:latin typeface="Times New Roman"/>
                <a:cs typeface="Times New Roman"/>
              </a:rPr>
              <a:t>task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retrieved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ct val="143500"/>
              </a:lnSpc>
              <a:spcBef>
                <a:spcPts val="10"/>
              </a:spcBef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2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Transformation</a:t>
            </a:r>
            <a:r>
              <a:rPr sz="1200" b="1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transformed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consolidated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summary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aggregation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operations.</a:t>
            </a:r>
            <a:endParaRPr sz="1200">
              <a:latin typeface="Times New Roman"/>
              <a:cs typeface="Times New Roman"/>
            </a:endParaRPr>
          </a:p>
          <a:p>
            <a:pPr marL="469265" marR="6985">
              <a:lnSpc>
                <a:spcPct val="143300"/>
              </a:lnSpc>
              <a:spcBef>
                <a:spcPts val="15"/>
              </a:spcBef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dirty="0">
                <a:latin typeface="Times New Roman"/>
                <a:cs typeface="Times New Roman"/>
              </a:rPr>
              <a:t> Mining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intelligent</a:t>
            </a:r>
            <a:r>
              <a:rPr sz="1200" dirty="0">
                <a:latin typeface="Times New Roman"/>
                <a:cs typeface="Times New Roman"/>
              </a:rPr>
              <a:t> methods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35"/>
              </a:spcBef>
            </a:pPr>
            <a:r>
              <a:rPr sz="1200" b="1" spc="-5" dirty="0">
                <a:latin typeface="Times New Roman"/>
                <a:cs typeface="Times New Roman"/>
              </a:rPr>
              <a:t>Pattern</a:t>
            </a:r>
            <a:r>
              <a:rPr sz="1200" b="1" dirty="0">
                <a:latin typeface="Times New Roman"/>
                <a:cs typeface="Times New Roman"/>
              </a:rPr>
              <a:t> Evaluation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evaluated.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Knowledge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Presentation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step,knowledge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4608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shows the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dirty="0">
                <a:latin typeface="Times New Roman"/>
                <a:cs typeface="Times New Roman"/>
              </a:rPr>
              <a:t> knowledge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8230" y="6557009"/>
            <a:ext cx="1536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Architecture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KDD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27797"/>
            <a:ext cx="597090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</a:tabLst>
            </a:pPr>
            <a:r>
              <a:rPr sz="1800" b="1" dirty="0">
                <a:latin typeface="Times New Roman"/>
                <a:cs typeface="Times New Roman"/>
              </a:rPr>
              <a:t>1.9	Data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Warehouse: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750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subject-oriented,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integrated,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time-variant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non-volatile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 support of</a:t>
            </a:r>
            <a:r>
              <a:rPr sz="1200" spc="-5" dirty="0">
                <a:latin typeface="Times New Roman"/>
                <a:cs typeface="Times New Roman"/>
              </a:rPr>
              <a:t> management's</a:t>
            </a:r>
            <a:r>
              <a:rPr sz="1200" dirty="0">
                <a:latin typeface="Times New Roman"/>
                <a:cs typeface="Times New Roman"/>
              </a:rPr>
              <a:t> decision making</a:t>
            </a:r>
            <a:r>
              <a:rPr sz="1200" spc="-5" dirty="0">
                <a:latin typeface="Times New Roman"/>
                <a:cs typeface="Times New Roman"/>
              </a:rPr>
              <a:t> process.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177289"/>
            <a:ext cx="5285740" cy="5106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616" y="6010021"/>
            <a:ext cx="140207" cy="1874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616" y="7072630"/>
            <a:ext cx="1402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616" y="8396985"/>
            <a:ext cx="140207" cy="1874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808989"/>
            <a:ext cx="5969000" cy="831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433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Subject-Oriented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data </a:t>
            </a:r>
            <a:r>
              <a:rPr sz="1200" spc="-5" dirty="0">
                <a:latin typeface="Times New Roman"/>
                <a:cs typeface="Times New Roman"/>
              </a:rPr>
              <a:t>warehouse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 used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 </a:t>
            </a:r>
            <a:r>
              <a:rPr sz="1200" spc="-5" dirty="0">
                <a:latin typeface="Times New Roman"/>
                <a:cs typeface="Times New Roman"/>
              </a:rPr>
              <a:t>subject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 "sales"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</a:t>
            </a:r>
            <a:r>
              <a:rPr sz="1200" dirty="0">
                <a:latin typeface="Times New Roman"/>
                <a:cs typeface="Times New Roman"/>
              </a:rPr>
              <a:t> subject.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8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Integrated</a:t>
            </a:r>
            <a:r>
              <a:rPr sz="1200" spc="-5" dirty="0">
                <a:latin typeface="Times New Roman"/>
                <a:cs typeface="Times New Roman"/>
              </a:rPr>
              <a:t>: A data </a:t>
            </a:r>
            <a:r>
              <a:rPr sz="1200" dirty="0">
                <a:latin typeface="Times New Roman"/>
                <a:cs typeface="Times New Roman"/>
              </a:rPr>
              <a:t>warehouse </a:t>
            </a:r>
            <a:r>
              <a:rPr sz="1200" spc="-5" dirty="0">
                <a:latin typeface="Times New Roman"/>
                <a:cs typeface="Times New Roman"/>
              </a:rPr>
              <a:t>integrates data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multiple data sources. For example, source 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may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single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identifying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product.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800"/>
              </a:lnSpc>
            </a:pPr>
            <a:r>
              <a:rPr sz="1200" b="1" spc="-5" dirty="0">
                <a:latin typeface="Times New Roman"/>
                <a:cs typeface="Times New Roman"/>
              </a:rPr>
              <a:t>Time-Variant</a:t>
            </a:r>
            <a:r>
              <a:rPr sz="1200" spc="-5" dirty="0">
                <a:latin typeface="Times New Roman"/>
                <a:cs typeface="Times New Roman"/>
              </a:rPr>
              <a:t>: Historical data is kept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data warehouse. For </a:t>
            </a:r>
            <a:r>
              <a:rPr sz="1200" dirty="0">
                <a:latin typeface="Times New Roman"/>
                <a:cs typeface="Times New Roman"/>
              </a:rPr>
              <a:t>example, one </a:t>
            </a:r>
            <a:r>
              <a:rPr sz="1200" spc="-5" dirty="0">
                <a:latin typeface="Times New Roman"/>
                <a:cs typeface="Times New Roman"/>
              </a:rPr>
              <a:t>can retrieve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3 months, 6 </a:t>
            </a:r>
            <a:r>
              <a:rPr sz="1200" spc="-5" dirty="0">
                <a:latin typeface="Times New Roman"/>
                <a:cs typeface="Times New Roman"/>
              </a:rPr>
              <a:t>months, </a:t>
            </a:r>
            <a:r>
              <a:rPr sz="1200" dirty="0">
                <a:latin typeface="Times New Roman"/>
                <a:cs typeface="Times New Roman"/>
              </a:rPr>
              <a:t>12 months, or </a:t>
            </a:r>
            <a:r>
              <a:rPr sz="1200" spc="-5" dirty="0">
                <a:latin typeface="Times New Roman"/>
                <a:cs typeface="Times New Roman"/>
              </a:rPr>
              <a:t>even </a:t>
            </a:r>
            <a:r>
              <a:rPr sz="1200" dirty="0">
                <a:latin typeface="Times New Roman"/>
                <a:cs typeface="Times New Roman"/>
              </a:rPr>
              <a:t>older </a:t>
            </a:r>
            <a:r>
              <a:rPr sz="1200" spc="-5" dirty="0">
                <a:latin typeface="Times New Roman"/>
                <a:cs typeface="Times New Roman"/>
              </a:rPr>
              <a:t>data from </a:t>
            </a:r>
            <a:r>
              <a:rPr sz="1200" dirty="0">
                <a:latin typeface="Times New Roman"/>
                <a:cs typeface="Times New Roman"/>
              </a:rPr>
              <a:t>a data </a:t>
            </a:r>
            <a:r>
              <a:rPr sz="1200" spc="-5" dirty="0">
                <a:latin typeface="Times New Roman"/>
                <a:cs typeface="Times New Roman"/>
              </a:rPr>
              <a:t>warehouse.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contrasts 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transactions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dirty="0">
                <a:latin typeface="Times New Roman"/>
                <a:cs typeface="Times New Roman"/>
              </a:rPr>
              <a:t> often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kept.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transaction system </a:t>
            </a:r>
            <a:r>
              <a:rPr sz="1200" dirty="0">
                <a:latin typeface="Times New Roman"/>
                <a:cs typeface="Times New Roman"/>
              </a:rPr>
              <a:t>may hold the most </a:t>
            </a:r>
            <a:r>
              <a:rPr sz="1200" spc="-5" dirty="0">
                <a:latin typeface="Times New Roman"/>
                <a:cs typeface="Times New Roman"/>
              </a:rPr>
              <a:t>recent address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customer, </a:t>
            </a:r>
            <a:r>
              <a:rPr sz="1200" dirty="0">
                <a:latin typeface="Times New Roman"/>
                <a:cs typeface="Times New Roman"/>
              </a:rPr>
              <a:t>where a </a:t>
            </a:r>
            <a:r>
              <a:rPr sz="1200" spc="-5" dirty="0">
                <a:latin typeface="Times New Roman"/>
                <a:cs typeface="Times New Roman"/>
              </a:rPr>
              <a:t>data warehouse can </a:t>
            </a:r>
            <a:r>
              <a:rPr sz="1200" dirty="0">
                <a:latin typeface="Times New Roman"/>
                <a:cs typeface="Times New Roman"/>
              </a:rPr>
              <a:t> hold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associated</a:t>
            </a:r>
            <a:r>
              <a:rPr sz="1200" dirty="0">
                <a:latin typeface="Times New Roman"/>
                <a:cs typeface="Times New Roman"/>
              </a:rPr>
              <a:t> with a </a:t>
            </a:r>
            <a:r>
              <a:rPr sz="1200" spc="-5" dirty="0">
                <a:latin typeface="Times New Roman"/>
                <a:cs typeface="Times New Roman"/>
              </a:rPr>
              <a:t>customer.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3300"/>
              </a:lnSpc>
            </a:pPr>
            <a:r>
              <a:rPr sz="1200" b="1" spc="-5" dirty="0">
                <a:latin typeface="Times New Roman"/>
                <a:cs typeface="Times New Roman"/>
              </a:rPr>
              <a:t>Non-volatile</a:t>
            </a:r>
            <a:r>
              <a:rPr sz="1200" spc="-5" dirty="0">
                <a:latin typeface="Times New Roman"/>
                <a:cs typeface="Times New Roman"/>
              </a:rPr>
              <a:t>: Once data is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 warehouse, </a:t>
            </a:r>
            <a:r>
              <a:rPr sz="1200" dirty="0">
                <a:latin typeface="Times New Roman"/>
                <a:cs typeface="Times New Roman"/>
              </a:rPr>
              <a:t>it will not </a:t>
            </a:r>
            <a:r>
              <a:rPr sz="1200" spc="-5" dirty="0">
                <a:latin typeface="Times New Roman"/>
                <a:cs typeface="Times New Roman"/>
              </a:rPr>
              <a:t>change. So, historical data </a:t>
            </a:r>
            <a:r>
              <a:rPr sz="1200" dirty="0">
                <a:latin typeface="Times New Roman"/>
                <a:cs typeface="Times New Roman"/>
              </a:rPr>
              <a:t>in a data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-5" dirty="0">
                <a:latin typeface="Times New Roman"/>
                <a:cs typeface="Times New Roman"/>
              </a:rPr>
              <a:t>never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altered.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23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1.9.1	Data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Warehouse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Design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Process: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top-down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approach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bottom-up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approach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200" i="1" spc="-5" dirty="0">
                <a:latin typeface="Times New Roman"/>
                <a:cs typeface="Times New Roman"/>
              </a:rPr>
              <a:t>combination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both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299085" marR="698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top-down approach starts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overall design and planning.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useful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cases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the technology </a:t>
            </a:r>
            <a:r>
              <a:rPr sz="1200" spc="-5" dirty="0">
                <a:latin typeface="Times New Roman"/>
                <a:cs typeface="Times New Roman"/>
              </a:rPr>
              <a:t>is mature and </a:t>
            </a:r>
            <a:r>
              <a:rPr sz="1200" dirty="0">
                <a:latin typeface="Times New Roman"/>
                <a:cs typeface="Times New Roman"/>
              </a:rPr>
              <a:t>well known, </a:t>
            </a:r>
            <a:r>
              <a:rPr sz="1200" spc="-5" dirty="0">
                <a:latin typeface="Times New Roman"/>
                <a:cs typeface="Times New Roman"/>
              </a:rPr>
              <a:t>and where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business </a:t>
            </a:r>
            <a:r>
              <a:rPr sz="1200" dirty="0">
                <a:latin typeface="Times New Roman"/>
                <a:cs typeface="Times New Roman"/>
              </a:rPr>
              <a:t>problems that must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solved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5" dirty="0">
                <a:latin typeface="Times New Roman"/>
                <a:cs typeface="Times New Roman"/>
              </a:rPr>
              <a:t> clear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well </a:t>
            </a:r>
            <a:r>
              <a:rPr sz="1200" spc="-5" dirty="0">
                <a:latin typeface="Times New Roman"/>
                <a:cs typeface="Times New Roman"/>
              </a:rPr>
              <a:t>understood.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5080" algn="just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The bottom-up </a:t>
            </a:r>
            <a:r>
              <a:rPr sz="1200" spc="-5" dirty="0">
                <a:latin typeface="Times New Roman"/>
                <a:cs typeface="Times New Roman"/>
              </a:rPr>
              <a:t>approach starts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experiments and prototypes.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useful </a:t>
            </a:r>
            <a:r>
              <a:rPr sz="1200" dirty="0">
                <a:latin typeface="Times New Roman"/>
                <a:cs typeface="Times New Roman"/>
              </a:rPr>
              <a:t>in the early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business </a:t>
            </a:r>
            <a:r>
              <a:rPr sz="1200" dirty="0">
                <a:latin typeface="Times New Roman"/>
                <a:cs typeface="Times New Roman"/>
              </a:rPr>
              <a:t>modeling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technology </a:t>
            </a:r>
            <a:r>
              <a:rPr sz="1200" spc="-5" dirty="0">
                <a:latin typeface="Times New Roman"/>
                <a:cs typeface="Times New Roman"/>
              </a:rPr>
              <a:t>development.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allows an </a:t>
            </a:r>
            <a:r>
              <a:rPr sz="1200" dirty="0">
                <a:latin typeface="Times New Roman"/>
                <a:cs typeface="Times New Roman"/>
              </a:rPr>
              <a:t>organization to move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forward at </a:t>
            </a:r>
            <a:r>
              <a:rPr sz="1200" dirty="0">
                <a:latin typeface="Times New Roman"/>
                <a:cs typeface="Times New Roman"/>
              </a:rPr>
              <a:t>considerably </a:t>
            </a:r>
            <a:r>
              <a:rPr sz="1200" spc="-5" dirty="0">
                <a:latin typeface="Times New Roman"/>
                <a:cs typeface="Times New Roman"/>
              </a:rPr>
              <a:t>less </a:t>
            </a:r>
            <a:r>
              <a:rPr sz="1200" dirty="0">
                <a:latin typeface="Times New Roman"/>
                <a:cs typeface="Times New Roman"/>
              </a:rPr>
              <a:t>expense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evaluate </a:t>
            </a:r>
            <a:r>
              <a:rPr sz="1200" dirty="0">
                <a:latin typeface="Times New Roman"/>
                <a:cs typeface="Times New Roman"/>
              </a:rPr>
              <a:t>the benefits of the technology before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commitments.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5080" algn="just">
              <a:lnSpc>
                <a:spcPct val="14420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combined </a:t>
            </a:r>
            <a:r>
              <a:rPr sz="1200" dirty="0">
                <a:latin typeface="Times New Roman"/>
                <a:cs typeface="Times New Roman"/>
              </a:rPr>
              <a:t>approach, </a:t>
            </a:r>
            <a:r>
              <a:rPr sz="1200" spc="-5" dirty="0">
                <a:latin typeface="Times New Roman"/>
                <a:cs typeface="Times New Roman"/>
              </a:rPr>
              <a:t>an organization can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exploit the </a:t>
            </a:r>
            <a:r>
              <a:rPr sz="1200" spc="-5" dirty="0">
                <a:latin typeface="Times New Roman"/>
                <a:cs typeface="Times New Roman"/>
              </a:rPr>
              <a:t>planned and strategic </a:t>
            </a:r>
            <a:r>
              <a:rPr sz="1200" dirty="0">
                <a:latin typeface="Times New Roman"/>
                <a:cs typeface="Times New Roman"/>
              </a:rPr>
              <a:t>nature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top-down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dirty="0">
                <a:latin typeface="Times New Roman"/>
                <a:cs typeface="Times New Roman"/>
              </a:rPr>
              <a:t> while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retaining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opportunistic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bottom-up </a:t>
            </a:r>
            <a:r>
              <a:rPr sz="1200" spc="-5" dirty="0">
                <a:latin typeface="Times New Roman"/>
                <a:cs typeface="Times New Roman"/>
              </a:rPr>
              <a:t>approach.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616" y="1792477"/>
            <a:ext cx="140207" cy="1874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616" y="3118739"/>
            <a:ext cx="1402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616" y="3918839"/>
            <a:ext cx="1402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616" y="4455286"/>
            <a:ext cx="140207" cy="1874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004" y="1328673"/>
            <a:ext cx="5970270" cy="358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following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299085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Choose a </a:t>
            </a:r>
            <a:r>
              <a:rPr sz="1200" spc="-5" dirty="0">
                <a:latin typeface="Times New Roman"/>
                <a:cs typeface="Times New Roman"/>
              </a:rPr>
              <a:t>business process </a:t>
            </a:r>
            <a:r>
              <a:rPr sz="1200" dirty="0">
                <a:latin typeface="Times New Roman"/>
                <a:cs typeface="Times New Roman"/>
              </a:rPr>
              <a:t>to model, for </a:t>
            </a:r>
            <a:r>
              <a:rPr sz="1200" spc="-5" dirty="0">
                <a:latin typeface="Times New Roman"/>
                <a:cs typeface="Times New Roman"/>
              </a:rPr>
              <a:t>example, orders, invoices, shipments, inventory,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 administration, sales, </a:t>
            </a:r>
            <a:r>
              <a:rPr sz="1200" dirty="0">
                <a:latin typeface="Times New Roman"/>
                <a:cs typeface="Times New Roman"/>
              </a:rPr>
              <a:t>or the </a:t>
            </a:r>
            <a:r>
              <a:rPr sz="1200" spc="-5" dirty="0">
                <a:latin typeface="Times New Roman"/>
                <a:cs typeface="Times New Roman"/>
              </a:rPr>
              <a:t>general </a:t>
            </a:r>
            <a:r>
              <a:rPr sz="1200" dirty="0">
                <a:latin typeface="Times New Roman"/>
                <a:cs typeface="Times New Roman"/>
              </a:rPr>
              <a:t>ledger.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business process is organizational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collections,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</a:t>
            </a:r>
            <a:r>
              <a:rPr sz="1200" dirty="0">
                <a:latin typeface="Times New Roman"/>
                <a:cs typeface="Times New Roman"/>
              </a:rPr>
              <a:t> model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 followed. However, </a:t>
            </a: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process is departmental and focuses </a:t>
            </a:r>
            <a:r>
              <a:rPr sz="1200" dirty="0">
                <a:latin typeface="Times New Roman"/>
                <a:cs typeface="Times New Roman"/>
              </a:rPr>
              <a:t>on the analysis of one kind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business process,</a:t>
            </a:r>
            <a:r>
              <a:rPr sz="1200" dirty="0">
                <a:latin typeface="Times New Roman"/>
                <a:cs typeface="Times New Roman"/>
              </a:rPr>
              <a:t> a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dirty="0">
                <a:latin typeface="Times New Roman"/>
                <a:cs typeface="Times New Roman"/>
              </a:rPr>
              <a:t> should be chosen.</a:t>
            </a:r>
            <a:endParaRPr sz="1200">
              <a:latin typeface="Times New Roman"/>
              <a:cs typeface="Times New Roman"/>
            </a:endParaRPr>
          </a:p>
          <a:p>
            <a:pPr marL="299085" marR="8255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Choose the </a:t>
            </a:r>
            <a:r>
              <a:rPr sz="1200" spc="-5" dirty="0">
                <a:latin typeface="Times New Roman"/>
                <a:cs typeface="Times New Roman"/>
              </a:rPr>
              <a:t>grain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business process. </a:t>
            </a:r>
            <a:r>
              <a:rPr sz="1200" dirty="0">
                <a:latin typeface="Times New Roman"/>
                <a:cs typeface="Times New Roman"/>
              </a:rPr>
              <a:t>The grain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fundamental, atomic level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to be </a:t>
            </a:r>
            <a:r>
              <a:rPr sz="1200" spc="-5" dirty="0">
                <a:latin typeface="Times New Roman"/>
                <a:cs typeface="Times New Roman"/>
              </a:rPr>
              <a:t>represented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fact </a:t>
            </a:r>
            <a:r>
              <a:rPr sz="1200" dirty="0">
                <a:latin typeface="Times New Roman"/>
                <a:cs typeface="Times New Roman"/>
              </a:rPr>
              <a:t>table for this process, for </a:t>
            </a:r>
            <a:r>
              <a:rPr sz="1200" spc="-5" dirty="0">
                <a:latin typeface="Times New Roman"/>
                <a:cs typeface="Times New Roman"/>
              </a:rPr>
              <a:t>example, individual transactions, </a:t>
            </a:r>
            <a:r>
              <a:rPr sz="1200" dirty="0">
                <a:latin typeface="Times New Roman"/>
                <a:cs typeface="Times New Roman"/>
              </a:rPr>
              <a:t> individual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daily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snapshots, and</a:t>
            </a:r>
            <a:r>
              <a:rPr sz="1200" spc="-5" dirty="0">
                <a:latin typeface="Times New Roman"/>
                <a:cs typeface="Times New Roman"/>
              </a:rPr>
              <a:t> so</a:t>
            </a:r>
            <a:r>
              <a:rPr sz="1200" dirty="0">
                <a:latin typeface="Times New Roman"/>
                <a:cs typeface="Times New Roman"/>
              </a:rPr>
              <a:t> on.</a:t>
            </a:r>
            <a:endParaRPr sz="1200">
              <a:latin typeface="Times New Roman"/>
              <a:cs typeface="Times New Roman"/>
            </a:endParaRPr>
          </a:p>
          <a:p>
            <a:pPr marL="299085" marR="7620" algn="just">
              <a:lnSpc>
                <a:spcPct val="1433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Choose the </a:t>
            </a:r>
            <a:r>
              <a:rPr sz="1200" spc="-5" dirty="0">
                <a:latin typeface="Times New Roman"/>
                <a:cs typeface="Times New Roman"/>
              </a:rPr>
              <a:t>dimensions</a:t>
            </a:r>
            <a:r>
              <a:rPr sz="1200" dirty="0">
                <a:latin typeface="Times New Roman"/>
                <a:cs typeface="Times New Roman"/>
              </a:rPr>
              <a:t> that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apply to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 </a:t>
            </a:r>
            <a:r>
              <a:rPr sz="1200" dirty="0">
                <a:latin typeface="Times New Roman"/>
                <a:cs typeface="Times New Roman"/>
              </a:rPr>
              <a:t>table </a:t>
            </a:r>
            <a:r>
              <a:rPr sz="1200" spc="-5" dirty="0">
                <a:latin typeface="Times New Roman"/>
                <a:cs typeface="Times New Roman"/>
              </a:rPr>
              <a:t>record.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Typical dimensions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time, item, </a:t>
            </a:r>
            <a:r>
              <a:rPr sz="1200" spc="-5" dirty="0">
                <a:latin typeface="Times New Roman"/>
                <a:cs typeface="Times New Roman"/>
              </a:rPr>
              <a:t>customer,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supplier,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warehouse,</a:t>
            </a:r>
            <a:r>
              <a:rPr sz="1200" dirty="0">
                <a:latin typeface="Times New Roman"/>
                <a:cs typeface="Times New Roman"/>
              </a:rPr>
              <a:t> transaction </a:t>
            </a:r>
            <a:r>
              <a:rPr sz="1200" spc="-5" dirty="0">
                <a:latin typeface="Times New Roman"/>
                <a:cs typeface="Times New Roman"/>
              </a:rPr>
              <a:t>type,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status.</a:t>
            </a:r>
            <a:endParaRPr sz="1200">
              <a:latin typeface="Times New Roman"/>
              <a:cs typeface="Times New Roman"/>
            </a:endParaRPr>
          </a:p>
          <a:p>
            <a:pPr marL="299085" marR="8255" algn="just">
              <a:lnSpc>
                <a:spcPct val="1435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Choose the </a:t>
            </a:r>
            <a:r>
              <a:rPr sz="1200" spc="-5" dirty="0">
                <a:latin typeface="Times New Roman"/>
                <a:cs typeface="Times New Roman"/>
              </a:rPr>
              <a:t>measures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populate </a:t>
            </a:r>
            <a:r>
              <a:rPr sz="1200" spc="-5" dirty="0">
                <a:latin typeface="Times New Roman"/>
                <a:cs typeface="Times New Roman"/>
              </a:rPr>
              <a:t>each fact </a:t>
            </a:r>
            <a:r>
              <a:rPr sz="1200" dirty="0">
                <a:latin typeface="Times New Roman"/>
                <a:cs typeface="Times New Roman"/>
              </a:rPr>
              <a:t>table </a:t>
            </a:r>
            <a:r>
              <a:rPr sz="1200" spc="-5" dirty="0">
                <a:latin typeface="Times New Roman"/>
                <a:cs typeface="Times New Roman"/>
              </a:rPr>
              <a:t>record. Typical measures are </a:t>
            </a:r>
            <a:r>
              <a:rPr sz="1200" dirty="0">
                <a:latin typeface="Times New Roman"/>
                <a:cs typeface="Times New Roman"/>
              </a:rPr>
              <a:t>numeric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quantities</a:t>
            </a:r>
            <a:r>
              <a:rPr sz="1200" dirty="0">
                <a:latin typeface="Times New Roman"/>
                <a:cs typeface="Times New Roman"/>
              </a:rPr>
              <a:t> like</a:t>
            </a:r>
            <a:r>
              <a:rPr sz="1200" spc="-5" dirty="0">
                <a:latin typeface="Times New Roman"/>
                <a:cs typeface="Times New Roman"/>
              </a:rPr>
              <a:t> dollars</a:t>
            </a:r>
            <a:r>
              <a:rPr sz="1200" dirty="0">
                <a:latin typeface="Times New Roman"/>
                <a:cs typeface="Times New Roman"/>
              </a:rPr>
              <a:t> sold and units sold.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4448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023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1.9.2	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Three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Tier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Warehouse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Architecture: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401180"/>
            <a:ext cx="5970270" cy="240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Tier-1: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The bottom </a:t>
            </a:r>
            <a:r>
              <a:rPr sz="1200" spc="-5" dirty="0">
                <a:latin typeface="Times New Roman"/>
                <a:cs typeface="Times New Roman"/>
              </a:rPr>
              <a:t>tier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warehouse database server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is almost </a:t>
            </a:r>
            <a:r>
              <a:rPr sz="1200" spc="-10" dirty="0">
                <a:latin typeface="Times New Roman"/>
                <a:cs typeface="Times New Roman"/>
              </a:rPr>
              <a:t>always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relationaldatabase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Back-end</a:t>
            </a:r>
            <a:r>
              <a:rPr sz="1200" dirty="0">
                <a:latin typeface="Times New Roman"/>
                <a:cs typeface="Times New Roman"/>
              </a:rPr>
              <a:t> tools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bottomtier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external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profileinformation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external</a:t>
            </a:r>
            <a:r>
              <a:rPr sz="1200" dirty="0">
                <a:latin typeface="Times New Roman"/>
                <a:cs typeface="Times New Roman"/>
              </a:rPr>
              <a:t> consultants).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tools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performdataextraction,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cleaning, and transformation (e.g.,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merge similar data from </a:t>
            </a:r>
            <a:r>
              <a:rPr sz="1200" dirty="0">
                <a:latin typeface="Times New Roman"/>
                <a:cs typeface="Times New Roman"/>
              </a:rPr>
              <a:t>differentsources into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unified format), as </a:t>
            </a:r>
            <a:r>
              <a:rPr sz="1200" dirty="0">
                <a:latin typeface="Times New Roman"/>
                <a:cs typeface="Times New Roman"/>
              </a:rPr>
              <a:t>well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load </a:t>
            </a:r>
            <a:r>
              <a:rPr sz="1200" spc="-5" dirty="0">
                <a:latin typeface="Times New Roman"/>
                <a:cs typeface="Times New Roman"/>
              </a:rPr>
              <a:t>and refresh </a:t>
            </a:r>
            <a:r>
              <a:rPr sz="1200" dirty="0">
                <a:latin typeface="Times New Roman"/>
                <a:cs typeface="Times New Roman"/>
              </a:rPr>
              <a:t>functions to </a:t>
            </a:r>
            <a:r>
              <a:rPr sz="1200" spc="-5" dirty="0">
                <a:latin typeface="Times New Roman"/>
                <a:cs typeface="Times New Roman"/>
              </a:rPr>
              <a:t>update thedata warehouse </a:t>
            </a:r>
            <a:r>
              <a:rPr sz="1200" dirty="0">
                <a:latin typeface="Times New Roman"/>
                <a:cs typeface="Times New Roman"/>
              </a:rPr>
              <a:t>.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programinterfaces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gateways.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gateway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050" y="1894727"/>
            <a:ext cx="4690939" cy="4370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216" y="4679569"/>
            <a:ext cx="140207" cy="1874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216" y="5216016"/>
            <a:ext cx="140207" cy="1874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808989"/>
            <a:ext cx="5970270" cy="626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6985" algn="just">
              <a:lnSpc>
                <a:spcPct val="1433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supported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underlying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andallows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 server.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469265" marR="8255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Examplesof gateways </a:t>
            </a:r>
            <a:r>
              <a:rPr sz="1200" dirty="0">
                <a:latin typeface="Times New Roman"/>
                <a:cs typeface="Times New Roman"/>
              </a:rPr>
              <a:t>include </a:t>
            </a:r>
            <a:r>
              <a:rPr sz="1200" spc="-5" dirty="0">
                <a:latin typeface="Times New Roman"/>
                <a:cs typeface="Times New Roman"/>
              </a:rPr>
              <a:t>ODBC (Open Database Connection) and OLEDB (Open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Linkingand</a:t>
            </a:r>
            <a:r>
              <a:rPr sz="1200" dirty="0">
                <a:latin typeface="Times New Roman"/>
                <a:cs typeface="Times New Roman"/>
              </a:rPr>
              <a:t> Embedding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Microsoft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JDBC</a:t>
            </a:r>
            <a:r>
              <a:rPr sz="1200" dirty="0">
                <a:latin typeface="Times New Roman"/>
                <a:cs typeface="Times New Roman"/>
              </a:rPr>
              <a:t> (Java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Connection).</a:t>
            </a:r>
            <a:endParaRPr sz="120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35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tier also </a:t>
            </a:r>
            <a:r>
              <a:rPr sz="1200" dirty="0">
                <a:latin typeface="Times New Roman"/>
                <a:cs typeface="Times New Roman"/>
              </a:rPr>
              <a:t>contains a metadata </a:t>
            </a:r>
            <a:r>
              <a:rPr sz="1200" spc="-5" dirty="0">
                <a:latin typeface="Times New Roman"/>
                <a:cs typeface="Times New Roman"/>
              </a:rPr>
              <a:t>repository,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stores information </a:t>
            </a:r>
            <a:r>
              <a:rPr sz="1200" dirty="0">
                <a:latin typeface="Times New Roman"/>
                <a:cs typeface="Times New Roman"/>
              </a:rPr>
              <a:t>aboutthe data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dirty="0">
                <a:latin typeface="Times New Roman"/>
                <a:cs typeface="Times New Roman"/>
              </a:rPr>
              <a:t> contents.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Tier-2: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69265" marR="698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The middle </a:t>
            </a:r>
            <a:r>
              <a:rPr sz="1200" spc="-5" dirty="0">
                <a:latin typeface="Times New Roman"/>
                <a:cs typeface="Times New Roman"/>
              </a:rPr>
              <a:t>tier is an </a:t>
            </a:r>
            <a:r>
              <a:rPr sz="1200" dirty="0">
                <a:latin typeface="Times New Roman"/>
                <a:cs typeface="Times New Roman"/>
              </a:rPr>
              <a:t>OLAP </a:t>
            </a:r>
            <a:r>
              <a:rPr sz="1200" spc="-5" dirty="0">
                <a:latin typeface="Times New Roman"/>
                <a:cs typeface="Times New Roman"/>
              </a:rPr>
              <a:t>server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is typically </a:t>
            </a:r>
            <a:r>
              <a:rPr sz="1200" dirty="0">
                <a:latin typeface="Times New Roman"/>
                <a:cs typeface="Times New Roman"/>
              </a:rPr>
              <a:t>implemented using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a relational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OLAP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(ROLAP)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a</a:t>
            </a:r>
            <a:r>
              <a:rPr sz="1200" spc="-5" dirty="0">
                <a:latin typeface="Times New Roman"/>
                <a:cs typeface="Times New Roman"/>
              </a:rPr>
              <a:t> multidimensional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OLAP.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583565" marR="6350">
              <a:lnSpc>
                <a:spcPct val="1442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OLAP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thatmaps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multidimensional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standard</a:t>
            </a:r>
            <a:r>
              <a:rPr sz="1200" dirty="0">
                <a:latin typeface="Times New Roman"/>
                <a:cs typeface="Times New Roman"/>
              </a:rPr>
              <a:t> relational </a:t>
            </a:r>
            <a:r>
              <a:rPr sz="1200" spc="-5" dirty="0">
                <a:latin typeface="Times New Roman"/>
                <a:cs typeface="Times New Roman"/>
              </a:rPr>
              <a:t>operations.</a:t>
            </a:r>
            <a:endParaRPr sz="1200">
              <a:latin typeface="Times New Roman"/>
              <a:cs typeface="Times New Roman"/>
            </a:endParaRPr>
          </a:p>
          <a:p>
            <a:pPr marL="583565" marR="6350">
              <a:lnSpc>
                <a:spcPct val="144200"/>
              </a:lnSpc>
              <a:spcBef>
                <a:spcPts val="70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multidimensional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OLAP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(MOLAP)</a:t>
            </a:r>
            <a:r>
              <a:rPr sz="1200" dirty="0">
                <a:latin typeface="Times New Roman"/>
                <a:cs typeface="Times New Roman"/>
              </a:rPr>
              <a:t> model,</a:t>
            </a:r>
            <a:r>
              <a:rPr sz="1200" spc="5" dirty="0">
                <a:latin typeface="Times New Roman"/>
                <a:cs typeface="Times New Roman"/>
              </a:rPr>
              <a:t> 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is,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special-purpose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dirty="0">
                <a:latin typeface="Times New Roman"/>
                <a:cs typeface="Times New Roman"/>
              </a:rPr>
              <a:t> that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implements</a:t>
            </a:r>
            <a:r>
              <a:rPr sz="1200" dirty="0">
                <a:latin typeface="Times New Roman"/>
                <a:cs typeface="Times New Roman"/>
              </a:rPr>
              <a:t> multidimensional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Tier-3: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603885" indent="456565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top tier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front-end </a:t>
            </a:r>
            <a:r>
              <a:rPr sz="1200" spc="-5" dirty="0">
                <a:latin typeface="Times New Roman"/>
                <a:cs typeface="Times New Roman"/>
              </a:rPr>
              <a:t>client layer, which </a:t>
            </a:r>
            <a:r>
              <a:rPr sz="1200" dirty="0">
                <a:latin typeface="Times New Roman"/>
                <a:cs typeface="Times New Roman"/>
              </a:rPr>
              <a:t>contains query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reporting tools,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tools, </a:t>
            </a:r>
            <a:r>
              <a:rPr sz="1200" spc="-5" dirty="0">
                <a:latin typeface="Times New Roman"/>
                <a:cs typeface="Times New Roman"/>
              </a:rPr>
              <a:t>and/or</a:t>
            </a:r>
            <a:r>
              <a:rPr sz="1200" dirty="0">
                <a:latin typeface="Times New Roman"/>
                <a:cs typeface="Times New Roman"/>
              </a:rPr>
              <a:t> data mining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 </a:t>
            </a:r>
            <a:r>
              <a:rPr sz="1200" spc="-5" dirty="0">
                <a:latin typeface="Times New Roman"/>
                <a:cs typeface="Times New Roman"/>
              </a:rPr>
              <a:t>(e.g.,</a:t>
            </a:r>
            <a:r>
              <a:rPr sz="1200" dirty="0">
                <a:latin typeface="Times New Roman"/>
                <a:cs typeface="Times New Roman"/>
              </a:rPr>
              <a:t> trend </a:t>
            </a:r>
            <a:r>
              <a:rPr sz="1200" spc="-5" dirty="0">
                <a:latin typeface="Times New Roman"/>
                <a:cs typeface="Times New Roman"/>
              </a:rPr>
              <a:t>analysis, </a:t>
            </a:r>
            <a:r>
              <a:rPr sz="1200" dirty="0">
                <a:latin typeface="Times New Roman"/>
                <a:cs typeface="Times New Roman"/>
              </a:rPr>
              <a:t>prediction, and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on).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2671826"/>
            <a:ext cx="140207" cy="1874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3208654"/>
            <a:ext cx="1402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3745103"/>
            <a:ext cx="1402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4281551"/>
            <a:ext cx="140207" cy="1874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004" y="1325626"/>
            <a:ext cx="597154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1.9.3</a:t>
            </a:r>
            <a:r>
              <a:rPr sz="1800" b="1" spc="4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Warehouse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Models: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warehouse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1.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Enterprise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warehouse:</a:t>
            </a:r>
            <a:endParaRPr sz="1400">
              <a:latin typeface="Times New Roman"/>
              <a:cs typeface="Times New Roman"/>
            </a:endParaRPr>
          </a:p>
          <a:p>
            <a:pPr marL="469265" marR="12065" algn="just">
              <a:lnSpc>
                <a:spcPct val="144400"/>
              </a:lnSpc>
              <a:spcBef>
                <a:spcPts val="175"/>
              </a:spcBef>
            </a:pPr>
            <a:r>
              <a:rPr sz="1200" spc="-5" dirty="0">
                <a:latin typeface="Times New Roman"/>
                <a:cs typeface="Times New Roman"/>
              </a:rPr>
              <a:t>An enterprise warehouse collects all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information about </a:t>
            </a:r>
            <a:r>
              <a:rPr sz="1200" dirty="0">
                <a:latin typeface="Times New Roman"/>
                <a:cs typeface="Times New Roman"/>
              </a:rPr>
              <a:t>subjects spanning the entire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  <a:p>
            <a:pPr marL="469265" marR="9525" algn="just">
              <a:lnSpc>
                <a:spcPct val="144200"/>
              </a:lnSpc>
              <a:spcBef>
                <a:spcPts val="70"/>
              </a:spcBef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provides </a:t>
            </a:r>
            <a:r>
              <a:rPr sz="1200" dirty="0">
                <a:latin typeface="Times New Roman"/>
                <a:cs typeface="Times New Roman"/>
              </a:rPr>
              <a:t>corporate-wide </a:t>
            </a:r>
            <a:r>
              <a:rPr sz="1200" spc="-5" dirty="0">
                <a:latin typeface="Times New Roman"/>
                <a:cs typeface="Times New Roman"/>
              </a:rPr>
              <a:t>data integration, </a:t>
            </a:r>
            <a:r>
              <a:rPr sz="1200" dirty="0">
                <a:latin typeface="Times New Roman"/>
                <a:cs typeface="Times New Roman"/>
              </a:rPr>
              <a:t>usually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one or more </a:t>
            </a:r>
            <a:r>
              <a:rPr sz="1200" spc="-5" dirty="0">
                <a:latin typeface="Times New Roman"/>
                <a:cs typeface="Times New Roman"/>
              </a:rPr>
              <a:t>operational systems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external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providers,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cross-functional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scope.</a:t>
            </a:r>
            <a:endParaRPr sz="1200">
              <a:latin typeface="Times New Roman"/>
              <a:cs typeface="Times New Roman"/>
            </a:endParaRPr>
          </a:p>
          <a:p>
            <a:pPr marL="469265" marR="9525" algn="just">
              <a:lnSpc>
                <a:spcPct val="144200"/>
              </a:lnSpc>
              <a:spcBef>
                <a:spcPts val="75"/>
              </a:spcBef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typically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detailed </a:t>
            </a:r>
            <a:r>
              <a:rPr sz="1200" spc="-5" dirty="0">
                <a:latin typeface="Times New Roman"/>
                <a:cs typeface="Times New Roman"/>
              </a:rPr>
              <a:t>data aswell as </a:t>
            </a:r>
            <a:r>
              <a:rPr sz="1200" dirty="0">
                <a:latin typeface="Times New Roman"/>
                <a:cs typeface="Times New Roman"/>
              </a:rPr>
              <a:t>summarized </a:t>
            </a:r>
            <a:r>
              <a:rPr sz="1200" spc="-5" dirty="0">
                <a:latin typeface="Times New Roman"/>
                <a:cs typeface="Times New Roman"/>
              </a:rPr>
              <a:t>data, and can range </a:t>
            </a:r>
            <a:r>
              <a:rPr sz="1200" dirty="0">
                <a:latin typeface="Times New Roman"/>
                <a:cs typeface="Times New Roman"/>
              </a:rPr>
              <a:t>in size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gigabytes</a:t>
            </a:r>
            <a:r>
              <a:rPr sz="1200" dirty="0">
                <a:latin typeface="Times New Roman"/>
                <a:cs typeface="Times New Roman"/>
              </a:rPr>
              <a:t> to hundreds of </a:t>
            </a:r>
            <a:r>
              <a:rPr sz="1200" spc="-5" dirty="0">
                <a:latin typeface="Times New Roman"/>
                <a:cs typeface="Times New Roman"/>
              </a:rPr>
              <a:t>gigabytes,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terabytes,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-5" dirty="0">
                <a:latin typeface="Times New Roman"/>
                <a:cs typeface="Times New Roman"/>
              </a:rPr>
              <a:t>beyond.</a:t>
            </a:r>
            <a:endParaRPr sz="120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4200"/>
              </a:lnSpc>
              <a:spcBef>
                <a:spcPts val="70"/>
              </a:spcBef>
            </a:pPr>
            <a:r>
              <a:rPr sz="1200" spc="-5" dirty="0">
                <a:latin typeface="Times New Roman"/>
                <a:cs typeface="Times New Roman"/>
              </a:rPr>
              <a:t>An enterprise data </a:t>
            </a:r>
            <a:r>
              <a:rPr sz="1200" dirty="0">
                <a:latin typeface="Times New Roman"/>
                <a:cs typeface="Times New Roman"/>
              </a:rPr>
              <a:t>warehouse may be implemented on </a:t>
            </a:r>
            <a:r>
              <a:rPr sz="1200" spc="-5" dirty="0">
                <a:latin typeface="Times New Roman"/>
                <a:cs typeface="Times New Roman"/>
              </a:rPr>
              <a:t>traditional </a:t>
            </a:r>
            <a:r>
              <a:rPr sz="1200" dirty="0">
                <a:latin typeface="Times New Roman"/>
                <a:cs typeface="Times New Roman"/>
              </a:rPr>
              <a:t>mainframes, </a:t>
            </a:r>
            <a:r>
              <a:rPr sz="1200" spc="-5" dirty="0">
                <a:latin typeface="Times New Roman"/>
                <a:cs typeface="Times New Roman"/>
              </a:rPr>
              <a:t>computer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superservers, </a:t>
            </a:r>
            <a:r>
              <a:rPr sz="1200" dirty="0">
                <a:latin typeface="Times New Roman"/>
                <a:cs typeface="Times New Roman"/>
              </a:rPr>
              <a:t>or parallel </a:t>
            </a:r>
            <a:r>
              <a:rPr sz="1200" spc="-5" dirty="0">
                <a:latin typeface="Times New Roman"/>
                <a:cs typeface="Times New Roman"/>
              </a:rPr>
              <a:t>architecture </a:t>
            </a:r>
            <a:r>
              <a:rPr sz="1200" dirty="0">
                <a:latin typeface="Times New Roman"/>
                <a:cs typeface="Times New Roman"/>
              </a:rPr>
              <a:t>platforms.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requires </a:t>
            </a:r>
            <a:r>
              <a:rPr sz="1200" dirty="0">
                <a:latin typeface="Times New Roman"/>
                <a:cs typeface="Times New Roman"/>
              </a:rPr>
              <a:t>extensive </a:t>
            </a:r>
            <a:r>
              <a:rPr sz="1200" spc="-5" dirty="0">
                <a:latin typeface="Times New Roman"/>
                <a:cs typeface="Times New Roman"/>
              </a:rPr>
              <a:t>business </a:t>
            </a:r>
            <a:r>
              <a:rPr sz="1200" dirty="0">
                <a:latin typeface="Times New Roman"/>
                <a:cs typeface="Times New Roman"/>
              </a:rPr>
              <a:t>modeling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build.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6092316"/>
            <a:ext cx="140207" cy="1874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417054"/>
            <a:ext cx="140207" cy="1874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2004" y="5498972"/>
            <a:ext cx="5969000" cy="290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200" b="1" dirty="0">
                <a:latin typeface="Times New Roman"/>
                <a:cs typeface="Times New Roman"/>
              </a:rPr>
              <a:t>2.	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mart: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469265" marR="6985" algn="just">
              <a:lnSpc>
                <a:spcPct val="144000"/>
              </a:lnSpc>
            </a:pPr>
            <a:r>
              <a:rPr sz="1200" spc="-5" dirty="0">
                <a:latin typeface="Times New Roman"/>
                <a:cs typeface="Times New Roman"/>
              </a:rPr>
              <a:t>A data mart contains </a:t>
            </a:r>
            <a:r>
              <a:rPr sz="1200" dirty="0">
                <a:latin typeface="Times New Roman"/>
                <a:cs typeface="Times New Roman"/>
              </a:rPr>
              <a:t>a subset of </a:t>
            </a:r>
            <a:r>
              <a:rPr sz="1200" spc="-5" dirty="0">
                <a:latin typeface="Times New Roman"/>
                <a:cs typeface="Times New Roman"/>
              </a:rPr>
              <a:t>corporate-wide </a:t>
            </a:r>
            <a:r>
              <a:rPr sz="1200" dirty="0">
                <a:latin typeface="Times New Roman"/>
                <a:cs typeface="Times New Roman"/>
              </a:rPr>
              <a:t>data that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aspecific group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scope is confined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specific selected subjects. For example,a marketing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may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confine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customer,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item,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sales.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Thedata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marts tend</a:t>
            </a:r>
            <a:r>
              <a:rPr sz="1200" dirty="0">
                <a:latin typeface="Times New Roman"/>
                <a:cs typeface="Times New Roman"/>
              </a:rPr>
              <a:t> to be summarized.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3900"/>
              </a:lnSpc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usually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low-cost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departmental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servers</a:t>
            </a:r>
            <a:r>
              <a:rPr sz="1200" dirty="0">
                <a:latin typeface="Times New Roman"/>
                <a:cs typeface="Times New Roman"/>
              </a:rPr>
              <a:t> that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areUNIX/LINUX- </a:t>
            </a:r>
            <a:r>
              <a:rPr sz="1200" dirty="0">
                <a:latin typeface="Times New Roman"/>
                <a:cs typeface="Times New Roman"/>
              </a:rPr>
              <a:t>or Windows-based. The </a:t>
            </a:r>
            <a:r>
              <a:rPr sz="1200" spc="-5" dirty="0">
                <a:latin typeface="Times New Roman"/>
                <a:cs typeface="Times New Roman"/>
              </a:rPr>
              <a:t>implementation cycle </a:t>
            </a:r>
            <a:r>
              <a:rPr sz="1200" dirty="0">
                <a:latin typeface="Times New Roman"/>
                <a:cs typeface="Times New Roman"/>
              </a:rPr>
              <a:t>of a data </a:t>
            </a:r>
            <a:r>
              <a:rPr sz="1200" spc="-5" dirty="0">
                <a:latin typeface="Times New Roman"/>
                <a:cs typeface="Times New Roman"/>
              </a:rPr>
              <a:t>mart ismore </a:t>
            </a:r>
            <a:r>
              <a:rPr sz="1200" dirty="0">
                <a:latin typeface="Times New Roman"/>
                <a:cs typeface="Times New Roman"/>
              </a:rPr>
              <a:t> likely to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measured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weeks rather </a:t>
            </a:r>
            <a:r>
              <a:rPr sz="1200" dirty="0">
                <a:latin typeface="Times New Roman"/>
                <a:cs typeface="Times New Roman"/>
              </a:rPr>
              <a:t>than months or </a:t>
            </a:r>
            <a:r>
              <a:rPr sz="1200" spc="-5" dirty="0">
                <a:latin typeface="Times New Roman"/>
                <a:cs typeface="Times New Roman"/>
              </a:rPr>
              <a:t>years. However, </a:t>
            </a:r>
            <a:r>
              <a:rPr sz="1200" dirty="0">
                <a:latin typeface="Times New Roman"/>
                <a:cs typeface="Times New Roman"/>
              </a:rPr>
              <a:t>itmay involve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long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enterprise-wide.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911605"/>
            <a:ext cx="140207" cy="1874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3114167"/>
            <a:ext cx="1402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3650615"/>
            <a:ext cx="1402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253985"/>
            <a:ext cx="140207" cy="187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8316214"/>
            <a:ext cx="140207" cy="1874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004" y="818135"/>
            <a:ext cx="5971540" cy="8220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algn="just">
              <a:lnSpc>
                <a:spcPct val="143700"/>
              </a:lnSpc>
              <a:spcBef>
                <a:spcPts val="105"/>
              </a:spcBef>
            </a:pPr>
            <a:r>
              <a:rPr sz="1200" spc="-5" dirty="0">
                <a:latin typeface="Times New Roman"/>
                <a:cs typeface="Times New Roman"/>
              </a:rPr>
              <a:t>Depending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categorized</a:t>
            </a:r>
            <a:r>
              <a:rPr sz="1200" dirty="0">
                <a:latin typeface="Times New Roman"/>
                <a:cs typeface="Times New Roman"/>
              </a:rPr>
              <a:t>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ordependent.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captured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fromone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moreoperational</a:t>
            </a:r>
            <a:r>
              <a:rPr sz="1200" dirty="0">
                <a:latin typeface="Times New Roman"/>
                <a:cs typeface="Times New Roman"/>
              </a:rPr>
              <a:t> 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external</a:t>
            </a:r>
            <a:r>
              <a:rPr sz="1200" dirty="0">
                <a:latin typeface="Times New Roman"/>
                <a:cs typeface="Times New Roman"/>
              </a:rPr>
              <a:t> 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providers,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locallywithin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department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Dependent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sourceddirectly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enterprise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-5" dirty="0">
                <a:latin typeface="Times New Roman"/>
                <a:cs typeface="Times New Roman"/>
              </a:rPr>
              <a:t> warehouses.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3.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Virtual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warehouse: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69265" marR="9525" algn="just">
              <a:lnSpc>
                <a:spcPct val="143300"/>
              </a:lnSpc>
              <a:spcBef>
                <a:spcPts val="895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virtual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 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views</a:t>
            </a:r>
            <a:r>
              <a:rPr sz="1200" dirty="0">
                <a:latin typeface="Times New Roman"/>
                <a:cs typeface="Times New Roman"/>
              </a:rPr>
              <a:t> over </a:t>
            </a:r>
            <a:r>
              <a:rPr sz="1200" spc="-5" dirty="0">
                <a:latin typeface="Times New Roman"/>
                <a:cs typeface="Times New Roman"/>
              </a:rPr>
              <a:t>operational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Forefficient</a:t>
            </a:r>
            <a:r>
              <a:rPr sz="1200" dirty="0">
                <a:latin typeface="Times New Roman"/>
                <a:cs typeface="Times New Roman"/>
              </a:rPr>
              <a:t> query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possible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summary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views </a:t>
            </a:r>
            <a:r>
              <a:rPr sz="1200" spc="5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materialized.</a:t>
            </a:r>
            <a:endParaRPr sz="1200">
              <a:latin typeface="Times New Roman"/>
              <a:cs typeface="Times New Roman"/>
            </a:endParaRPr>
          </a:p>
          <a:p>
            <a:pPr marL="469265" marR="12065" algn="just">
              <a:lnSpc>
                <a:spcPct val="1433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A virtual warehouse is </a:t>
            </a:r>
            <a:r>
              <a:rPr sz="1200" dirty="0">
                <a:latin typeface="Times New Roman"/>
                <a:cs typeface="Times New Roman"/>
              </a:rPr>
              <a:t>easy to build but </a:t>
            </a:r>
            <a:r>
              <a:rPr sz="1200" spc="-5" dirty="0">
                <a:latin typeface="Times New Roman"/>
                <a:cs typeface="Times New Roman"/>
              </a:rPr>
              <a:t>requires excess </a:t>
            </a:r>
            <a:r>
              <a:rPr sz="1200" dirty="0">
                <a:latin typeface="Times New Roman"/>
                <a:cs typeface="Times New Roman"/>
              </a:rPr>
              <a:t>capacity on </a:t>
            </a:r>
            <a:r>
              <a:rPr sz="1200" spc="-5" dirty="0">
                <a:latin typeface="Times New Roman"/>
                <a:cs typeface="Times New Roman"/>
              </a:rPr>
              <a:t>operational database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7023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1.9.4	Meta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Data</a:t>
            </a:r>
            <a:r>
              <a:rPr sz="1600" b="1" spc="-5" dirty="0">
                <a:latin typeface="Times New Roman"/>
                <a:cs typeface="Times New Roman"/>
              </a:rPr>
              <a:t> Repository: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800"/>
              </a:lnSpc>
              <a:spcBef>
                <a:spcPts val="1030"/>
              </a:spcBef>
            </a:pPr>
            <a:r>
              <a:rPr sz="1200" spc="-5" dirty="0">
                <a:latin typeface="Times New Roman"/>
                <a:cs typeface="Times New Roman"/>
              </a:rPr>
              <a:t>Metadata </a:t>
            </a:r>
            <a:r>
              <a:rPr sz="1200" dirty="0">
                <a:latin typeface="Times New Roman"/>
                <a:cs typeface="Times New Roman"/>
              </a:rPr>
              <a:t>are data </a:t>
            </a:r>
            <a:r>
              <a:rPr sz="1200" spc="-5" dirty="0">
                <a:latin typeface="Times New Roman"/>
                <a:cs typeface="Times New Roman"/>
              </a:rPr>
              <a:t>about data.When </a:t>
            </a:r>
            <a:r>
              <a:rPr sz="1200" dirty="0">
                <a:latin typeface="Times New Roman"/>
                <a:cs typeface="Times New Roman"/>
              </a:rPr>
              <a:t>used in a data </a:t>
            </a:r>
            <a:r>
              <a:rPr sz="1200" spc="-5" dirty="0">
                <a:latin typeface="Times New Roman"/>
                <a:cs typeface="Times New Roman"/>
              </a:rPr>
              <a:t>warehouse, </a:t>
            </a:r>
            <a:r>
              <a:rPr sz="1200" dirty="0">
                <a:latin typeface="Times New Roman"/>
                <a:cs typeface="Times New Roman"/>
              </a:rPr>
              <a:t>metadata are the data thatdefine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Metadata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names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anddefinitions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metadata</a:t>
            </a:r>
            <a:r>
              <a:rPr sz="1200" dirty="0">
                <a:latin typeface="Times New Roman"/>
                <a:cs typeface="Times New Roman"/>
              </a:rPr>
              <a:t> are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captured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fortimestamping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extracted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source of the </a:t>
            </a:r>
            <a:r>
              <a:rPr sz="1200" spc="-5" dirty="0">
                <a:latin typeface="Times New Roman"/>
                <a:cs typeface="Times New Roman"/>
              </a:rPr>
              <a:t>extracted data, and </a:t>
            </a:r>
            <a:r>
              <a:rPr sz="1200" dirty="0">
                <a:latin typeface="Times New Roman"/>
                <a:cs typeface="Times New Roman"/>
              </a:rPr>
              <a:t>missing </a:t>
            </a:r>
            <a:r>
              <a:rPr sz="1200" spc="-5" dirty="0">
                <a:latin typeface="Times New Roman"/>
                <a:cs typeface="Times New Roman"/>
              </a:rPr>
              <a:t>fieldsthat have been </a:t>
            </a:r>
            <a:r>
              <a:rPr sz="1200" dirty="0">
                <a:latin typeface="Times New Roman"/>
                <a:cs typeface="Times New Roman"/>
              </a:rPr>
              <a:t>added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cleaning 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integration processes.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metadata</a:t>
            </a:r>
            <a:r>
              <a:rPr sz="1200" dirty="0">
                <a:latin typeface="Times New Roman"/>
                <a:cs typeface="Times New Roman"/>
              </a:rPr>
              <a:t> repository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-5" dirty="0">
                <a:latin typeface="Times New Roman"/>
                <a:cs typeface="Times New Roman"/>
              </a:rPr>
              <a:t>contain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10795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description</a:t>
            </a:r>
            <a:r>
              <a:rPr sz="1200" dirty="0">
                <a:latin typeface="Times New Roman"/>
                <a:cs typeface="Times New Roman"/>
              </a:rPr>
              <a:t> of the structure of the data </a:t>
            </a:r>
            <a:r>
              <a:rPr sz="1200" spc="-5" dirty="0">
                <a:latin typeface="Times New Roman"/>
                <a:cs typeface="Times New Roman"/>
              </a:rPr>
              <a:t>warehouse,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warehouse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schema, view, </a:t>
            </a:r>
            <a:r>
              <a:rPr sz="1200" dirty="0">
                <a:latin typeface="Times New Roman"/>
                <a:cs typeface="Times New Roman"/>
              </a:rPr>
              <a:t>dimensions, </a:t>
            </a:r>
            <a:r>
              <a:rPr sz="1200" spc="-5" dirty="0">
                <a:latin typeface="Times New Roman"/>
                <a:cs typeface="Times New Roman"/>
              </a:rPr>
              <a:t>hierarchies, and </a:t>
            </a:r>
            <a:r>
              <a:rPr sz="1200" dirty="0">
                <a:latin typeface="Times New Roman"/>
                <a:cs typeface="Times New Roman"/>
              </a:rPr>
              <a:t>derived </a:t>
            </a:r>
            <a:r>
              <a:rPr sz="1200" spc="-5" dirty="0">
                <a:latin typeface="Times New Roman"/>
                <a:cs typeface="Times New Roman"/>
              </a:rPr>
              <a:t>data definitions, as </a:t>
            </a:r>
            <a:r>
              <a:rPr sz="1200" dirty="0">
                <a:latin typeface="Times New Roman"/>
                <a:cs typeface="Times New Roman"/>
              </a:rPr>
              <a:t>well </a:t>
            </a:r>
            <a:r>
              <a:rPr sz="1200" spc="-5" dirty="0">
                <a:latin typeface="Times New Roman"/>
                <a:cs typeface="Times New Roman"/>
              </a:rPr>
              <a:t>as data mart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locations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8890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Operational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metadata,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include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lineage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(history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sequence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transformations applied </a:t>
            </a:r>
            <a:r>
              <a:rPr sz="1200" dirty="0">
                <a:latin typeface="Times New Roman"/>
                <a:cs typeface="Times New Roman"/>
              </a:rPr>
              <a:t>to it), currency of data </a:t>
            </a:r>
            <a:r>
              <a:rPr sz="1200" spc="-5" dirty="0">
                <a:latin typeface="Times New Roman"/>
                <a:cs typeface="Times New Roman"/>
              </a:rPr>
              <a:t>(active, </a:t>
            </a:r>
            <a:r>
              <a:rPr sz="1200" dirty="0">
                <a:latin typeface="Times New Roman"/>
                <a:cs typeface="Times New Roman"/>
              </a:rPr>
              <a:t>archived, or </a:t>
            </a:r>
            <a:r>
              <a:rPr sz="1200" spc="-5" dirty="0">
                <a:latin typeface="Times New Roman"/>
                <a:cs typeface="Times New Roman"/>
              </a:rPr>
              <a:t>purged),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monitoring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(warehouse </a:t>
            </a:r>
            <a:r>
              <a:rPr sz="1200" dirty="0">
                <a:latin typeface="Times New Roman"/>
                <a:cs typeface="Times New Roman"/>
              </a:rPr>
              <a:t>usage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 </a:t>
            </a:r>
            <a:r>
              <a:rPr sz="1200" dirty="0">
                <a:latin typeface="Times New Roman"/>
                <a:cs typeface="Times New Roman"/>
              </a:rPr>
              <a:t>reports,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audit </a:t>
            </a:r>
            <a:r>
              <a:rPr sz="1200" spc="-5" dirty="0">
                <a:latin typeface="Times New Roman"/>
                <a:cs typeface="Times New Roman"/>
              </a:rPr>
              <a:t>trails).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5205348"/>
            <a:ext cx="140207" cy="1874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6005448"/>
            <a:ext cx="1402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330185"/>
            <a:ext cx="1402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8130285"/>
            <a:ext cx="140207" cy="187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8930640"/>
            <a:ext cx="140207" cy="1874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004" y="808989"/>
            <a:ext cx="5970905" cy="8317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0"/>
              </a:spcBef>
            </a:pPr>
            <a:r>
              <a:rPr sz="1200" b="1" spc="-5" dirty="0">
                <a:latin typeface="Times New Roman"/>
                <a:cs typeface="Times New Roman"/>
              </a:rPr>
              <a:t>Automated prediction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trends and behaviors.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mining automates the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of finding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 information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large databases.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Questions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traditionally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extensive hands-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can now be </a:t>
            </a:r>
            <a:r>
              <a:rPr sz="1200" spc="-5" dirty="0">
                <a:latin typeface="Times New Roman"/>
                <a:cs typeface="Times New Roman"/>
              </a:rPr>
              <a:t>answered </a:t>
            </a:r>
            <a:r>
              <a:rPr sz="1200" dirty="0">
                <a:latin typeface="Times New Roman"/>
                <a:cs typeface="Times New Roman"/>
              </a:rPr>
              <a:t>directly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— </a:t>
            </a:r>
            <a:r>
              <a:rPr sz="1200" spc="-5" dirty="0">
                <a:latin typeface="Times New Roman"/>
                <a:cs typeface="Times New Roman"/>
              </a:rPr>
              <a:t>quickly. A typical </a:t>
            </a:r>
            <a:r>
              <a:rPr sz="1200" dirty="0">
                <a:latin typeface="Times New Roman"/>
                <a:cs typeface="Times New Roman"/>
              </a:rPr>
              <a:t>example of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 problem is targeted marketing. </a:t>
            </a:r>
            <a:r>
              <a:rPr sz="1200" dirty="0">
                <a:latin typeface="Times New Roman"/>
                <a:cs typeface="Times New Roman"/>
              </a:rPr>
              <a:t>Data mining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data on </a:t>
            </a:r>
            <a:r>
              <a:rPr sz="1200" spc="-5" dirty="0">
                <a:latin typeface="Times New Roman"/>
                <a:cs typeface="Times New Roman"/>
              </a:rPr>
              <a:t>past </a:t>
            </a:r>
            <a:r>
              <a:rPr sz="1200" dirty="0">
                <a:latin typeface="Times New Roman"/>
                <a:cs typeface="Times New Roman"/>
              </a:rPr>
              <a:t>promotional </a:t>
            </a:r>
            <a:r>
              <a:rPr sz="1200" spc="-5" dirty="0">
                <a:latin typeface="Times New Roman"/>
                <a:cs typeface="Times New Roman"/>
              </a:rPr>
              <a:t>mailings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 the </a:t>
            </a:r>
            <a:r>
              <a:rPr sz="1200" spc="-5" dirty="0">
                <a:latin typeface="Times New Roman"/>
                <a:cs typeface="Times New Roman"/>
              </a:rPr>
              <a:t>targets</a:t>
            </a:r>
            <a:r>
              <a:rPr sz="1200" dirty="0">
                <a:latin typeface="Times New Roman"/>
                <a:cs typeface="Times New Roman"/>
              </a:rPr>
              <a:t> most likely to maximize </a:t>
            </a:r>
            <a:r>
              <a:rPr sz="1200" spc="-5" dirty="0">
                <a:latin typeface="Times New Roman"/>
                <a:cs typeface="Times New Roman"/>
              </a:rPr>
              <a:t>return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investment</a:t>
            </a:r>
            <a:r>
              <a:rPr sz="1200" dirty="0">
                <a:latin typeface="Times New Roman"/>
                <a:cs typeface="Times New Roman"/>
              </a:rPr>
              <a:t> in future </a:t>
            </a:r>
            <a:r>
              <a:rPr sz="1200" spc="-5" dirty="0">
                <a:latin typeface="Times New Roman"/>
                <a:cs typeface="Times New Roman"/>
              </a:rPr>
              <a:t>mailings.</a:t>
            </a:r>
            <a:r>
              <a:rPr sz="1200" dirty="0">
                <a:latin typeface="Times New Roman"/>
                <a:cs typeface="Times New Roman"/>
              </a:rPr>
              <a:t> Other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 </a:t>
            </a:r>
            <a:r>
              <a:rPr sz="1200" dirty="0">
                <a:latin typeface="Times New Roman"/>
                <a:cs typeface="Times New Roman"/>
              </a:rPr>
              <a:t>problems include </a:t>
            </a:r>
            <a:r>
              <a:rPr sz="1200" spc="-5" dirty="0">
                <a:latin typeface="Times New Roman"/>
                <a:cs typeface="Times New Roman"/>
              </a:rPr>
              <a:t>forecasting </a:t>
            </a:r>
            <a:r>
              <a:rPr sz="1200" dirty="0">
                <a:latin typeface="Times New Roman"/>
                <a:cs typeface="Times New Roman"/>
              </a:rPr>
              <a:t>bankruptcy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other forms of </a:t>
            </a:r>
            <a:r>
              <a:rPr sz="1200" spc="-5" dirty="0">
                <a:latin typeface="Times New Roman"/>
                <a:cs typeface="Times New Roman"/>
              </a:rPr>
              <a:t>default, and identifying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respond</a:t>
            </a:r>
            <a:r>
              <a:rPr sz="1200" dirty="0">
                <a:latin typeface="Times New Roman"/>
                <a:cs typeface="Times New Roman"/>
              </a:rPr>
              <a:t> similarly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700"/>
              </a:lnSpc>
            </a:pPr>
            <a:r>
              <a:rPr sz="1200" b="1" spc="-5" dirty="0">
                <a:latin typeface="Times New Roman"/>
                <a:cs typeface="Times New Roman"/>
              </a:rPr>
              <a:t>Automated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discovery</a:t>
            </a:r>
            <a:r>
              <a:rPr sz="1200" b="1" dirty="0">
                <a:latin typeface="Times New Roman"/>
                <a:cs typeface="Times New Roman"/>
              </a:rPr>
              <a:t>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previously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unknown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patterns.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mining tools </a:t>
            </a:r>
            <a:r>
              <a:rPr sz="1200" spc="-5" dirty="0">
                <a:latin typeface="Times New Roman"/>
                <a:cs typeface="Times New Roman"/>
              </a:rPr>
              <a:t>sweep through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 and </a:t>
            </a:r>
            <a:r>
              <a:rPr sz="1200" dirty="0">
                <a:latin typeface="Times New Roman"/>
                <a:cs typeface="Times New Roman"/>
              </a:rPr>
              <a:t>identify previously hidden patterns in one step.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example of </a:t>
            </a:r>
            <a:r>
              <a:rPr sz="1200" spc="-5" dirty="0">
                <a:latin typeface="Times New Roman"/>
                <a:cs typeface="Times New Roman"/>
              </a:rPr>
              <a:t>pattern </a:t>
            </a:r>
            <a:r>
              <a:rPr sz="1200" dirty="0">
                <a:latin typeface="Times New Roman"/>
                <a:cs typeface="Times New Roman"/>
              </a:rPr>
              <a:t>discovery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of retail </a:t>
            </a:r>
            <a:r>
              <a:rPr sz="1200" spc="-5" dirty="0">
                <a:latin typeface="Times New Roman"/>
                <a:cs typeface="Times New Roman"/>
              </a:rPr>
              <a:t>sales data </a:t>
            </a:r>
            <a:r>
              <a:rPr sz="1200" dirty="0">
                <a:latin typeface="Times New Roman"/>
                <a:cs typeface="Times New Roman"/>
              </a:rPr>
              <a:t>to identify seemingly </a:t>
            </a:r>
            <a:r>
              <a:rPr sz="1200" spc="-5" dirty="0">
                <a:latin typeface="Times New Roman"/>
                <a:cs typeface="Times New Roman"/>
              </a:rPr>
              <a:t>unrelated </a:t>
            </a:r>
            <a:r>
              <a:rPr sz="1200" dirty="0">
                <a:latin typeface="Times New Roman"/>
                <a:cs typeface="Times New Roman"/>
              </a:rPr>
              <a:t>products that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often </a:t>
            </a:r>
            <a:r>
              <a:rPr sz="1200" spc="-5" dirty="0">
                <a:latin typeface="Times New Roman"/>
                <a:cs typeface="Times New Roman"/>
              </a:rPr>
              <a:t>purchased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together.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pattern </a:t>
            </a:r>
            <a:r>
              <a:rPr sz="1200" dirty="0">
                <a:latin typeface="Times New Roman"/>
                <a:cs typeface="Times New Roman"/>
              </a:rPr>
              <a:t>discovery </a:t>
            </a:r>
            <a:r>
              <a:rPr sz="1200" spc="-5" dirty="0">
                <a:latin typeface="Times New Roman"/>
                <a:cs typeface="Times New Roman"/>
              </a:rPr>
              <a:t>problems </a:t>
            </a:r>
            <a:r>
              <a:rPr sz="1200" dirty="0">
                <a:latin typeface="Times New Roman"/>
                <a:cs typeface="Times New Roman"/>
              </a:rPr>
              <a:t>include </a:t>
            </a:r>
            <a:r>
              <a:rPr sz="1200" spc="-5" dirty="0">
                <a:latin typeface="Times New Roman"/>
                <a:cs typeface="Times New Roman"/>
              </a:rPr>
              <a:t>detecting fraudulent credit </a:t>
            </a:r>
            <a:r>
              <a:rPr sz="1200" dirty="0">
                <a:latin typeface="Times New Roman"/>
                <a:cs typeface="Times New Roman"/>
              </a:rPr>
              <a:t>card </a:t>
            </a:r>
            <a:r>
              <a:rPr sz="1200" spc="-5" dirty="0">
                <a:latin typeface="Times New Roman"/>
                <a:cs typeface="Times New Roman"/>
              </a:rPr>
              <a:t>transactions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identifying </a:t>
            </a:r>
            <a:r>
              <a:rPr sz="1200" dirty="0">
                <a:latin typeface="Times New Roman"/>
                <a:cs typeface="Times New Roman"/>
              </a:rPr>
              <a:t>anomalous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could </a:t>
            </a: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dirty="0">
                <a:latin typeface="Times New Roman"/>
                <a:cs typeface="Times New Roman"/>
              </a:rPr>
              <a:t> data entry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783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1.3	Tasks of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Mining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60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mining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six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tasks:</a:t>
            </a:r>
            <a:endParaRPr sz="1200">
              <a:latin typeface="Times New Roman"/>
              <a:cs typeface="Times New Roman"/>
            </a:endParaRPr>
          </a:p>
          <a:p>
            <a:pPr marL="469265" marR="6350" algn="just">
              <a:lnSpc>
                <a:spcPct val="143700"/>
              </a:lnSpc>
              <a:spcBef>
                <a:spcPts val="75"/>
              </a:spcBef>
            </a:pPr>
            <a:r>
              <a:rPr sz="1200" b="1" spc="-5" dirty="0">
                <a:latin typeface="Times New Roman"/>
                <a:cs typeface="Times New Roman"/>
              </a:rPr>
              <a:t>Anomaly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detection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(Outlier/change/deviation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detection)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identification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unusual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records,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might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interesting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investigation.</a:t>
            </a:r>
            <a:endParaRPr sz="1200">
              <a:latin typeface="Times New Roman"/>
              <a:cs typeface="Times New Roman"/>
            </a:endParaRPr>
          </a:p>
          <a:p>
            <a:pPr marL="469265" marR="6985" algn="just">
              <a:lnSpc>
                <a:spcPct val="143800"/>
              </a:lnSpc>
              <a:spcBef>
                <a:spcPts val="90"/>
              </a:spcBef>
            </a:pPr>
            <a:r>
              <a:rPr sz="1200" b="1" spc="-5" dirty="0">
                <a:latin typeface="Times New Roman"/>
                <a:cs typeface="Times New Roman"/>
              </a:rPr>
              <a:t>Association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rule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learning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(Dependency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modelling)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variables. For </a:t>
            </a:r>
            <a:r>
              <a:rPr sz="1200" dirty="0">
                <a:latin typeface="Times New Roman"/>
                <a:cs typeface="Times New Roman"/>
              </a:rPr>
              <a:t>example a </a:t>
            </a:r>
            <a:r>
              <a:rPr sz="1200" spc="-5" dirty="0">
                <a:latin typeface="Times New Roman"/>
                <a:cs typeface="Times New Roman"/>
              </a:rPr>
              <a:t>supermarket might </a:t>
            </a:r>
            <a:r>
              <a:rPr sz="1200" dirty="0">
                <a:latin typeface="Times New Roman"/>
                <a:cs typeface="Times New Roman"/>
              </a:rPr>
              <a:t>gather data on customer </a:t>
            </a:r>
            <a:r>
              <a:rPr sz="1200" spc="-5" dirty="0">
                <a:latin typeface="Times New Roman"/>
                <a:cs typeface="Times New Roman"/>
              </a:rPr>
              <a:t>purchasing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habits. Using association </a:t>
            </a:r>
            <a:r>
              <a:rPr sz="1200" dirty="0">
                <a:latin typeface="Times New Roman"/>
                <a:cs typeface="Times New Roman"/>
              </a:rPr>
              <a:t>rule </a:t>
            </a:r>
            <a:r>
              <a:rPr sz="1200" spc="-5" dirty="0">
                <a:latin typeface="Times New Roman"/>
                <a:cs typeface="Times New Roman"/>
              </a:rPr>
              <a:t>learning,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supermarket can determine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products are </a:t>
            </a:r>
            <a:r>
              <a:rPr sz="1200" dirty="0">
                <a:latin typeface="Times New Roman"/>
                <a:cs typeface="Times New Roman"/>
              </a:rPr>
              <a:t> frequently </a:t>
            </a:r>
            <a:r>
              <a:rPr sz="1200" spc="-5" dirty="0">
                <a:latin typeface="Times New Roman"/>
                <a:cs typeface="Times New Roman"/>
              </a:rPr>
              <a:t>bought</a:t>
            </a:r>
            <a:r>
              <a:rPr sz="1200" dirty="0">
                <a:latin typeface="Times New Roman"/>
                <a:cs typeface="Times New Roman"/>
              </a:rPr>
              <a:t> together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dirty="0">
                <a:latin typeface="Times New Roman"/>
                <a:cs typeface="Times New Roman"/>
              </a:rPr>
              <a:t> for marketing purposes.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sometimes</a:t>
            </a:r>
            <a:r>
              <a:rPr sz="1200" spc="-5" dirty="0">
                <a:latin typeface="Times New Roman"/>
                <a:cs typeface="Times New Roman"/>
              </a:rPr>
              <a:t> referred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basket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469265" marR="10795" algn="just">
              <a:lnSpc>
                <a:spcPct val="144200"/>
              </a:lnSpc>
              <a:spcBef>
                <a:spcPts val="70"/>
              </a:spcBef>
            </a:pPr>
            <a:r>
              <a:rPr sz="1200" b="1" spc="-5" dirty="0">
                <a:latin typeface="Times New Roman"/>
                <a:cs typeface="Times New Roman"/>
              </a:rPr>
              <a:t>Clustering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task of </a:t>
            </a:r>
            <a:r>
              <a:rPr sz="1200" spc="-5" dirty="0">
                <a:latin typeface="Times New Roman"/>
                <a:cs typeface="Times New Roman"/>
              </a:rPr>
              <a:t>discovering groups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structures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in some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"similar",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 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structures</a:t>
            </a:r>
            <a:r>
              <a:rPr sz="1200" dirty="0">
                <a:latin typeface="Times New Roman"/>
                <a:cs typeface="Times New Roman"/>
              </a:rPr>
              <a:t> in the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6985" algn="just">
              <a:lnSpc>
                <a:spcPct val="1438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Classification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task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generalizing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dirty="0">
                <a:latin typeface="Times New Roman"/>
                <a:cs typeface="Times New Roman"/>
              </a:rPr>
              <a:t>to apply to </a:t>
            </a:r>
            <a:r>
              <a:rPr sz="1200" spc="-5" dirty="0">
                <a:latin typeface="Times New Roman"/>
                <a:cs typeface="Times New Roman"/>
              </a:rPr>
              <a:t>new data. For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 an e-mail program might attempt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classify an </a:t>
            </a:r>
            <a:r>
              <a:rPr sz="1200" dirty="0">
                <a:latin typeface="Times New Roman"/>
                <a:cs typeface="Times New Roman"/>
              </a:rPr>
              <a:t>e-mail </a:t>
            </a:r>
            <a:r>
              <a:rPr sz="1200" spc="-5" dirty="0">
                <a:latin typeface="Times New Roman"/>
                <a:cs typeface="Times New Roman"/>
              </a:rPr>
              <a:t>as "legitimate"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"spam".</a:t>
            </a:r>
            <a:endParaRPr sz="120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  <a:spcBef>
                <a:spcPts val="720"/>
              </a:spcBef>
            </a:pPr>
            <a:r>
              <a:rPr sz="1200" b="1" spc="-5" dirty="0">
                <a:latin typeface="Times New Roman"/>
                <a:cs typeface="Times New Roman"/>
              </a:rPr>
              <a:t>Regression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attempts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find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 </a:t>
            </a:r>
            <a:r>
              <a:rPr sz="1200" spc="-5" dirty="0">
                <a:latin typeface="Times New Roman"/>
                <a:cs typeface="Times New Roman"/>
              </a:rPr>
              <a:t>error.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1173733"/>
            <a:ext cx="140207" cy="1874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9153" y="1080261"/>
            <a:ext cx="5511800" cy="400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442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dirty="0">
                <a:latin typeface="Times New Roman"/>
                <a:cs typeface="Times New Roman"/>
              </a:rPr>
              <a:t> 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summarization,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include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dimension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definitionalgorithms,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granularity,</a:t>
            </a:r>
            <a:r>
              <a:rPr sz="1200" dirty="0">
                <a:latin typeface="Times New Roman"/>
                <a:cs typeface="Times New Roman"/>
              </a:rPr>
              <a:t> partitions,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aggregation,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summarization,and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predefined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reports.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operational</a:t>
            </a:r>
            <a:r>
              <a:rPr sz="1200" dirty="0">
                <a:latin typeface="Times New Roman"/>
                <a:cs typeface="Times New Roman"/>
              </a:rPr>
              <a:t> environment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includessource databases and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contents, </a:t>
            </a:r>
            <a:r>
              <a:rPr sz="1200" dirty="0">
                <a:latin typeface="Times New Roman"/>
                <a:cs typeface="Times New Roman"/>
              </a:rPr>
              <a:t>gateway descriptions, </a:t>
            </a:r>
            <a:r>
              <a:rPr sz="1200" spc="-5" dirty="0">
                <a:latin typeface="Times New Roman"/>
                <a:cs typeface="Times New Roman"/>
              </a:rPr>
              <a:t>data partitions, 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extraction, cleaning, </a:t>
            </a:r>
            <a:r>
              <a:rPr sz="1200" dirty="0">
                <a:latin typeface="Times New Roman"/>
                <a:cs typeface="Times New Roman"/>
              </a:rPr>
              <a:t>transformation </a:t>
            </a:r>
            <a:r>
              <a:rPr sz="1200" spc="-5" dirty="0">
                <a:latin typeface="Times New Roman"/>
                <a:cs typeface="Times New Roman"/>
              </a:rPr>
              <a:t>rules and defaults, data refresh and purging rules, </a:t>
            </a:r>
            <a:r>
              <a:rPr sz="1200" dirty="0">
                <a:latin typeface="Times New Roman"/>
                <a:cs typeface="Times New Roman"/>
              </a:rPr>
              <a:t> andsecurity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(user authorization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Data related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system performance, which </a:t>
            </a:r>
            <a:r>
              <a:rPr sz="1200" dirty="0">
                <a:latin typeface="Times New Roman"/>
                <a:cs typeface="Times New Roman"/>
              </a:rPr>
              <a:t>include </a:t>
            </a:r>
            <a:r>
              <a:rPr sz="1200" spc="-5" dirty="0">
                <a:latin typeface="Times New Roman"/>
                <a:cs typeface="Times New Roman"/>
              </a:rPr>
              <a:t>indices and profiles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improvedata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 and retrieval performance,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addition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rules </a:t>
            </a:r>
            <a:r>
              <a:rPr sz="1200" dirty="0">
                <a:latin typeface="Times New Roman"/>
                <a:cs typeface="Times New Roman"/>
              </a:rPr>
              <a:t>for the timing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scheduling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refresh,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cycles.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4300"/>
              </a:lnSpc>
            </a:pP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dirty="0">
                <a:latin typeface="Times New Roman"/>
                <a:cs typeface="Times New Roman"/>
              </a:rPr>
              <a:t> metadata,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include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definitions,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ownershipinformation,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-5" dirty="0">
                <a:latin typeface="Times New Roman"/>
                <a:cs typeface="Times New Roman"/>
              </a:rPr>
              <a:t>charging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policies.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2237485"/>
            <a:ext cx="1402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3562222"/>
            <a:ext cx="140207" cy="187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4624451"/>
            <a:ext cx="140207" cy="1874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6301104"/>
            <a:ext cx="140207" cy="1874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6575806"/>
            <a:ext cx="140207" cy="1874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112254"/>
            <a:ext cx="140207" cy="1874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2004" y="5662041"/>
            <a:ext cx="5967095" cy="322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06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1.10	OLAP(Online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analytical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Processing):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" marR="8255">
              <a:lnSpc>
                <a:spcPct val="146800"/>
              </a:lnSpc>
            </a:pPr>
            <a:r>
              <a:rPr sz="1200" spc="-5" dirty="0">
                <a:latin typeface="Times New Roman"/>
                <a:cs typeface="Times New Roman"/>
              </a:rPr>
              <a:t>OLAP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answering multi-dimensional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(MDA)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swiftly.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OLAP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intelligence,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encompasses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relational database,</a:t>
            </a:r>
            <a:r>
              <a:rPr sz="1200" dirty="0">
                <a:latin typeface="Times New Roman"/>
                <a:cs typeface="Times New Roman"/>
              </a:rPr>
              <a:t> report writing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mining.</a:t>
            </a: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ct val="1433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OLAP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multidimensional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interactively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perspectives.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OLAP consists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three </a:t>
            </a:r>
            <a:r>
              <a:rPr sz="1200" dirty="0">
                <a:latin typeface="Times New Roman"/>
                <a:cs typeface="Times New Roman"/>
              </a:rPr>
              <a:t>basic </a:t>
            </a:r>
            <a:r>
              <a:rPr sz="1200" spc="-5" dirty="0">
                <a:latin typeface="Times New Roman"/>
                <a:cs typeface="Times New Roman"/>
              </a:rPr>
              <a:t>analytical</a:t>
            </a:r>
            <a:r>
              <a:rPr sz="1200" dirty="0">
                <a:latin typeface="Times New Roman"/>
                <a:cs typeface="Times New Roman"/>
              </a:rPr>
              <a:t> operations: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Consolidation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(Roll-Up)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Drill-Down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1437386"/>
            <a:ext cx="140207" cy="1874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2499614"/>
            <a:ext cx="1402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3300095"/>
            <a:ext cx="1402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5369940"/>
            <a:ext cx="140208" cy="187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6170040"/>
            <a:ext cx="140208" cy="1874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7232650"/>
            <a:ext cx="140208" cy="1874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8031226"/>
            <a:ext cx="140208" cy="1874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2004" y="888238"/>
            <a:ext cx="5969000" cy="786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Slicing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762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Consolidation </a:t>
            </a:r>
            <a:r>
              <a:rPr sz="1200" spc="-5" dirty="0">
                <a:latin typeface="Times New Roman"/>
                <a:cs typeface="Times New Roman"/>
              </a:rPr>
              <a:t>involves the aggregation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accumulated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computed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dimensions.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offices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up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sales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department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sales</a:t>
            </a:r>
            <a:r>
              <a:rPr sz="1200" dirty="0">
                <a:latin typeface="Times New Roman"/>
                <a:cs typeface="Times New Roman"/>
              </a:rPr>
              <a:t> division to anticipate</a:t>
            </a:r>
            <a:r>
              <a:rPr sz="1200" spc="-5" dirty="0">
                <a:latin typeface="Times New Roman"/>
                <a:cs typeface="Times New Roman"/>
              </a:rPr>
              <a:t> sales</a:t>
            </a:r>
            <a:r>
              <a:rPr sz="1200" dirty="0">
                <a:latin typeface="Times New Roman"/>
                <a:cs typeface="Times New Roman"/>
              </a:rPr>
              <a:t> trends.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440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drill-down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navigate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instance,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 that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dirty="0">
                <a:latin typeface="Times New Roman"/>
                <a:cs typeface="Times New Roman"/>
              </a:rPr>
              <a:t> up a </a:t>
            </a:r>
            <a:r>
              <a:rPr sz="1200" spc="-5" dirty="0">
                <a:latin typeface="Times New Roman"/>
                <a:cs typeface="Times New Roman"/>
              </a:rPr>
              <a:t>region’s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10795" algn="just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Slicing and </a:t>
            </a:r>
            <a:r>
              <a:rPr sz="1200" dirty="0">
                <a:latin typeface="Times New Roman"/>
                <a:cs typeface="Times New Roman"/>
              </a:rPr>
              <a:t>dicing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feature </a:t>
            </a:r>
            <a:r>
              <a:rPr sz="1200" dirty="0">
                <a:latin typeface="Times New Roman"/>
                <a:cs typeface="Times New Roman"/>
              </a:rPr>
              <a:t>whereby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 out </a:t>
            </a:r>
            <a:r>
              <a:rPr sz="1200" spc="-5" dirty="0">
                <a:latin typeface="Times New Roman"/>
                <a:cs typeface="Times New Roman"/>
              </a:rPr>
              <a:t>(slicing) </a:t>
            </a:r>
            <a:r>
              <a:rPr sz="1200" dirty="0">
                <a:latin typeface="Times New Roman"/>
                <a:cs typeface="Times New Roman"/>
              </a:rPr>
              <a:t>a specific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OLAP</a:t>
            </a:r>
            <a:r>
              <a:rPr sz="1200" dirty="0">
                <a:latin typeface="Times New Roman"/>
                <a:cs typeface="Times New Roman"/>
              </a:rPr>
              <a:t> cube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view </a:t>
            </a:r>
            <a:r>
              <a:rPr sz="1200" spc="-5" dirty="0">
                <a:latin typeface="Times New Roman"/>
                <a:cs typeface="Times New Roman"/>
              </a:rPr>
              <a:t>(dicing)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slices</a:t>
            </a:r>
            <a:r>
              <a:rPr sz="1200" dirty="0">
                <a:latin typeface="Times New Roman"/>
                <a:cs typeface="Times New Roman"/>
              </a:rPr>
              <a:t> from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viewpoints.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672465" lvl="2" indent="-660400">
              <a:lnSpc>
                <a:spcPct val="100000"/>
              </a:lnSpc>
              <a:buAutoNum type="arabicPeriod"/>
              <a:tabLst>
                <a:tab pos="672465" algn="l"/>
                <a:tab pos="6731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Types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OLAP: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Relational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OLAP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(ROLAP):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697865" marR="6350" algn="just">
              <a:lnSpc>
                <a:spcPct val="143800"/>
              </a:lnSpc>
              <a:spcBef>
                <a:spcPts val="869"/>
              </a:spcBef>
            </a:pPr>
            <a:r>
              <a:rPr sz="1200" spc="-10" dirty="0">
                <a:latin typeface="Times New Roman"/>
                <a:cs typeface="Times New Roman"/>
              </a:rPr>
              <a:t>ROLAP </a:t>
            </a:r>
            <a:r>
              <a:rPr sz="1200" spc="-5" dirty="0">
                <a:latin typeface="Times New Roman"/>
                <a:cs typeface="Times New Roman"/>
              </a:rPr>
              <a:t>works </a:t>
            </a:r>
            <a:r>
              <a:rPr sz="1200" dirty="0">
                <a:latin typeface="Times New Roman"/>
                <a:cs typeface="Times New Roman"/>
              </a:rPr>
              <a:t>directly with </a:t>
            </a:r>
            <a:r>
              <a:rPr sz="1200" spc="-5" dirty="0">
                <a:latin typeface="Times New Roman"/>
                <a:cs typeface="Times New Roman"/>
              </a:rPr>
              <a:t>relational databases.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base data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dimension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tables </a:t>
            </a:r>
            <a:r>
              <a:rPr sz="1200" dirty="0">
                <a:latin typeface="Times New Roman"/>
                <a:cs typeface="Times New Roman"/>
              </a:rPr>
              <a:t>are stored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relational </a:t>
            </a:r>
            <a:r>
              <a:rPr sz="1200" spc="-5" dirty="0">
                <a:latin typeface="Times New Roman"/>
                <a:cs typeface="Times New Roman"/>
              </a:rPr>
              <a:t>tables and </a:t>
            </a:r>
            <a:r>
              <a:rPr sz="1200" dirty="0">
                <a:latin typeface="Times New Roman"/>
                <a:cs typeface="Times New Roman"/>
              </a:rPr>
              <a:t>new tables </a:t>
            </a:r>
            <a:r>
              <a:rPr sz="1200" spc="-5" dirty="0">
                <a:latin typeface="Times New Roman"/>
                <a:cs typeface="Times New Roman"/>
              </a:rPr>
              <a:t>are created </a:t>
            </a:r>
            <a:r>
              <a:rPr sz="1200" dirty="0">
                <a:latin typeface="Times New Roman"/>
                <a:cs typeface="Times New Roman"/>
              </a:rPr>
              <a:t>to hold the </a:t>
            </a:r>
            <a:r>
              <a:rPr sz="1200" spc="-5" dirty="0">
                <a:latin typeface="Times New Roman"/>
                <a:cs typeface="Times New Roman"/>
              </a:rPr>
              <a:t>aggregated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depends </a:t>
            </a:r>
            <a:r>
              <a:rPr sz="1200" spc="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specialized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  <a:p>
            <a:pPr marL="697865" marR="6350" algn="just">
              <a:lnSpc>
                <a:spcPct val="143700"/>
              </a:lnSpc>
              <a:spcBef>
                <a:spcPts val="90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methodology relies </a:t>
            </a:r>
            <a:r>
              <a:rPr sz="1200" dirty="0">
                <a:latin typeface="Times New Roman"/>
                <a:cs typeface="Times New Roman"/>
              </a:rPr>
              <a:t>on manipulating the </a:t>
            </a:r>
            <a:r>
              <a:rPr sz="1200" spc="-5" dirty="0">
                <a:latin typeface="Times New Roman"/>
                <a:cs typeface="Times New Roman"/>
              </a:rPr>
              <a:t>data stored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relational database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appearance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traditional </a:t>
            </a:r>
            <a:r>
              <a:rPr sz="1200" spc="-10" dirty="0">
                <a:latin typeface="Times New Roman"/>
                <a:cs typeface="Times New Roman"/>
              </a:rPr>
              <a:t>OLAP's </a:t>
            </a:r>
            <a:r>
              <a:rPr sz="1200" spc="-5" dirty="0">
                <a:latin typeface="Times New Roman"/>
                <a:cs typeface="Times New Roman"/>
              </a:rPr>
              <a:t>slicing and </a:t>
            </a:r>
            <a:r>
              <a:rPr sz="1200" dirty="0">
                <a:latin typeface="Times New Roman"/>
                <a:cs typeface="Times New Roman"/>
              </a:rPr>
              <a:t>dicing </a:t>
            </a:r>
            <a:r>
              <a:rPr sz="1200" spc="-5" dirty="0">
                <a:latin typeface="Times New Roman"/>
                <a:cs typeface="Times New Roman"/>
              </a:rPr>
              <a:t>functionality.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essence,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action of </a:t>
            </a:r>
            <a:r>
              <a:rPr sz="1200" spc="-5" dirty="0">
                <a:latin typeface="Times New Roman"/>
                <a:cs typeface="Times New Roman"/>
              </a:rPr>
              <a:t>slicing </a:t>
            </a:r>
            <a:r>
              <a:rPr sz="1200" dirty="0">
                <a:latin typeface="Times New Roman"/>
                <a:cs typeface="Times New Roman"/>
              </a:rPr>
              <a:t>and dicing </a:t>
            </a:r>
            <a:r>
              <a:rPr sz="1200" spc="-5" dirty="0">
                <a:latin typeface="Times New Roman"/>
                <a:cs typeface="Times New Roman"/>
              </a:rPr>
              <a:t>is equivalent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adding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"WHERE" </a:t>
            </a:r>
            <a:r>
              <a:rPr sz="1200" dirty="0">
                <a:latin typeface="Times New Roman"/>
                <a:cs typeface="Times New Roman"/>
              </a:rPr>
              <a:t>clause in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statement.</a:t>
            </a:r>
            <a:endParaRPr sz="1200">
              <a:latin typeface="Times New Roman"/>
              <a:cs typeface="Times New Roman"/>
            </a:endParaRPr>
          </a:p>
          <a:p>
            <a:pPr marL="697865" marR="7620" algn="just">
              <a:lnSpc>
                <a:spcPct val="143700"/>
              </a:lnSpc>
              <a:spcBef>
                <a:spcPts val="90"/>
              </a:spcBef>
            </a:pPr>
            <a:r>
              <a:rPr sz="1200" spc="-10" dirty="0">
                <a:latin typeface="Times New Roman"/>
                <a:cs typeface="Times New Roman"/>
              </a:rPr>
              <a:t>ROLAP </a:t>
            </a:r>
            <a:r>
              <a:rPr sz="1200" dirty="0">
                <a:latin typeface="Times New Roman"/>
                <a:cs typeface="Times New Roman"/>
              </a:rPr>
              <a:t>tools do not </a:t>
            </a:r>
            <a:r>
              <a:rPr sz="1200" spc="-5" dirty="0">
                <a:latin typeface="Times New Roman"/>
                <a:cs typeface="Times New Roman"/>
              </a:rPr>
              <a:t>use pre-calculated </a:t>
            </a:r>
            <a:r>
              <a:rPr sz="1200" dirty="0">
                <a:latin typeface="Times New Roman"/>
                <a:cs typeface="Times New Roman"/>
              </a:rPr>
              <a:t>data cubes but </a:t>
            </a:r>
            <a:r>
              <a:rPr sz="1200" spc="-5" dirty="0">
                <a:latin typeface="Times New Roman"/>
                <a:cs typeface="Times New Roman"/>
              </a:rPr>
              <a:t>instead </a:t>
            </a:r>
            <a:r>
              <a:rPr sz="1200" dirty="0">
                <a:latin typeface="Times New Roman"/>
                <a:cs typeface="Times New Roman"/>
              </a:rPr>
              <a:t>pose the query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relational </a:t>
            </a:r>
            <a:r>
              <a:rPr sz="1200" spc="-5" dirty="0">
                <a:latin typeface="Times New Roman"/>
                <a:cs typeface="Times New Roman"/>
              </a:rPr>
              <a:t>database and its tables </a:t>
            </a:r>
            <a:r>
              <a:rPr sz="1200" dirty="0">
                <a:latin typeface="Times New Roman"/>
                <a:cs typeface="Times New Roman"/>
              </a:rPr>
              <a:t>in order to bring back the data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answer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question.</a:t>
            </a:r>
            <a:endParaRPr sz="1200">
              <a:latin typeface="Times New Roman"/>
              <a:cs typeface="Times New Roman"/>
            </a:endParaRPr>
          </a:p>
          <a:p>
            <a:pPr marL="697865" marR="6985" algn="just">
              <a:lnSpc>
                <a:spcPct val="144200"/>
              </a:lnSpc>
              <a:spcBef>
                <a:spcPts val="70"/>
              </a:spcBef>
            </a:pPr>
            <a:r>
              <a:rPr sz="1200" spc="-10" dirty="0">
                <a:latin typeface="Times New Roman"/>
                <a:cs typeface="Times New Roman"/>
              </a:rPr>
              <a:t>ROLAP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 </a:t>
            </a:r>
            <a:r>
              <a:rPr sz="1200" spc="-5" dirty="0">
                <a:latin typeface="Times New Roman"/>
                <a:cs typeface="Times New Roman"/>
              </a:rPr>
              <a:t>feature </a:t>
            </a:r>
            <a:r>
              <a:rPr sz="1200" dirty="0">
                <a:latin typeface="Times New Roman"/>
                <a:cs typeface="Times New Roman"/>
              </a:rPr>
              <a:t>the ability to </a:t>
            </a:r>
            <a:r>
              <a:rPr sz="1200" spc="-5" dirty="0">
                <a:latin typeface="Times New Roman"/>
                <a:cs typeface="Times New Roman"/>
              </a:rPr>
              <a:t>ask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question </a:t>
            </a:r>
            <a:r>
              <a:rPr sz="1200" spc="-5" dirty="0">
                <a:latin typeface="Times New Roman"/>
                <a:cs typeface="Times New Roman"/>
              </a:rPr>
              <a:t>because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methodology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 not limit to the </a:t>
            </a:r>
            <a:r>
              <a:rPr sz="1200" spc="-5" dirty="0">
                <a:latin typeface="Times New Roman"/>
                <a:cs typeface="Times New Roman"/>
              </a:rPr>
              <a:t>contents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cube. ROLAP also has </a:t>
            </a:r>
            <a:r>
              <a:rPr sz="1200" dirty="0">
                <a:latin typeface="Times New Roman"/>
                <a:cs typeface="Times New Roman"/>
              </a:rPr>
              <a:t>the ability to </a:t>
            </a:r>
            <a:r>
              <a:rPr sz="1200" spc="-5" dirty="0">
                <a:latin typeface="Times New Roman"/>
                <a:cs typeface="Times New Roman"/>
              </a:rPr>
              <a:t>drill </a:t>
            </a:r>
            <a:r>
              <a:rPr sz="1200" dirty="0">
                <a:latin typeface="Times New Roman"/>
                <a:cs typeface="Times New Roman"/>
              </a:rPr>
              <a:t>down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lowest level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detail</a:t>
            </a:r>
            <a:r>
              <a:rPr sz="1200" dirty="0">
                <a:latin typeface="Times New Roman"/>
                <a:cs typeface="Times New Roman"/>
              </a:rPr>
              <a:t> in the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1524253"/>
            <a:ext cx="140208" cy="1874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2062226"/>
            <a:ext cx="140208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3124835"/>
            <a:ext cx="140208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3923410"/>
            <a:ext cx="140208" cy="187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5336413"/>
            <a:ext cx="140208" cy="1874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5874384"/>
            <a:ext cx="140208" cy="1874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6673342"/>
            <a:ext cx="140208" cy="1874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853" y="7209790"/>
            <a:ext cx="140208" cy="1874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0604" y="888237"/>
            <a:ext cx="5740400" cy="651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Multidimensional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OLAP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(MOLAP):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2"/>
            </a:pPr>
            <a:endParaRPr sz="130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MOLAP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'classic'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sometimes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OLAP.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5715" algn="just">
              <a:lnSpc>
                <a:spcPct val="143800"/>
              </a:lnSpc>
            </a:pPr>
            <a:r>
              <a:rPr sz="1200" spc="-10" dirty="0">
                <a:latin typeface="Times New Roman"/>
                <a:cs typeface="Times New Roman"/>
              </a:rPr>
              <a:t>MOLAP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multi-dimensional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rather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 relational </a:t>
            </a:r>
            <a:r>
              <a:rPr sz="1200" spc="-5" dirty="0">
                <a:latin typeface="Times New Roman"/>
                <a:cs typeface="Times New Roman"/>
              </a:rPr>
              <a:t>database. Therefore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requires </a:t>
            </a:r>
            <a:r>
              <a:rPr sz="1200" dirty="0">
                <a:latin typeface="Times New Roman"/>
                <a:cs typeface="Times New Roman"/>
              </a:rPr>
              <a:t>the pre-computation </a:t>
            </a:r>
            <a:r>
              <a:rPr sz="1200" spc="-5" dirty="0">
                <a:latin typeface="Times New Roman"/>
                <a:cs typeface="Times New Roman"/>
              </a:rPr>
              <a:t>and storage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dirty="0">
                <a:latin typeface="Times New Roman"/>
                <a:cs typeface="Times New Roman"/>
              </a:rPr>
              <a:t> in the </a:t>
            </a:r>
            <a:r>
              <a:rPr sz="1200" spc="-5" dirty="0">
                <a:latin typeface="Times New Roman"/>
                <a:cs typeface="Times New Roman"/>
              </a:rPr>
              <a:t>cube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7620" algn="just">
              <a:lnSpc>
                <a:spcPct val="143300"/>
              </a:lnSpc>
            </a:pPr>
            <a:r>
              <a:rPr sz="1200" spc="-10" dirty="0">
                <a:latin typeface="Times New Roman"/>
                <a:cs typeface="Times New Roman"/>
              </a:rPr>
              <a:t>MOLAP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 generally </a:t>
            </a:r>
            <a:r>
              <a:rPr sz="1200" spc="-5" dirty="0">
                <a:latin typeface="Times New Roman"/>
                <a:cs typeface="Times New Roman"/>
              </a:rPr>
              <a:t>utilize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pre-calculated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set referred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cube.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cube</a:t>
            </a:r>
            <a:r>
              <a:rPr sz="1200" spc="-5" dirty="0">
                <a:latin typeface="Times New Roman"/>
                <a:cs typeface="Times New Roman"/>
              </a:rPr>
              <a:t> contains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the possible</a:t>
            </a:r>
            <a:r>
              <a:rPr sz="1200" spc="-5" dirty="0">
                <a:latin typeface="Times New Roman"/>
                <a:cs typeface="Times New Roman"/>
              </a:rPr>
              <a:t> answers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given</a:t>
            </a:r>
            <a:r>
              <a:rPr sz="1200" dirty="0">
                <a:latin typeface="Times New Roman"/>
                <a:cs typeface="Times New Roman"/>
              </a:rPr>
              <a:t> range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questions.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10160" algn="just">
              <a:lnSpc>
                <a:spcPct val="144200"/>
              </a:lnSpc>
            </a:pPr>
            <a:r>
              <a:rPr sz="1200" spc="-10" dirty="0">
                <a:latin typeface="Times New Roman"/>
                <a:cs typeface="Times New Roman"/>
              </a:rPr>
              <a:t>MOLAP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a very fast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</a:t>
            </a:r>
            <a:r>
              <a:rPr sz="1200" dirty="0">
                <a:latin typeface="Times New Roman"/>
                <a:cs typeface="Times New Roman"/>
              </a:rPr>
              <a:t> time and the ability 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quickly </a:t>
            </a:r>
            <a:r>
              <a:rPr sz="1200" spc="-5" dirty="0">
                <a:latin typeface="Times New Roman"/>
                <a:cs typeface="Times New Roman"/>
              </a:rPr>
              <a:t>write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into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Hybrid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OLAP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(HOLAP):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4200"/>
              </a:lnSpc>
              <a:spcBef>
                <a:spcPts val="860"/>
              </a:spcBef>
            </a:pPr>
            <a:r>
              <a:rPr sz="1200" spc="-5" dirty="0">
                <a:latin typeface="Times New Roman"/>
                <a:cs typeface="Times New Roman"/>
              </a:rPr>
              <a:t>There is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clear agreement across </a:t>
            </a:r>
            <a:r>
              <a:rPr sz="1200" dirty="0">
                <a:latin typeface="Times New Roman"/>
                <a:cs typeface="Times New Roman"/>
              </a:rPr>
              <a:t>the industry as to </a:t>
            </a:r>
            <a:r>
              <a:rPr sz="1200" spc="-5" dirty="0">
                <a:latin typeface="Times New Roman"/>
                <a:cs typeface="Times New Roman"/>
              </a:rPr>
              <a:t>what constitutes Hybrid OLAP,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storage.</a:t>
            </a:r>
            <a:endParaRPr sz="1200">
              <a:latin typeface="Times New Roman"/>
              <a:cs typeface="Times New Roman"/>
            </a:endParaRPr>
          </a:p>
          <a:p>
            <a:pPr marL="469265" marR="6350" algn="just">
              <a:lnSpc>
                <a:spcPct val="143800"/>
              </a:lnSpc>
              <a:spcBef>
                <a:spcPts val="90"/>
              </a:spcBef>
            </a:pPr>
            <a:r>
              <a:rPr sz="1200" spc="-5" dirty="0">
                <a:latin typeface="Times New Roman"/>
                <a:cs typeface="Times New Roman"/>
              </a:rPr>
              <a:t>For example, </a:t>
            </a:r>
            <a:r>
              <a:rPr sz="1200" dirty="0">
                <a:latin typeface="Times New Roman"/>
                <a:cs typeface="Times New Roman"/>
              </a:rPr>
              <a:t>for some vendors, a </a:t>
            </a:r>
            <a:r>
              <a:rPr sz="1200" spc="-5" dirty="0">
                <a:latin typeface="Times New Roman"/>
                <a:cs typeface="Times New Roman"/>
              </a:rPr>
              <a:t>HOLAP </a:t>
            </a:r>
            <a:r>
              <a:rPr sz="1200" dirty="0">
                <a:latin typeface="Times New Roman"/>
                <a:cs typeface="Times New Roman"/>
              </a:rPr>
              <a:t>database </a:t>
            </a:r>
            <a:r>
              <a:rPr sz="1200" spc="-5" dirty="0">
                <a:latin typeface="Times New Roman"/>
                <a:cs typeface="Times New Roman"/>
              </a:rPr>
              <a:t>will use relational tables </a:t>
            </a:r>
            <a:r>
              <a:rPr sz="1200" dirty="0">
                <a:latin typeface="Times New Roman"/>
                <a:cs typeface="Times New Roman"/>
              </a:rPr>
              <a:t>to hold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larger </a:t>
            </a:r>
            <a:r>
              <a:rPr sz="1200" dirty="0">
                <a:latin typeface="Times New Roman"/>
                <a:cs typeface="Times New Roman"/>
              </a:rPr>
              <a:t>quantities of </a:t>
            </a:r>
            <a:r>
              <a:rPr sz="1200" spc="-5" dirty="0">
                <a:latin typeface="Times New Roman"/>
                <a:cs typeface="Times New Roman"/>
              </a:rPr>
              <a:t>detailed data, and use </a:t>
            </a:r>
            <a:r>
              <a:rPr sz="1200" dirty="0">
                <a:latin typeface="Times New Roman"/>
                <a:cs typeface="Times New Roman"/>
              </a:rPr>
              <a:t>specialized </a:t>
            </a:r>
            <a:r>
              <a:rPr sz="1200" spc="-5" dirty="0">
                <a:latin typeface="Times New Roman"/>
                <a:cs typeface="Times New Roman"/>
              </a:rPr>
              <a:t>storage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at least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quantities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more-aggregate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-5" dirty="0">
                <a:latin typeface="Times New Roman"/>
                <a:cs typeface="Times New Roman"/>
              </a:rPr>
              <a:t>less-detailed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469265" marR="6985" algn="just">
              <a:lnSpc>
                <a:spcPct val="144200"/>
              </a:lnSpc>
              <a:spcBef>
                <a:spcPts val="75"/>
              </a:spcBef>
            </a:pPr>
            <a:r>
              <a:rPr sz="1200" spc="-5" dirty="0">
                <a:latin typeface="Times New Roman"/>
                <a:cs typeface="Times New Roman"/>
              </a:rPr>
              <a:t>HOLAP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addresses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shortcomings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MOLAP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ROLAP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capabilities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 </a:t>
            </a:r>
            <a:r>
              <a:rPr sz="1200" spc="-5" dirty="0">
                <a:latin typeface="Times New Roman"/>
                <a:cs typeface="Times New Roman"/>
              </a:rPr>
              <a:t>approaches.</a:t>
            </a:r>
            <a:endParaRPr sz="120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Times New Roman"/>
                <a:cs typeface="Times New Roman"/>
              </a:rPr>
              <a:t>HOLAP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cubes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07921"/>
            <a:ext cx="5965190" cy="303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5470" lvl="1" indent="-573405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585470" algn="l"/>
                <a:tab pos="586105" algn="l"/>
              </a:tabLst>
            </a:pP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Preprocessing: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11"/>
            </a:pPr>
            <a:endParaRPr sz="1650">
              <a:latin typeface="Times New Roman"/>
              <a:cs typeface="Times New Roman"/>
            </a:endParaRPr>
          </a:p>
          <a:p>
            <a:pPr marL="672465" lvl="2" indent="-6604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72465" algn="l"/>
                <a:tab pos="6731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Integration: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4200"/>
              </a:lnSpc>
              <a:spcBef>
                <a:spcPts val="1200"/>
              </a:spcBef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datafrom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coherent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warehousing.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sourcesmay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5" dirty="0">
                <a:latin typeface="Times New Roman"/>
                <a:cs typeface="Times New Roman"/>
              </a:rPr>
              <a:t> databases,</a:t>
            </a:r>
            <a:r>
              <a:rPr sz="1200" dirty="0">
                <a:latin typeface="Times New Roman"/>
                <a:cs typeface="Times New Roman"/>
              </a:rPr>
              <a:t> data cubes, or </a:t>
            </a:r>
            <a:r>
              <a:rPr sz="1200" spc="-5" dirty="0">
                <a:latin typeface="Times New Roman"/>
                <a:cs typeface="Times New Roman"/>
              </a:rPr>
              <a:t>flat</a:t>
            </a:r>
            <a:r>
              <a:rPr sz="1200" dirty="0">
                <a:latin typeface="Times New Roman"/>
                <a:cs typeface="Times New Roman"/>
              </a:rPr>
              <a:t> files.</a:t>
            </a:r>
            <a:endParaRPr sz="1200">
              <a:latin typeface="Times New Roman"/>
              <a:cs typeface="Times New Roman"/>
            </a:endParaRPr>
          </a:p>
          <a:p>
            <a:pPr marL="12700" marR="1814195">
              <a:lnSpc>
                <a:spcPct val="21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triple&lt;G,S,M&gt;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G: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global</a:t>
            </a:r>
            <a:r>
              <a:rPr sz="1200" dirty="0">
                <a:latin typeface="Times New Roman"/>
                <a:cs typeface="Times New Roman"/>
              </a:rPr>
              <a:t> schema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S:Heterogeneous </a:t>
            </a:r>
            <a:r>
              <a:rPr sz="1200" dirty="0">
                <a:latin typeface="Times New Roman"/>
                <a:cs typeface="Times New Roman"/>
              </a:rPr>
              <a:t>source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M: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Mapping between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source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global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027" y="5424571"/>
            <a:ext cx="4674297" cy="3102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65250"/>
            <a:ext cx="5967095" cy="4104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2465" lvl="2" indent="-6604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672465" algn="l"/>
                <a:tab pos="6731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Issues in Data integration: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Schema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integration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object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matching: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469265" marR="226060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How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another </a:t>
            </a:r>
            <a:r>
              <a:rPr sz="1200" spc="-5" dirty="0">
                <a:latin typeface="Times New Roman"/>
                <a:cs typeface="Times New Roman"/>
              </a:rPr>
              <a:t>reference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 </a:t>
            </a:r>
            <a:r>
              <a:rPr sz="1200" spc="-5" dirty="0">
                <a:latin typeface="Times New Roman"/>
                <a:cs typeface="Times New Roman"/>
              </a:rPr>
              <a:t>attribute.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Redundancy: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2"/>
            </a:pPr>
            <a:endParaRPr sz="175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An attribute (such as annual revenue, </a:t>
            </a:r>
            <a:r>
              <a:rPr sz="1200" dirty="0">
                <a:latin typeface="Times New Roman"/>
                <a:cs typeface="Times New Roman"/>
              </a:rPr>
              <a:t>forinstance) may be </a:t>
            </a:r>
            <a:r>
              <a:rPr sz="1200" spc="-5" dirty="0">
                <a:latin typeface="Times New Roman"/>
                <a:cs typeface="Times New Roman"/>
              </a:rPr>
              <a:t>redundant </a:t>
            </a:r>
            <a:r>
              <a:rPr sz="1200" dirty="0">
                <a:latin typeface="Times New Roman"/>
                <a:cs typeface="Times New Roman"/>
              </a:rPr>
              <a:t>if it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derived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another attribute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set ofattributes. Inconsistencies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dimension naming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cause </a:t>
            </a:r>
            <a:r>
              <a:rPr sz="1200" spc="-5" dirty="0">
                <a:latin typeface="Times New Roman"/>
                <a:cs typeface="Times New Roman"/>
              </a:rPr>
              <a:t>redundanciesin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resulting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detection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resolution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datavalue</a:t>
            </a:r>
            <a:r>
              <a:rPr sz="1200" b="1" dirty="0">
                <a:latin typeface="Times New Roman"/>
                <a:cs typeface="Times New Roman"/>
              </a:rPr>
              <a:t> conflicts: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 </a:t>
            </a:r>
            <a:r>
              <a:rPr sz="1200" spc="-5" dirty="0">
                <a:latin typeface="Times New Roman"/>
                <a:cs typeface="Times New Roman"/>
              </a:rPr>
              <a:t>real-world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</a:t>
            </a:r>
            <a:r>
              <a:rPr sz="1200" dirty="0">
                <a:latin typeface="Times New Roman"/>
                <a:cs typeface="Times New Roman"/>
              </a:rPr>
              <a:t> values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fromdifferent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5" dirty="0">
                <a:latin typeface="Times New Roman"/>
                <a:cs typeface="Times New Roman"/>
              </a:rPr>
              <a:t> may</a:t>
            </a:r>
            <a:r>
              <a:rPr sz="1200" spc="-5" dirty="0">
                <a:latin typeface="Times New Roman"/>
                <a:cs typeface="Times New Roman"/>
              </a:rPr>
              <a:t> differ.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458202"/>
            <a:ext cx="1402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994650"/>
            <a:ext cx="140207" cy="1874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5913501"/>
            <a:ext cx="5967095" cy="306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246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1.11.3	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Transformation: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500"/>
              </a:lnSpc>
              <a:spcBef>
                <a:spcPts val="1225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transformation,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consolidated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involve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following:</a:t>
            </a:r>
            <a:endParaRPr sz="120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3300"/>
              </a:lnSpc>
              <a:spcBef>
                <a:spcPts val="1095"/>
              </a:spcBef>
            </a:pPr>
            <a:r>
              <a:rPr sz="1200" b="1" spc="-5" dirty="0">
                <a:latin typeface="Times New Roman"/>
                <a:cs typeface="Times New Roman"/>
              </a:rPr>
              <a:t>Smoothing</a:t>
            </a:r>
            <a:r>
              <a:rPr sz="1200" spc="-5" dirty="0">
                <a:latin typeface="Times New Roman"/>
                <a:cs typeface="Times New Roman"/>
              </a:rPr>
              <a:t>, which works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remove </a:t>
            </a:r>
            <a:r>
              <a:rPr sz="1200" dirty="0">
                <a:latin typeface="Times New Roman"/>
                <a:cs typeface="Times New Roman"/>
              </a:rPr>
              <a:t>noise from the </a:t>
            </a:r>
            <a:r>
              <a:rPr sz="1200" spc="-5" dirty="0">
                <a:latin typeface="Times New Roman"/>
                <a:cs typeface="Times New Roman"/>
              </a:rPr>
              <a:t>data. </a:t>
            </a:r>
            <a:r>
              <a:rPr sz="1200" dirty="0">
                <a:latin typeface="Times New Roman"/>
                <a:cs typeface="Times New Roman"/>
              </a:rPr>
              <a:t>Such techniques </a:t>
            </a:r>
            <a:r>
              <a:rPr sz="1200" spc="-5" dirty="0">
                <a:latin typeface="Times New Roman"/>
                <a:cs typeface="Times New Roman"/>
              </a:rPr>
              <a:t>includebinning,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regression,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clustering.</a:t>
            </a:r>
            <a:endParaRPr sz="120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3700"/>
              </a:lnSpc>
              <a:spcBef>
                <a:spcPts val="90"/>
              </a:spcBef>
            </a:pPr>
            <a:r>
              <a:rPr sz="1200" b="1" spc="-5" dirty="0">
                <a:latin typeface="Times New Roman"/>
                <a:cs typeface="Times New Roman"/>
              </a:rPr>
              <a:t>Aggregation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 summary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aggregation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applied</a:t>
            </a:r>
            <a:r>
              <a:rPr sz="1200" dirty="0">
                <a:latin typeface="Times New Roman"/>
                <a:cs typeface="Times New Roman"/>
              </a:rPr>
              <a:t> to the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aggregated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monthly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annualtotal amounts. This </a:t>
            </a:r>
            <a:r>
              <a:rPr sz="1200" dirty="0">
                <a:latin typeface="Times New Roman"/>
                <a:cs typeface="Times New Roman"/>
              </a:rPr>
              <a:t>step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typically used in </a:t>
            </a:r>
            <a:r>
              <a:rPr sz="1200" spc="-5" dirty="0">
                <a:latin typeface="Times New Roman"/>
                <a:cs typeface="Times New Roman"/>
              </a:rPr>
              <a:t>constructing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cube for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multiple</a:t>
            </a:r>
            <a:r>
              <a:rPr sz="1200" spc="-5" dirty="0">
                <a:latin typeface="Times New Roman"/>
                <a:cs typeface="Times New Roman"/>
              </a:rPr>
              <a:t> granularities.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4" y="911605"/>
            <a:ext cx="140207" cy="1874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4" y="1973833"/>
            <a:ext cx="1402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4" y="2510282"/>
            <a:ext cx="140207" cy="1874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4" y="4966080"/>
            <a:ext cx="140207" cy="1874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4" y="5504053"/>
            <a:ext cx="140207" cy="1874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4" y="6040501"/>
            <a:ext cx="140207" cy="1874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4" y="6577330"/>
            <a:ext cx="140207" cy="1874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4" y="7639557"/>
            <a:ext cx="140207" cy="1874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2004" y="818135"/>
            <a:ext cx="5968365" cy="806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715" algn="just">
              <a:lnSpc>
                <a:spcPct val="1439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Generalization</a:t>
            </a:r>
            <a:r>
              <a:rPr sz="1200" b="1" dirty="0">
                <a:latin typeface="Times New Roman"/>
                <a:cs typeface="Times New Roman"/>
              </a:rPr>
              <a:t>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the</a:t>
            </a:r>
            <a:r>
              <a:rPr sz="1200" b="1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low-level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-45" dirty="0">
                <a:latin typeface="Times New Roman"/>
                <a:cs typeface="Times New Roman"/>
              </a:rPr>
              <a:t>―primitive‖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(raw)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byhigher-level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concepts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concept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hierarchies.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categoricalattributes,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street,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generalized </a:t>
            </a:r>
            <a:r>
              <a:rPr sz="1200" dirty="0">
                <a:latin typeface="Times New Roman"/>
                <a:cs typeface="Times New Roman"/>
              </a:rPr>
              <a:t>to higher-level </a:t>
            </a:r>
            <a:r>
              <a:rPr sz="1200" spc="-5" dirty="0">
                <a:latin typeface="Times New Roman"/>
                <a:cs typeface="Times New Roman"/>
              </a:rPr>
              <a:t>concepts, </a:t>
            </a:r>
            <a:r>
              <a:rPr sz="1200" dirty="0">
                <a:latin typeface="Times New Roman"/>
                <a:cs typeface="Times New Roman"/>
              </a:rPr>
              <a:t>like city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country.</a:t>
            </a:r>
            <a:endParaRPr sz="1200">
              <a:latin typeface="Times New Roman"/>
              <a:cs typeface="Times New Roman"/>
            </a:endParaRPr>
          </a:p>
          <a:p>
            <a:pPr marL="469265" marR="6350" algn="just">
              <a:lnSpc>
                <a:spcPct val="144200"/>
              </a:lnSpc>
              <a:spcBef>
                <a:spcPts val="75"/>
              </a:spcBef>
            </a:pPr>
            <a:r>
              <a:rPr sz="1200" b="1" spc="-5" dirty="0">
                <a:latin typeface="Times New Roman"/>
                <a:cs typeface="Times New Roman"/>
              </a:rPr>
              <a:t>Normalization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fall</a:t>
            </a:r>
            <a:r>
              <a:rPr sz="1200" dirty="0">
                <a:latin typeface="Times New Roman"/>
                <a:cs typeface="Times New Roman"/>
              </a:rPr>
              <a:t> within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specifiedrange,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1:0 to 1:0, or 0:0 to 1:0.</a:t>
            </a:r>
            <a:endParaRPr sz="1200">
              <a:latin typeface="Times New Roman"/>
              <a:cs typeface="Times New Roman"/>
            </a:endParaRPr>
          </a:p>
          <a:p>
            <a:pPr marL="469265" marR="5715" algn="just">
              <a:lnSpc>
                <a:spcPct val="144400"/>
              </a:lnSpc>
              <a:spcBef>
                <a:spcPts val="65"/>
              </a:spcBef>
            </a:pPr>
            <a:r>
              <a:rPr sz="1200" b="1" spc="-5" dirty="0">
                <a:latin typeface="Times New Roman"/>
                <a:cs typeface="Times New Roman"/>
              </a:rPr>
              <a:t>Attribute construction </a:t>
            </a:r>
            <a:r>
              <a:rPr sz="1200" dirty="0">
                <a:latin typeface="Times New Roman"/>
                <a:cs typeface="Times New Roman"/>
              </a:rPr>
              <a:t>(or </a:t>
            </a:r>
            <a:r>
              <a:rPr sz="1200" spc="-5" dirty="0">
                <a:latin typeface="Times New Roman"/>
                <a:cs typeface="Times New Roman"/>
              </a:rPr>
              <a:t>feature construction),wherenewattributes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constructedand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added from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 to </a:t>
            </a:r>
            <a:r>
              <a:rPr sz="1200" spc="-5" dirty="0">
                <a:latin typeface="Times New Roman"/>
                <a:cs typeface="Times New Roman"/>
              </a:rPr>
              <a:t>help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7246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1.11.4	Data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Reduction:</a:t>
            </a:r>
            <a:endParaRPr sz="16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900"/>
              </a:lnSpc>
              <a:spcBef>
                <a:spcPts val="1210"/>
              </a:spcBef>
            </a:pPr>
            <a:r>
              <a:rPr sz="1200" spc="-5" dirty="0">
                <a:latin typeface="Times New Roman"/>
                <a:cs typeface="Times New Roman"/>
              </a:rPr>
              <a:t>Data reduction techniques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applied </a:t>
            </a:r>
            <a:r>
              <a:rPr sz="1200" dirty="0">
                <a:latin typeface="Times New Roman"/>
                <a:cs typeface="Times New Roman"/>
              </a:rPr>
              <a:t>to obtain a </a:t>
            </a:r>
            <a:r>
              <a:rPr sz="1200" spc="-5" dirty="0">
                <a:latin typeface="Times New Roman"/>
                <a:cs typeface="Times New Roman"/>
              </a:rPr>
              <a:t>reduced </a:t>
            </a:r>
            <a:r>
              <a:rPr sz="1200" dirty="0">
                <a:latin typeface="Times New Roman"/>
                <a:cs typeface="Times New Roman"/>
              </a:rPr>
              <a:t>representation of </a:t>
            </a:r>
            <a:r>
              <a:rPr sz="1200" spc="-5" dirty="0">
                <a:latin typeface="Times New Roman"/>
                <a:cs typeface="Times New Roman"/>
              </a:rPr>
              <a:t>thedata set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ismuch smaller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volume, </a:t>
            </a:r>
            <a:r>
              <a:rPr sz="1200" spc="-10" dirty="0">
                <a:latin typeface="Times New Roman"/>
                <a:cs typeface="Times New Roman"/>
              </a:rPr>
              <a:t>yet </a:t>
            </a:r>
            <a:r>
              <a:rPr sz="1200" dirty="0">
                <a:latin typeface="Times New Roman"/>
                <a:cs typeface="Times New Roman"/>
              </a:rPr>
              <a:t>closely maintains the integrity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originaldata. That is, </a:t>
            </a:r>
            <a:r>
              <a:rPr sz="1200" dirty="0">
                <a:latin typeface="Times New Roman"/>
                <a:cs typeface="Times New Roman"/>
              </a:rPr>
              <a:t>mining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reduced data set </a:t>
            </a:r>
            <a:r>
              <a:rPr sz="1200" dirty="0">
                <a:latin typeface="Times New Roman"/>
                <a:cs typeface="Times New Roman"/>
              </a:rPr>
              <a:t>should be more </a:t>
            </a:r>
            <a:r>
              <a:rPr sz="1200" spc="-5" dirty="0">
                <a:latin typeface="Times New Roman"/>
                <a:cs typeface="Times New Roman"/>
              </a:rPr>
              <a:t>efficient </a:t>
            </a:r>
            <a:r>
              <a:rPr sz="1200" spc="-10" dirty="0">
                <a:latin typeface="Times New Roman"/>
                <a:cs typeface="Times New Roman"/>
              </a:rPr>
              <a:t>yet </a:t>
            </a:r>
            <a:r>
              <a:rPr sz="1200" spc="-5" dirty="0">
                <a:latin typeface="Times New Roman"/>
                <a:cs typeface="Times New Roman"/>
              </a:rPr>
              <a:t>produce thesame </a:t>
            </a:r>
            <a:r>
              <a:rPr sz="1200" dirty="0">
                <a:latin typeface="Times New Roman"/>
                <a:cs typeface="Times New Roman"/>
              </a:rPr>
              <a:t>(or </a:t>
            </a:r>
            <a:r>
              <a:rPr sz="1200" spc="-5" dirty="0">
                <a:latin typeface="Times New Roman"/>
                <a:cs typeface="Times New Roman"/>
              </a:rPr>
              <a:t>almost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same)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analytical results.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reduction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469265" marR="8255" algn="just">
              <a:lnSpc>
                <a:spcPct val="144200"/>
              </a:lnSpc>
              <a:spcBef>
                <a:spcPts val="70"/>
              </a:spcBef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cube</a:t>
            </a:r>
            <a:r>
              <a:rPr sz="1200" b="1" dirty="0">
                <a:latin typeface="Times New Roman"/>
                <a:cs typeface="Times New Roman"/>
              </a:rPr>
              <a:t> aggregation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theconstruction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cube.</a:t>
            </a:r>
            <a:endParaRPr sz="1200">
              <a:latin typeface="Times New Roman"/>
              <a:cs typeface="Times New Roman"/>
            </a:endParaRPr>
          </a:p>
          <a:p>
            <a:pPr marL="469265" marR="6350" algn="just">
              <a:lnSpc>
                <a:spcPct val="143300"/>
              </a:lnSpc>
              <a:spcBef>
                <a:spcPts val="95"/>
              </a:spcBef>
            </a:pPr>
            <a:r>
              <a:rPr sz="1200" b="1" spc="-5" dirty="0">
                <a:latin typeface="Times New Roman"/>
                <a:cs typeface="Times New Roman"/>
              </a:rPr>
              <a:t>Attribute subset </a:t>
            </a:r>
            <a:r>
              <a:rPr sz="1200" b="1" dirty="0">
                <a:latin typeface="Times New Roman"/>
                <a:cs typeface="Times New Roman"/>
              </a:rPr>
              <a:t>selection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where irrelevant, </a:t>
            </a:r>
            <a:r>
              <a:rPr sz="1200" dirty="0">
                <a:latin typeface="Times New Roman"/>
                <a:cs typeface="Times New Roman"/>
              </a:rPr>
              <a:t>weakly </a:t>
            </a:r>
            <a:r>
              <a:rPr sz="1200" spc="-5" dirty="0">
                <a:latin typeface="Times New Roman"/>
                <a:cs typeface="Times New Roman"/>
              </a:rPr>
              <a:t>relevant, </a:t>
            </a:r>
            <a:r>
              <a:rPr sz="1200" dirty="0">
                <a:latin typeface="Times New Roman"/>
                <a:cs typeface="Times New Roman"/>
              </a:rPr>
              <a:t>or redundant </a:t>
            </a:r>
            <a:r>
              <a:rPr sz="1200" spc="-5" dirty="0">
                <a:latin typeface="Times New Roman"/>
                <a:cs typeface="Times New Roman"/>
              </a:rPr>
              <a:t>attributesor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dimensions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detected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removed.</a:t>
            </a:r>
            <a:endParaRPr sz="1200">
              <a:latin typeface="Times New Roman"/>
              <a:cs typeface="Times New Roman"/>
            </a:endParaRPr>
          </a:p>
          <a:p>
            <a:pPr marL="469265" marR="6985" algn="just">
              <a:lnSpc>
                <a:spcPct val="1433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Dimensionality </a:t>
            </a:r>
            <a:r>
              <a:rPr sz="1200" b="1" dirty="0">
                <a:latin typeface="Times New Roman"/>
                <a:cs typeface="Times New Roman"/>
              </a:rPr>
              <a:t>reduction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encoding mechanisms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used to reduce the </a:t>
            </a:r>
            <a:r>
              <a:rPr sz="1200" spc="-5" dirty="0">
                <a:latin typeface="Times New Roman"/>
                <a:cs typeface="Times New Roman"/>
              </a:rPr>
              <a:t>dataset </a:t>
            </a:r>
            <a:r>
              <a:rPr sz="1200" dirty="0">
                <a:latin typeface="Times New Roman"/>
                <a:cs typeface="Times New Roman"/>
              </a:rPr>
              <a:t> size.</a:t>
            </a:r>
            <a:endParaRPr sz="1200">
              <a:latin typeface="Times New Roman"/>
              <a:cs typeface="Times New Roman"/>
            </a:endParaRPr>
          </a:p>
          <a:p>
            <a:pPr marL="469265" marR="6985" algn="just">
              <a:lnSpc>
                <a:spcPct val="143900"/>
              </a:lnSpc>
              <a:spcBef>
                <a:spcPts val="90"/>
              </a:spcBef>
            </a:pPr>
            <a:r>
              <a:rPr sz="1200" b="1" spc="-5" dirty="0">
                <a:latin typeface="Times New Roman"/>
                <a:cs typeface="Times New Roman"/>
              </a:rPr>
              <a:t>Numerosityreduction</a:t>
            </a:r>
            <a:r>
              <a:rPr sz="1200" spc="-5" dirty="0">
                <a:latin typeface="Times New Roman"/>
                <a:cs typeface="Times New Roman"/>
              </a:rPr>
              <a:t>,where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replaced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estimated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alternative,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smallerdata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representations</a:t>
            </a:r>
            <a:r>
              <a:rPr sz="1200" dirty="0">
                <a:latin typeface="Times New Roman"/>
                <a:cs typeface="Times New Roman"/>
              </a:rPr>
              <a:t> 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parametric</a:t>
            </a:r>
            <a:r>
              <a:rPr sz="1200" dirty="0">
                <a:latin typeface="Times New Roman"/>
                <a:cs typeface="Times New Roman"/>
              </a:rPr>
              <a:t> models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store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modelparameters</a:t>
            </a:r>
            <a:r>
              <a:rPr sz="1200" dirty="0">
                <a:latin typeface="Times New Roman"/>
                <a:cs typeface="Times New Roman"/>
              </a:rPr>
              <a:t> instead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actual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data)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nonparametric</a:t>
            </a:r>
            <a:r>
              <a:rPr sz="1200" dirty="0">
                <a:latin typeface="Times New Roman"/>
                <a:cs typeface="Times New Roman"/>
              </a:rPr>
              <a:t> methods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clustering,sampling,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histograms.</a:t>
            </a:r>
            <a:endParaRPr sz="120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3800"/>
              </a:lnSpc>
              <a:spcBef>
                <a:spcPts val="75"/>
              </a:spcBef>
            </a:pPr>
            <a:r>
              <a:rPr sz="1200" b="1" spc="-5" dirty="0">
                <a:latin typeface="Times New Roman"/>
                <a:cs typeface="Times New Roman"/>
              </a:rPr>
              <a:t>Discretization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concept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hierarchy</a:t>
            </a:r>
            <a:r>
              <a:rPr sz="1200" b="1" dirty="0">
                <a:latin typeface="Times New Roman"/>
                <a:cs typeface="Times New Roman"/>
              </a:rPr>
              <a:t> generation</a:t>
            </a:r>
            <a:r>
              <a:rPr sz="1200" dirty="0">
                <a:latin typeface="Times New Roman"/>
                <a:cs typeface="Times New Roman"/>
              </a:rPr>
              <a:t>,where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rawdata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attributesare replaced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ranges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higher </a:t>
            </a:r>
            <a:r>
              <a:rPr sz="1200" dirty="0">
                <a:latin typeface="Times New Roman"/>
                <a:cs typeface="Times New Roman"/>
              </a:rPr>
              <a:t>conceptual </a:t>
            </a:r>
            <a:r>
              <a:rPr sz="1200" spc="-5" dirty="0">
                <a:latin typeface="Times New Roman"/>
                <a:cs typeface="Times New Roman"/>
              </a:rPr>
              <a:t>levels. Data discretization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 ofnumerosity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reduction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very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concept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hierarchies.Discretization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concept</a:t>
            </a:r>
            <a:r>
              <a:rPr sz="1200" dirty="0">
                <a:latin typeface="Times New Roman"/>
                <a:cs typeface="Times New Roman"/>
              </a:rPr>
              <a:t> hierarchy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powerful</a:t>
            </a:r>
            <a:r>
              <a:rPr sz="1200" dirty="0">
                <a:latin typeface="Times New Roman"/>
                <a:cs typeface="Times New Roman"/>
              </a:rPr>
              <a:t> tools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datamining,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5" dirty="0">
                <a:latin typeface="Times New Roman"/>
                <a:cs typeface="Times New Roman"/>
              </a:rPr>
              <a:t> levels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abstraction.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911605"/>
            <a:ext cx="140207" cy="1874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818135"/>
            <a:ext cx="5969000" cy="177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>
              <a:lnSpc>
                <a:spcPct val="1442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Summarization</a:t>
            </a:r>
            <a:r>
              <a:rPr sz="1200" b="1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compact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representation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1783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1.4	Architecture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  Data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Mining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spc="-5" dirty="0">
                <a:latin typeface="Times New Roman"/>
                <a:cs typeface="Times New Roman"/>
              </a:rPr>
              <a:t>A typical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 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7925561"/>
            <a:ext cx="551180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1.</a:t>
            </a:r>
            <a:r>
              <a:rPr sz="1200" b="1" spc="2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Knowledge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Base: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241300" marR="5080" indent="38100">
              <a:lnSpc>
                <a:spcPct val="1442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guide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orevaluate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interestingness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concepthierarchies,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9291" y="2940909"/>
            <a:ext cx="3672727" cy="418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08989"/>
            <a:ext cx="5514340" cy="791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6350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used to </a:t>
            </a:r>
            <a:r>
              <a:rPr sz="1200" spc="-5" dirty="0">
                <a:latin typeface="Times New Roman"/>
                <a:cs typeface="Times New Roman"/>
              </a:rPr>
              <a:t>organize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-5" dirty="0">
                <a:latin typeface="Times New Roman"/>
                <a:cs typeface="Times New Roman"/>
              </a:rPr>
              <a:t>attribute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dirty="0">
                <a:latin typeface="Times New Roman"/>
                <a:cs typeface="Times New Roman"/>
              </a:rPr>
              <a:t> into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abstraction.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beliefs,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assess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pattern’s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interestingness 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its unexpectedness,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included. Other </a:t>
            </a:r>
            <a:r>
              <a:rPr sz="1200" dirty="0">
                <a:latin typeface="Times New Roman"/>
                <a:cs typeface="Times New Roman"/>
              </a:rPr>
              <a:t>examples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interestingness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thresholds,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(e.g.,</a:t>
            </a:r>
            <a:r>
              <a:rPr sz="1200" dirty="0">
                <a:latin typeface="Times New Roman"/>
                <a:cs typeface="Times New Roman"/>
              </a:rPr>
              <a:t> describing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multiple </a:t>
            </a:r>
            <a:r>
              <a:rPr sz="1200" spc="-5" dirty="0">
                <a:latin typeface="Times New Roman"/>
                <a:cs typeface="Times New Roman"/>
              </a:rPr>
              <a:t>heterogeneous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Mining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Engine: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2"/>
            </a:pPr>
            <a:endParaRPr sz="1750">
              <a:latin typeface="Times New Roman"/>
              <a:cs typeface="Times New Roman"/>
            </a:endParaRPr>
          </a:p>
          <a:p>
            <a:pPr marL="241300" marR="1016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essential </a:t>
            </a:r>
            <a:r>
              <a:rPr sz="1200" dirty="0">
                <a:latin typeface="Times New Roman"/>
                <a:cs typeface="Times New Roman"/>
              </a:rPr>
              <a:t>to the data mining </a:t>
            </a:r>
            <a:r>
              <a:rPr sz="1200" spc="-5" dirty="0">
                <a:latin typeface="Times New Roman"/>
                <a:cs typeface="Times New Roman"/>
              </a:rPr>
              <a:t>systemand </a:t>
            </a:r>
            <a:r>
              <a:rPr sz="1200" dirty="0">
                <a:latin typeface="Times New Roman"/>
                <a:cs typeface="Times New Roman"/>
              </a:rPr>
              <a:t>ideally </a:t>
            </a:r>
            <a:r>
              <a:rPr sz="1200" spc="-5" dirty="0">
                <a:latin typeface="Times New Roman"/>
                <a:cs typeface="Times New Roman"/>
              </a:rPr>
              <a:t>consists </a:t>
            </a:r>
            <a:r>
              <a:rPr sz="1200" dirty="0">
                <a:latin typeface="Times New Roman"/>
                <a:cs typeface="Times New Roman"/>
              </a:rPr>
              <a:t>ofa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functional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modules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</a:t>
            </a:r>
            <a:r>
              <a:rPr sz="1200" dirty="0">
                <a:latin typeface="Times New Roman"/>
                <a:cs typeface="Times New Roman"/>
              </a:rPr>
              <a:t> 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characterization,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correlationanalysis,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 </a:t>
            </a:r>
            <a:r>
              <a:rPr sz="1200" spc="-5" dirty="0">
                <a:latin typeface="Times New Roman"/>
                <a:cs typeface="Times New Roman"/>
              </a:rPr>
              <a:t>analysis,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evolutionanalysis.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Pattern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Evaluation</a:t>
            </a:r>
            <a:r>
              <a:rPr sz="1200" b="1" spc="-5" dirty="0">
                <a:latin typeface="Times New Roman"/>
                <a:cs typeface="Times New Roman"/>
              </a:rPr>
              <a:t> Module: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3"/>
            </a:pPr>
            <a:endParaRPr sz="17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component typically employs interestingness measures interacts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mining </a:t>
            </a:r>
            <a:r>
              <a:rPr sz="1200" spc="-5" dirty="0">
                <a:latin typeface="Times New Roman"/>
                <a:cs typeface="Times New Roman"/>
              </a:rPr>
              <a:t>modules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thesearch</a:t>
            </a:r>
            <a:r>
              <a:rPr sz="1200" dirty="0">
                <a:latin typeface="Times New Roman"/>
                <a:cs typeface="Times New Roman"/>
              </a:rPr>
              <a:t> toward </a:t>
            </a:r>
            <a:r>
              <a:rPr sz="1200" spc="-5" dirty="0">
                <a:latin typeface="Times New Roman"/>
                <a:cs typeface="Times New Roman"/>
              </a:rPr>
              <a:t>interesting </a:t>
            </a:r>
            <a:r>
              <a:rPr sz="1200" dirty="0">
                <a:latin typeface="Times New Roman"/>
                <a:cs typeface="Times New Roman"/>
              </a:rPr>
              <a:t>patterns.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interestingness thresholds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filterout discovered patterns. </a:t>
            </a:r>
            <a:r>
              <a:rPr sz="1200" dirty="0">
                <a:latin typeface="Times New Roman"/>
                <a:cs typeface="Times New Roman"/>
              </a:rPr>
              <a:t>Alternatively, the </a:t>
            </a:r>
            <a:r>
              <a:rPr sz="1200" spc="-5" dirty="0">
                <a:latin typeface="Times New Roman"/>
                <a:cs typeface="Times New Roman"/>
              </a:rPr>
              <a:t>pattern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evaluation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may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integratedwith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module,</a:t>
            </a:r>
            <a:r>
              <a:rPr sz="1200" dirty="0">
                <a:latin typeface="Times New Roman"/>
                <a:cs typeface="Times New Roman"/>
              </a:rPr>
              <a:t> depending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implementation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datamining </a:t>
            </a:r>
            <a:r>
              <a:rPr sz="1200" dirty="0">
                <a:latin typeface="Times New Roman"/>
                <a:cs typeface="Times New Roman"/>
              </a:rPr>
              <a:t>method used. </a:t>
            </a:r>
            <a:r>
              <a:rPr sz="1200" spc="-5" dirty="0">
                <a:latin typeface="Times New Roman"/>
                <a:cs typeface="Times New Roman"/>
              </a:rPr>
              <a:t>For efficient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mining,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highly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recommended </a:t>
            </a:r>
            <a:r>
              <a:rPr sz="1200" dirty="0">
                <a:latin typeface="Times New Roman"/>
                <a:cs typeface="Times New Roman"/>
              </a:rPr>
              <a:t>to pushthe </a:t>
            </a:r>
            <a:r>
              <a:rPr sz="1200" spc="-5" dirty="0">
                <a:latin typeface="Times New Roman"/>
                <a:cs typeface="Times New Roman"/>
              </a:rPr>
              <a:t>evaluation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pattern interestingness as </a:t>
            </a:r>
            <a:r>
              <a:rPr sz="1200" dirty="0">
                <a:latin typeface="Times New Roman"/>
                <a:cs typeface="Times New Roman"/>
              </a:rPr>
              <a:t>deep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possible into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confine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search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only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interesting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User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interface: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Thismodule </a:t>
            </a:r>
            <a:r>
              <a:rPr sz="1200" spc="-5" dirty="0">
                <a:latin typeface="Times New Roman"/>
                <a:cs typeface="Times New Roman"/>
              </a:rPr>
              <a:t>communicates between users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mining </a:t>
            </a:r>
            <a:r>
              <a:rPr sz="1200" spc="-5" dirty="0">
                <a:latin typeface="Times New Roman"/>
                <a:cs typeface="Times New Roman"/>
              </a:rPr>
              <a:t>system,allowing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 to </a:t>
            </a:r>
            <a:r>
              <a:rPr sz="1200" spc="-5" dirty="0">
                <a:latin typeface="Times New Roman"/>
                <a:cs typeface="Times New Roman"/>
              </a:rPr>
              <a:t>interact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specifying a data mining query ortask, </a:t>
            </a:r>
            <a:r>
              <a:rPr sz="1200" spc="-5" dirty="0">
                <a:latin typeface="Times New Roman"/>
                <a:cs typeface="Times New Roman"/>
              </a:rPr>
              <a:t>providing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help focus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search, and </a:t>
            </a:r>
            <a:r>
              <a:rPr sz="1200" dirty="0">
                <a:latin typeface="Times New Roman"/>
                <a:cs typeface="Times New Roman"/>
              </a:rPr>
              <a:t>performing exploratory datamining based 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intermediate data </a:t>
            </a:r>
            <a:r>
              <a:rPr sz="1200" dirty="0">
                <a:latin typeface="Times New Roman"/>
                <a:cs typeface="Times New Roman"/>
              </a:rPr>
              <a:t>mining </a:t>
            </a:r>
            <a:r>
              <a:rPr sz="1200" spc="-5" dirty="0">
                <a:latin typeface="Times New Roman"/>
                <a:cs typeface="Times New Roman"/>
              </a:rPr>
              <a:t>results.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addition, this </a:t>
            </a:r>
            <a:r>
              <a:rPr sz="1200" spc="-5" dirty="0">
                <a:latin typeface="Times New Roman"/>
                <a:cs typeface="Times New Roman"/>
              </a:rPr>
              <a:t>componentallows </a:t>
            </a:r>
            <a:r>
              <a:rPr sz="1200" dirty="0">
                <a:latin typeface="Times New Roman"/>
                <a:cs typeface="Times New Roman"/>
              </a:rPr>
              <a:t>the user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browse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schemas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structures,evaluate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visualize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forms.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12493"/>
            <a:ext cx="5970270" cy="761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lvl="1" indent="-40576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417830" algn="l"/>
                <a:tab pos="41846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Mining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Process: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5"/>
            </a:pPr>
            <a:endParaRPr sz="2250">
              <a:latin typeface="Times New Roman"/>
              <a:cs typeface="Times New Roman"/>
            </a:endParaRPr>
          </a:p>
          <a:p>
            <a:pPr marL="12700" marR="10160">
              <a:lnSpc>
                <a:spcPct val="144200"/>
              </a:lnSpc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discovering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summaries,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derived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data.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experimental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procedure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adapted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data-mining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697865" lvl="2" indent="-229235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698500" algn="l"/>
              </a:tabLst>
            </a:pPr>
            <a:r>
              <a:rPr sz="1400" b="1" dirty="0">
                <a:latin typeface="Times New Roman"/>
                <a:cs typeface="Times New Roman"/>
              </a:rPr>
              <a:t>State</a:t>
            </a:r>
            <a:r>
              <a:rPr sz="1400" b="1" spc="-5" dirty="0">
                <a:latin typeface="Times New Roman"/>
                <a:cs typeface="Times New Roman"/>
              </a:rPr>
              <a:t> the</a:t>
            </a:r>
            <a:r>
              <a:rPr sz="1400" b="1" dirty="0">
                <a:latin typeface="Times New Roman"/>
                <a:cs typeface="Times New Roman"/>
              </a:rPr>
              <a:t> problem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 formulate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5" dirty="0">
                <a:latin typeface="Times New Roman"/>
                <a:cs typeface="Times New Roman"/>
              </a:rPr>
              <a:t> hypothesis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2150">
              <a:latin typeface="Times New Roman"/>
              <a:cs typeface="Times New Roman"/>
            </a:endParaRPr>
          </a:p>
          <a:p>
            <a:pPr marL="469265" marR="5715" algn="just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Most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data-based</a:t>
            </a:r>
            <a:r>
              <a:rPr sz="1200" dirty="0">
                <a:latin typeface="Times New Roman"/>
                <a:cs typeface="Times New Roman"/>
              </a:rPr>
              <a:t> modeling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studies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domain.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Hence, domain-specific knowledge and experience </a:t>
            </a:r>
            <a:r>
              <a:rPr sz="1200" dirty="0">
                <a:latin typeface="Times New Roman"/>
                <a:cs typeface="Times New Roman"/>
              </a:rPr>
              <a:t>are usually necessary in </a:t>
            </a:r>
            <a:r>
              <a:rPr sz="1200" spc="-5" dirty="0">
                <a:latin typeface="Times New Roman"/>
                <a:cs typeface="Times New Roman"/>
              </a:rPr>
              <a:t>order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with a </a:t>
            </a:r>
            <a:r>
              <a:rPr sz="1200" spc="-5" dirty="0">
                <a:latin typeface="Times New Roman"/>
                <a:cs typeface="Times New Roman"/>
              </a:rPr>
              <a:t>meaningful </a:t>
            </a:r>
            <a:r>
              <a:rPr sz="1200" dirty="0">
                <a:latin typeface="Times New Roman"/>
                <a:cs typeface="Times New Roman"/>
              </a:rPr>
              <a:t>problem </a:t>
            </a:r>
            <a:r>
              <a:rPr sz="1200" spc="-5" dirty="0">
                <a:latin typeface="Times New Roman"/>
                <a:cs typeface="Times New Roman"/>
              </a:rPr>
              <a:t>statement. Unfortunately,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application studies </a:t>
            </a:r>
            <a:r>
              <a:rPr sz="1200" dirty="0">
                <a:latin typeface="Times New Roman"/>
                <a:cs typeface="Times New Roman"/>
              </a:rPr>
              <a:t>tend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 </a:t>
            </a:r>
            <a:r>
              <a:rPr sz="1200" dirty="0">
                <a:latin typeface="Times New Roman"/>
                <a:cs typeface="Times New Roman"/>
              </a:rPr>
              <a:t>on the data-mining technique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expense of a </a:t>
            </a:r>
            <a:r>
              <a:rPr sz="1200" spc="-5" dirty="0">
                <a:latin typeface="Times New Roman"/>
                <a:cs typeface="Times New Roman"/>
              </a:rPr>
              <a:t>clear problem </a:t>
            </a:r>
            <a:r>
              <a:rPr sz="1200" dirty="0">
                <a:latin typeface="Times New Roman"/>
                <a:cs typeface="Times New Roman"/>
              </a:rPr>
              <a:t>statement.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step, a </a:t>
            </a:r>
            <a:r>
              <a:rPr sz="1200" spc="-5" dirty="0">
                <a:latin typeface="Times New Roman"/>
                <a:cs typeface="Times New Roman"/>
              </a:rPr>
              <a:t>modeler </a:t>
            </a:r>
            <a:r>
              <a:rPr sz="1200" dirty="0">
                <a:latin typeface="Times New Roman"/>
                <a:cs typeface="Times New Roman"/>
              </a:rPr>
              <a:t>usually </a:t>
            </a:r>
            <a:r>
              <a:rPr sz="1200" spc="-5" dirty="0">
                <a:latin typeface="Times New Roman"/>
                <a:cs typeface="Times New Roman"/>
              </a:rPr>
              <a:t>specifies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variables </a:t>
            </a:r>
            <a:r>
              <a:rPr sz="1200" dirty="0">
                <a:latin typeface="Times New Roman"/>
                <a:cs typeface="Times New Roman"/>
              </a:rPr>
              <a:t>for the unknown dependency </a:t>
            </a:r>
            <a:r>
              <a:rPr sz="1200" spc="-5" dirty="0">
                <a:latin typeface="Times New Roman"/>
                <a:cs typeface="Times New Roman"/>
              </a:rPr>
              <a:t>and,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possible, a </a:t>
            </a:r>
            <a:r>
              <a:rPr sz="1200" spc="-5" dirty="0">
                <a:latin typeface="Times New Roman"/>
                <a:cs typeface="Times New Roman"/>
              </a:rPr>
              <a:t>general </a:t>
            </a:r>
            <a:r>
              <a:rPr sz="1200" dirty="0">
                <a:latin typeface="Times New Roman"/>
                <a:cs typeface="Times New Roman"/>
              </a:rPr>
              <a:t>form of this dependency </a:t>
            </a:r>
            <a:r>
              <a:rPr sz="1200" spc="-5" dirty="0">
                <a:latin typeface="Times New Roman"/>
                <a:cs typeface="Times New Roman"/>
              </a:rPr>
              <a:t>as an initial hypothesis. </a:t>
            </a:r>
            <a:r>
              <a:rPr sz="1200" dirty="0">
                <a:latin typeface="Times New Roman"/>
                <a:cs typeface="Times New Roman"/>
              </a:rPr>
              <a:t>There may be several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hypotheses formulated</a:t>
            </a:r>
            <a:r>
              <a:rPr sz="1200" dirty="0">
                <a:latin typeface="Times New Roman"/>
                <a:cs typeface="Times New Roman"/>
              </a:rPr>
              <a:t> for a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problem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this </a:t>
            </a:r>
            <a:r>
              <a:rPr sz="1200" spc="-5" dirty="0">
                <a:latin typeface="Times New Roman"/>
                <a:cs typeface="Times New Roman"/>
              </a:rPr>
              <a:t>stage.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dirty="0">
                <a:latin typeface="Times New Roman"/>
                <a:cs typeface="Times New Roman"/>
              </a:rPr>
              <a:t> step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combined </a:t>
            </a:r>
            <a:r>
              <a:rPr sz="1200" dirty="0">
                <a:latin typeface="Times New Roman"/>
                <a:cs typeface="Times New Roman"/>
              </a:rPr>
              <a:t>expertise of an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domain and a data-mining model.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practice,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 means a </a:t>
            </a:r>
            <a:r>
              <a:rPr sz="1200" spc="-5" dirty="0">
                <a:latin typeface="Times New Roman"/>
                <a:cs typeface="Times New Roman"/>
              </a:rPr>
              <a:t>close interaction between </a:t>
            </a:r>
            <a:r>
              <a:rPr sz="1200" dirty="0">
                <a:latin typeface="Times New Roman"/>
                <a:cs typeface="Times New Roman"/>
              </a:rPr>
              <a:t>the data-mining expert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 expert.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successful </a:t>
            </a:r>
            <a:r>
              <a:rPr sz="1200" dirty="0">
                <a:latin typeface="Times New Roman"/>
                <a:cs typeface="Times New Roman"/>
              </a:rPr>
              <a:t>data-mining </a:t>
            </a:r>
            <a:r>
              <a:rPr sz="1200" spc="-5" dirty="0">
                <a:latin typeface="Times New Roman"/>
                <a:cs typeface="Times New Roman"/>
              </a:rPr>
              <a:t>applications,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cooperation does </a:t>
            </a:r>
            <a:r>
              <a:rPr sz="1200" dirty="0">
                <a:latin typeface="Times New Roman"/>
                <a:cs typeface="Times New Roman"/>
              </a:rPr>
              <a:t>not stop in the </a:t>
            </a:r>
            <a:r>
              <a:rPr sz="1200" spc="-5" dirty="0">
                <a:latin typeface="Times New Roman"/>
                <a:cs typeface="Times New Roman"/>
              </a:rPr>
              <a:t>initial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phase; </a:t>
            </a:r>
            <a:r>
              <a:rPr sz="1200" dirty="0">
                <a:latin typeface="Times New Roman"/>
                <a:cs typeface="Times New Roman"/>
              </a:rPr>
              <a:t>it continues </a:t>
            </a:r>
            <a:r>
              <a:rPr sz="1200" spc="-5" dirty="0">
                <a:latin typeface="Times New Roman"/>
                <a:cs typeface="Times New Roman"/>
              </a:rPr>
              <a:t>during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entire </a:t>
            </a:r>
            <a:r>
              <a:rPr sz="1200" dirty="0">
                <a:latin typeface="Times New Roman"/>
                <a:cs typeface="Times New Roman"/>
              </a:rPr>
              <a:t>data-mining </a:t>
            </a:r>
            <a:r>
              <a:rPr sz="1200" spc="-5" dirty="0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697865" lvl="2" indent="-229235">
              <a:lnSpc>
                <a:spcPct val="100000"/>
              </a:lnSpc>
              <a:buAutoNum type="arabicPeriod" startAt="2"/>
              <a:tabLst>
                <a:tab pos="6985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Collect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469265" marR="508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This step </a:t>
            </a:r>
            <a:r>
              <a:rPr sz="1200" spc="-5" dirty="0">
                <a:latin typeface="Times New Roman"/>
                <a:cs typeface="Times New Roman"/>
              </a:rPr>
              <a:t>is concerned </a:t>
            </a:r>
            <a:r>
              <a:rPr sz="1200" dirty="0">
                <a:latin typeface="Times New Roman"/>
                <a:cs typeface="Times New Roman"/>
              </a:rPr>
              <a:t>with how the data are </a:t>
            </a:r>
            <a:r>
              <a:rPr sz="1200" spc="-5" dirty="0">
                <a:latin typeface="Times New Roman"/>
                <a:cs typeface="Times New Roman"/>
              </a:rPr>
              <a:t>generated and collected.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general,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distinct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possibilities.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data-generation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expert </a:t>
            </a:r>
            <a:r>
              <a:rPr sz="1200" spc="-5" dirty="0">
                <a:latin typeface="Times New Roman"/>
                <a:cs typeface="Times New Roman"/>
              </a:rPr>
              <a:t>(modeler):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approach is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designed </a:t>
            </a:r>
            <a:r>
              <a:rPr sz="1200" dirty="0">
                <a:latin typeface="Times New Roman"/>
                <a:cs typeface="Times New Roman"/>
              </a:rPr>
              <a:t>experiment.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possibility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when the </a:t>
            </a:r>
            <a:r>
              <a:rPr sz="1200" spc="-5" dirty="0">
                <a:latin typeface="Times New Roman"/>
                <a:cs typeface="Times New Roman"/>
              </a:rPr>
              <a:t>expert cannot influence </a:t>
            </a:r>
            <a:r>
              <a:rPr sz="1200" dirty="0">
                <a:latin typeface="Times New Roman"/>
                <a:cs typeface="Times New Roman"/>
              </a:rPr>
              <a:t>the data- </a:t>
            </a:r>
            <a:r>
              <a:rPr sz="1200" spc="-5" dirty="0">
                <a:latin typeface="Times New Roman"/>
                <a:cs typeface="Times New Roman"/>
              </a:rPr>
              <a:t>generation process: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observational approach. An observational setting, namely, </a:t>
            </a:r>
            <a:r>
              <a:rPr sz="1200" dirty="0">
                <a:latin typeface="Times New Roman"/>
                <a:cs typeface="Times New Roman"/>
              </a:rPr>
              <a:t>random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assumed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most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data-mining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Typically,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08989"/>
            <a:ext cx="5511800" cy="8000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distribution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completely unknown </a:t>
            </a:r>
            <a:r>
              <a:rPr sz="1200" spc="-5" dirty="0">
                <a:latin typeface="Times New Roman"/>
                <a:cs typeface="Times New Roman"/>
              </a:rPr>
              <a:t>after data are collected, </a:t>
            </a:r>
            <a:r>
              <a:rPr sz="1200" dirty="0">
                <a:latin typeface="Times New Roman"/>
                <a:cs typeface="Times New Roman"/>
              </a:rPr>
              <a:t>or 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partially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implicitly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in the data-collection </a:t>
            </a:r>
            <a:r>
              <a:rPr sz="1200" spc="-5" dirty="0">
                <a:latin typeface="Times New Roman"/>
                <a:cs typeface="Times New Roman"/>
              </a:rPr>
              <a:t>procedure.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important, </a:t>
            </a:r>
            <a:r>
              <a:rPr sz="1200" spc="-5" dirty="0">
                <a:latin typeface="Times New Roman"/>
                <a:cs typeface="Times New Roman"/>
              </a:rPr>
              <a:t>however, </a:t>
            </a:r>
            <a:r>
              <a:rPr sz="1200" dirty="0">
                <a:latin typeface="Times New Roman"/>
                <a:cs typeface="Times New Roman"/>
              </a:rPr>
              <a:t>to understand how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collection affects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theoretical </a:t>
            </a:r>
            <a:r>
              <a:rPr sz="1200" dirty="0">
                <a:latin typeface="Times New Roman"/>
                <a:cs typeface="Times New Roman"/>
              </a:rPr>
              <a:t>distribution, since such a </a:t>
            </a:r>
            <a:r>
              <a:rPr sz="1200" spc="-5" dirty="0">
                <a:latin typeface="Times New Roman"/>
                <a:cs typeface="Times New Roman"/>
              </a:rPr>
              <a:t>priori </a:t>
            </a:r>
            <a:r>
              <a:rPr sz="1200" dirty="0">
                <a:latin typeface="Times New Roman"/>
                <a:cs typeface="Times New Roman"/>
              </a:rPr>
              <a:t>knowledge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useful</a:t>
            </a:r>
            <a:r>
              <a:rPr sz="1200" dirty="0">
                <a:latin typeface="Times New Roman"/>
                <a:cs typeface="Times New Roman"/>
              </a:rPr>
              <a:t> for modeling </a:t>
            </a:r>
            <a:r>
              <a:rPr sz="1200" spc="-5" dirty="0">
                <a:latin typeface="Times New Roman"/>
                <a:cs typeface="Times New Roman"/>
              </a:rPr>
              <a:t>and, later, </a:t>
            </a: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final interpretation </a:t>
            </a:r>
            <a:r>
              <a:rPr sz="1200" dirty="0">
                <a:latin typeface="Times New Roman"/>
                <a:cs typeface="Times New Roman"/>
              </a:rPr>
              <a:t>of results. </a:t>
            </a:r>
            <a:r>
              <a:rPr sz="1200" spc="-5" dirty="0">
                <a:latin typeface="Times New Roman"/>
                <a:cs typeface="Times New Roman"/>
              </a:rPr>
              <a:t>Also,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dirty="0">
                <a:latin typeface="Times New Roman"/>
                <a:cs typeface="Times New Roman"/>
              </a:rPr>
              <a:t> to make sure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used for </a:t>
            </a:r>
            <a:r>
              <a:rPr sz="1200" spc="-5" dirty="0">
                <a:latin typeface="Times New Roman"/>
                <a:cs typeface="Times New Roman"/>
              </a:rPr>
              <a:t>estimating </a:t>
            </a:r>
            <a:r>
              <a:rPr sz="1200" dirty="0">
                <a:latin typeface="Times New Roman"/>
                <a:cs typeface="Times New Roman"/>
              </a:rPr>
              <a:t>a model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5" dirty="0">
                <a:latin typeface="Times New Roman"/>
                <a:cs typeface="Times New Roman"/>
              </a:rPr>
              <a:t>later </a:t>
            </a:r>
            <a:r>
              <a:rPr sz="1200" dirty="0">
                <a:latin typeface="Times New Roman"/>
                <a:cs typeface="Times New Roman"/>
              </a:rPr>
              <a:t> for testing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applying a model </a:t>
            </a:r>
            <a:r>
              <a:rPr sz="1200" spc="-5" dirty="0">
                <a:latin typeface="Times New Roman"/>
                <a:cs typeface="Times New Roman"/>
              </a:rPr>
              <a:t>come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same, </a:t>
            </a:r>
            <a:r>
              <a:rPr sz="1200" dirty="0">
                <a:latin typeface="Times New Roman"/>
                <a:cs typeface="Times New Roman"/>
              </a:rPr>
              <a:t>unknown, </a:t>
            </a:r>
            <a:r>
              <a:rPr sz="1200" spc="-5" dirty="0">
                <a:latin typeface="Times New Roman"/>
                <a:cs typeface="Times New Roman"/>
              </a:rPr>
              <a:t>sampling </a:t>
            </a:r>
            <a:r>
              <a:rPr sz="1200" dirty="0">
                <a:latin typeface="Times New Roman"/>
                <a:cs typeface="Times New Roman"/>
              </a:rPr>
              <a:t>distribution. </a:t>
            </a:r>
            <a:r>
              <a:rPr sz="1200" spc="-15" dirty="0">
                <a:latin typeface="Times New Roman"/>
                <a:cs typeface="Times New Roman"/>
              </a:rPr>
              <a:t>If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not the </a:t>
            </a:r>
            <a:r>
              <a:rPr sz="1200" spc="-5" dirty="0">
                <a:latin typeface="Times New Roman"/>
                <a:cs typeface="Times New Roman"/>
              </a:rPr>
              <a:t>case,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estimated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cannot </a:t>
            </a:r>
            <a:r>
              <a:rPr sz="1200" dirty="0">
                <a:latin typeface="Times New Roman"/>
                <a:cs typeface="Times New Roman"/>
              </a:rPr>
              <a:t>be successfully used in a final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3.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Preprocessing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70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observational setting, data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5" dirty="0">
                <a:latin typeface="Times New Roman"/>
                <a:cs typeface="Times New Roman"/>
              </a:rPr>
              <a:t>usually </a:t>
            </a:r>
            <a:r>
              <a:rPr sz="1200" spc="-5" dirty="0">
                <a:latin typeface="Times New Roman"/>
                <a:cs typeface="Times New Roman"/>
              </a:rPr>
              <a:t>"collected" from </a:t>
            </a:r>
            <a:r>
              <a:rPr sz="1200" dirty="0">
                <a:latin typeface="Times New Roman"/>
                <a:cs typeface="Times New Roman"/>
              </a:rPr>
              <a:t>the existing </a:t>
            </a:r>
            <a:r>
              <a:rPr sz="1200" spc="-5" dirty="0">
                <a:latin typeface="Times New Roman"/>
                <a:cs typeface="Times New Roman"/>
              </a:rPr>
              <a:t>databses, 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warehouses, and data </a:t>
            </a:r>
            <a:r>
              <a:rPr sz="1200" dirty="0">
                <a:latin typeface="Times New Roman"/>
                <a:cs typeface="Times New Roman"/>
              </a:rPr>
              <a:t>marts.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preprocessing usually </a:t>
            </a:r>
            <a:r>
              <a:rPr sz="1200" spc="-5" dirty="0">
                <a:latin typeface="Times New Roman"/>
                <a:cs typeface="Times New Roman"/>
              </a:rPr>
              <a:t>includes at </a:t>
            </a:r>
            <a:r>
              <a:rPr sz="1200" dirty="0">
                <a:latin typeface="Times New Roman"/>
                <a:cs typeface="Times New Roman"/>
              </a:rPr>
              <a:t>least </a:t>
            </a:r>
            <a:r>
              <a:rPr sz="1200" spc="-5" dirty="0">
                <a:latin typeface="Times New Roman"/>
                <a:cs typeface="Times New Roman"/>
              </a:rPr>
              <a:t>two common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ct val="1437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1.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Outlier </a:t>
            </a:r>
            <a:r>
              <a:rPr sz="1200" b="1" spc="-5" dirty="0">
                <a:latin typeface="Times New Roman"/>
                <a:cs typeface="Times New Roman"/>
              </a:rPr>
              <a:t>detection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(and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removal)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Outliers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unusual data values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consistent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observations.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Commonly,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outliers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coding and </a:t>
            </a:r>
            <a:r>
              <a:rPr sz="1200" dirty="0">
                <a:latin typeface="Times New Roman"/>
                <a:cs typeface="Times New Roman"/>
              </a:rPr>
              <a:t>recording </a:t>
            </a:r>
            <a:r>
              <a:rPr sz="1200" spc="-5" dirty="0">
                <a:latin typeface="Times New Roman"/>
                <a:cs typeface="Times New Roman"/>
              </a:rPr>
              <a:t>errors, and, </a:t>
            </a:r>
            <a:r>
              <a:rPr sz="1200" dirty="0">
                <a:latin typeface="Times New Roman"/>
                <a:cs typeface="Times New Roman"/>
              </a:rPr>
              <a:t>sometimes, </a:t>
            </a:r>
            <a:r>
              <a:rPr sz="1200" spc="-5" dirty="0">
                <a:latin typeface="Times New Roman"/>
                <a:cs typeface="Times New Roman"/>
              </a:rPr>
              <a:t>are natural, </a:t>
            </a:r>
            <a:r>
              <a:rPr sz="1200" dirty="0">
                <a:latin typeface="Times New Roman"/>
                <a:cs typeface="Times New Roman"/>
              </a:rPr>
              <a:t>abnormal </a:t>
            </a:r>
            <a:r>
              <a:rPr sz="1200" spc="-5" dirty="0">
                <a:latin typeface="Times New Roman"/>
                <a:cs typeface="Times New Roman"/>
              </a:rPr>
              <a:t>values.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 nonrepresentative samples can </a:t>
            </a:r>
            <a:r>
              <a:rPr sz="1200" dirty="0">
                <a:latin typeface="Times New Roman"/>
                <a:cs typeface="Times New Roman"/>
              </a:rPr>
              <a:t>seriously </a:t>
            </a:r>
            <a:r>
              <a:rPr sz="1200" spc="-5" dirty="0">
                <a:latin typeface="Times New Roman"/>
                <a:cs typeface="Times New Roman"/>
              </a:rPr>
              <a:t>affect </a:t>
            </a:r>
            <a:r>
              <a:rPr sz="1200" dirty="0">
                <a:latin typeface="Times New Roman"/>
                <a:cs typeface="Times New Roman"/>
              </a:rPr>
              <a:t>the model </a:t>
            </a:r>
            <a:r>
              <a:rPr sz="1200" spc="-5" dirty="0">
                <a:latin typeface="Times New Roman"/>
                <a:cs typeface="Times New Roman"/>
              </a:rPr>
              <a:t>produced later.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strategies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dealing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outliers: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buAutoNum type="alphaLcPeriod"/>
              <a:tabLst>
                <a:tab pos="156210" algn="l"/>
              </a:tabLst>
            </a:pPr>
            <a:r>
              <a:rPr sz="1200" spc="-5" dirty="0">
                <a:latin typeface="Times New Roman"/>
                <a:cs typeface="Times New Roman"/>
              </a:rPr>
              <a:t>Detect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eventually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remove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outliers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lphaLcPeriod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Develop </a:t>
            </a:r>
            <a:r>
              <a:rPr sz="1200" dirty="0">
                <a:latin typeface="Times New Roman"/>
                <a:cs typeface="Times New Roman"/>
              </a:rPr>
              <a:t>robust modeling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insensitive to </a:t>
            </a:r>
            <a:r>
              <a:rPr sz="1200" spc="-5" dirty="0">
                <a:latin typeface="Times New Roman"/>
                <a:cs typeface="Times New Roman"/>
              </a:rPr>
              <a:t>outliers.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</a:pPr>
            <a:r>
              <a:rPr sz="1200" b="1" dirty="0">
                <a:latin typeface="Times New Roman"/>
                <a:cs typeface="Times New Roman"/>
              </a:rPr>
              <a:t>2. </a:t>
            </a:r>
            <a:r>
              <a:rPr sz="1200" b="1" spc="-5" dirty="0">
                <a:latin typeface="Times New Roman"/>
                <a:cs typeface="Times New Roman"/>
              </a:rPr>
              <a:t>Scaling, encoding, and selecting features </a:t>
            </a:r>
            <a:r>
              <a:rPr sz="1200" dirty="0">
                <a:latin typeface="Times New Roman"/>
                <a:cs typeface="Times New Roman"/>
              </a:rPr>
              <a:t>– Data </a:t>
            </a:r>
            <a:r>
              <a:rPr sz="1200" spc="-5" dirty="0">
                <a:latin typeface="Times New Roman"/>
                <a:cs typeface="Times New Roman"/>
              </a:rPr>
              <a:t>preprocessing </a:t>
            </a:r>
            <a:r>
              <a:rPr sz="1200" dirty="0">
                <a:latin typeface="Times New Roman"/>
                <a:cs typeface="Times New Roman"/>
              </a:rPr>
              <a:t>includes </a:t>
            </a:r>
            <a:r>
              <a:rPr sz="1200" spc="-5" dirty="0">
                <a:latin typeface="Times New Roman"/>
                <a:cs typeface="Times New Roman"/>
              </a:rPr>
              <a:t>several steps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 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variable </a:t>
            </a:r>
            <a:r>
              <a:rPr sz="1200" dirty="0">
                <a:latin typeface="Times New Roman"/>
                <a:cs typeface="Times New Roman"/>
              </a:rPr>
              <a:t>scaling </a:t>
            </a:r>
            <a:r>
              <a:rPr sz="1200" spc="-5" dirty="0">
                <a:latin typeface="Times New Roman"/>
                <a:cs typeface="Times New Roman"/>
              </a:rPr>
              <a:t>and 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encoding.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example,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feature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range </a:t>
            </a:r>
            <a:r>
              <a:rPr sz="1200" dirty="0">
                <a:latin typeface="Times New Roman"/>
                <a:cs typeface="Times New Roman"/>
              </a:rPr>
              <a:t>[0, 1]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other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range </a:t>
            </a:r>
            <a:r>
              <a:rPr sz="1200" dirty="0">
                <a:latin typeface="Times New Roman"/>
                <a:cs typeface="Times New Roman"/>
              </a:rPr>
              <a:t>[−100, 1000]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weights </a:t>
            </a:r>
            <a:r>
              <a:rPr sz="1200" dirty="0">
                <a:latin typeface="Times New Roman"/>
                <a:cs typeface="Times New Roman"/>
              </a:rPr>
              <a:t> in the </a:t>
            </a:r>
            <a:r>
              <a:rPr sz="1200" spc="-5" dirty="0">
                <a:latin typeface="Times New Roman"/>
                <a:cs typeface="Times New Roman"/>
              </a:rPr>
              <a:t>applied technique; </a:t>
            </a:r>
            <a:r>
              <a:rPr sz="1200" dirty="0">
                <a:latin typeface="Times New Roman"/>
                <a:cs typeface="Times New Roman"/>
              </a:rPr>
              <a:t>they will </a:t>
            </a:r>
            <a:r>
              <a:rPr sz="1200" spc="-5" dirty="0">
                <a:latin typeface="Times New Roman"/>
                <a:cs typeface="Times New Roman"/>
              </a:rPr>
              <a:t>also influence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final data-mining results differently.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Therefore,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scale </a:t>
            </a:r>
            <a:r>
              <a:rPr sz="1200" dirty="0">
                <a:latin typeface="Times New Roman"/>
                <a:cs typeface="Times New Roman"/>
              </a:rPr>
              <a:t>them </a:t>
            </a:r>
            <a:r>
              <a:rPr sz="1200" spc="-5" dirty="0">
                <a:latin typeface="Times New Roman"/>
                <a:cs typeface="Times New Roman"/>
              </a:rPr>
              <a:t>and bring </a:t>
            </a:r>
            <a:r>
              <a:rPr sz="1200" dirty="0">
                <a:latin typeface="Times New Roman"/>
                <a:cs typeface="Times New Roman"/>
              </a:rPr>
              <a:t>both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same weight 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analysis.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application-specific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08989"/>
            <a:ext cx="5514975" cy="808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43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dimensionality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subsequent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modeling.</a:t>
            </a:r>
            <a:endParaRPr sz="12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tasks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illustrative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large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spectrum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preprocessing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</a:t>
            </a:r>
            <a:r>
              <a:rPr sz="1200" spc="-5" dirty="0">
                <a:latin typeface="Times New Roman"/>
                <a:cs typeface="Times New Roman"/>
              </a:rPr>
              <a:t> data-mining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Data-preprocessing steps </a:t>
            </a:r>
            <a:r>
              <a:rPr sz="1200" dirty="0">
                <a:latin typeface="Times New Roman"/>
                <a:cs typeface="Times New Roman"/>
              </a:rPr>
              <a:t>should not be </a:t>
            </a:r>
            <a:r>
              <a:rPr sz="1200" spc="-5" dirty="0">
                <a:latin typeface="Times New Roman"/>
                <a:cs typeface="Times New Roman"/>
              </a:rPr>
              <a:t>considered </a:t>
            </a:r>
            <a:r>
              <a:rPr sz="1200" dirty="0">
                <a:latin typeface="Times New Roman"/>
                <a:cs typeface="Times New Roman"/>
              </a:rPr>
              <a:t>completely independent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data-mining phases.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iteration </a:t>
            </a:r>
            <a:r>
              <a:rPr sz="1200" dirty="0">
                <a:latin typeface="Times New Roman"/>
                <a:cs typeface="Times New Roman"/>
              </a:rPr>
              <a:t>of the data-mining </a:t>
            </a:r>
            <a:r>
              <a:rPr sz="1200" spc="-5" dirty="0">
                <a:latin typeface="Times New Roman"/>
                <a:cs typeface="Times New Roman"/>
              </a:rPr>
              <a:t>process, all </a:t>
            </a:r>
            <a:r>
              <a:rPr sz="1200" dirty="0">
                <a:latin typeface="Times New Roman"/>
                <a:cs typeface="Times New Roman"/>
              </a:rPr>
              <a:t>activities, </a:t>
            </a:r>
            <a:r>
              <a:rPr sz="1200" spc="-5" dirty="0">
                <a:latin typeface="Times New Roman"/>
                <a:cs typeface="Times New Roman"/>
              </a:rPr>
              <a:t>together,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 define new and </a:t>
            </a:r>
            <a:r>
              <a:rPr sz="1200" dirty="0">
                <a:latin typeface="Times New Roman"/>
                <a:cs typeface="Times New Roman"/>
              </a:rPr>
              <a:t>improved </a:t>
            </a:r>
            <a:r>
              <a:rPr sz="1200" spc="-5" dirty="0">
                <a:latin typeface="Times New Roman"/>
                <a:cs typeface="Times New Roman"/>
              </a:rPr>
              <a:t>data sets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subsequent iterations. Generally,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good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preprocessing </a:t>
            </a:r>
            <a:r>
              <a:rPr sz="1200" dirty="0">
                <a:latin typeface="Times New Roman"/>
                <a:cs typeface="Times New Roman"/>
              </a:rPr>
              <a:t>method provides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optimal </a:t>
            </a:r>
            <a:r>
              <a:rPr sz="1200" spc="-5" dirty="0">
                <a:latin typeface="Times New Roman"/>
                <a:cs typeface="Times New Roman"/>
              </a:rPr>
              <a:t>representation </a:t>
            </a:r>
            <a:r>
              <a:rPr sz="1200" dirty="0">
                <a:latin typeface="Times New Roman"/>
                <a:cs typeface="Times New Roman"/>
              </a:rPr>
              <a:t>for a data-mining technique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incorporating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priori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application-specific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scaling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encoding.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Estimate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4"/>
            </a:pPr>
            <a:endParaRPr sz="2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selection and </a:t>
            </a:r>
            <a:r>
              <a:rPr sz="1200" dirty="0">
                <a:latin typeface="Times New Roman"/>
                <a:cs typeface="Times New Roman"/>
              </a:rPr>
              <a:t>implementation of the </a:t>
            </a:r>
            <a:r>
              <a:rPr sz="1200" spc="-5" dirty="0">
                <a:latin typeface="Times New Roman"/>
                <a:cs typeface="Times New Roman"/>
              </a:rPr>
              <a:t>appropriate </a:t>
            </a:r>
            <a:r>
              <a:rPr sz="1200" dirty="0">
                <a:latin typeface="Times New Roman"/>
                <a:cs typeface="Times New Roman"/>
              </a:rPr>
              <a:t>data-mining technique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main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phase.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straightforward;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usually,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practice,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implementation is 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several </a:t>
            </a:r>
            <a:r>
              <a:rPr sz="1200" dirty="0">
                <a:latin typeface="Times New Roman"/>
                <a:cs typeface="Times New Roman"/>
              </a:rPr>
              <a:t>models,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selecting </a:t>
            </a:r>
            <a:r>
              <a:rPr sz="1200" dirty="0">
                <a:latin typeface="Times New Roman"/>
                <a:cs typeface="Times New Roman"/>
              </a:rPr>
              <a:t>the best one </a:t>
            </a:r>
            <a:r>
              <a:rPr sz="1200" spc="-5" dirty="0">
                <a:latin typeface="Times New Roman"/>
                <a:cs typeface="Times New Roman"/>
              </a:rPr>
              <a:t>is an additional </a:t>
            </a:r>
            <a:r>
              <a:rPr sz="1200" dirty="0">
                <a:latin typeface="Times New Roman"/>
                <a:cs typeface="Times New Roman"/>
              </a:rPr>
              <a:t> task. The </a:t>
            </a:r>
            <a:r>
              <a:rPr sz="1200" spc="-5" dirty="0">
                <a:latin typeface="Times New Roman"/>
                <a:cs typeface="Times New Roman"/>
              </a:rPr>
              <a:t>basic </a:t>
            </a:r>
            <a:r>
              <a:rPr sz="1200" dirty="0">
                <a:latin typeface="Times New Roman"/>
                <a:cs typeface="Times New Roman"/>
              </a:rPr>
              <a:t>principles of </a:t>
            </a:r>
            <a:r>
              <a:rPr sz="1200" spc="-5" dirty="0">
                <a:latin typeface="Times New Roman"/>
                <a:cs typeface="Times New Roman"/>
              </a:rPr>
              <a:t>learning and </a:t>
            </a:r>
            <a:r>
              <a:rPr sz="1200" dirty="0">
                <a:latin typeface="Times New Roman"/>
                <a:cs typeface="Times New Roman"/>
              </a:rPr>
              <a:t>discovery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data are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in Chapter 4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book. </a:t>
            </a:r>
            <a:r>
              <a:rPr sz="1200" spc="-5" dirty="0">
                <a:latin typeface="Times New Roman"/>
                <a:cs typeface="Times New Roman"/>
              </a:rPr>
              <a:t>Later, Chapter </a:t>
            </a:r>
            <a:r>
              <a:rPr sz="1200" dirty="0">
                <a:latin typeface="Times New Roman"/>
                <a:cs typeface="Times New Roman"/>
              </a:rPr>
              <a:t>5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13 explain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analyze specific </a:t>
            </a:r>
            <a:r>
              <a:rPr sz="1200" dirty="0">
                <a:latin typeface="Times New Roman"/>
                <a:cs typeface="Times New Roman"/>
              </a:rPr>
              <a:t>techniques that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perform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successful learning process from data and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develop an appropriate </a:t>
            </a:r>
            <a:r>
              <a:rPr sz="1200" dirty="0">
                <a:latin typeface="Times New Roman"/>
                <a:cs typeface="Times New Roman"/>
              </a:rPr>
              <a:t> model.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sz="1400" b="1" dirty="0">
                <a:latin typeface="Times New Roman"/>
                <a:cs typeface="Times New Roman"/>
              </a:rPr>
              <a:t>Interpret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model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draw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conclusions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80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cases, </a:t>
            </a:r>
            <a:r>
              <a:rPr sz="1200" dirty="0">
                <a:latin typeface="Times New Roman"/>
                <a:cs typeface="Times New Roman"/>
              </a:rPr>
              <a:t>data-mining models should help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decision making. </a:t>
            </a:r>
            <a:r>
              <a:rPr sz="1200" dirty="0">
                <a:latin typeface="Times New Roman"/>
                <a:cs typeface="Times New Roman"/>
              </a:rPr>
              <a:t>Hence, such models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interpretable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order </a:t>
            </a:r>
            <a:r>
              <a:rPr sz="1200" dirty="0">
                <a:latin typeface="Times New Roman"/>
                <a:cs typeface="Times New Roman"/>
              </a:rPr>
              <a:t>to be useful because humans are not likely to base their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complex </a:t>
            </a:r>
            <a:r>
              <a:rPr sz="1200" dirty="0">
                <a:latin typeface="Times New Roman"/>
                <a:cs typeface="Times New Roman"/>
              </a:rPr>
              <a:t>"black-box" models. Note that the </a:t>
            </a:r>
            <a:r>
              <a:rPr sz="1200" spc="-5" dirty="0">
                <a:latin typeface="Times New Roman"/>
                <a:cs typeface="Times New Roman"/>
              </a:rPr>
              <a:t>goals </a:t>
            </a:r>
            <a:r>
              <a:rPr sz="1200" dirty="0">
                <a:latin typeface="Times New Roman"/>
                <a:cs typeface="Times New Roman"/>
              </a:rPr>
              <a:t>of accuracy of the model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accuracy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its interpretation are somewhat contradictory. Usually, </a:t>
            </a:r>
            <a:r>
              <a:rPr sz="1200" dirty="0">
                <a:latin typeface="Times New Roman"/>
                <a:cs typeface="Times New Roman"/>
              </a:rPr>
              <a:t>simple models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 more </a:t>
            </a:r>
            <a:r>
              <a:rPr sz="1200" spc="-5" dirty="0">
                <a:latin typeface="Times New Roman"/>
                <a:cs typeface="Times New Roman"/>
              </a:rPr>
              <a:t>interpretable, </a:t>
            </a:r>
            <a:r>
              <a:rPr sz="1200" dirty="0">
                <a:latin typeface="Times New Roman"/>
                <a:cs typeface="Times New Roman"/>
              </a:rPr>
              <a:t>but they are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less accurate. Modern </a:t>
            </a:r>
            <a:r>
              <a:rPr sz="1200" dirty="0">
                <a:latin typeface="Times New Roman"/>
                <a:cs typeface="Times New Roman"/>
              </a:rPr>
              <a:t>data-mining methods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yield </a:t>
            </a:r>
            <a:r>
              <a:rPr sz="1200" dirty="0">
                <a:latin typeface="Times New Roman"/>
                <a:cs typeface="Times New Roman"/>
              </a:rPr>
              <a:t>highly </a:t>
            </a:r>
            <a:r>
              <a:rPr sz="1200" spc="-5" dirty="0">
                <a:latin typeface="Times New Roman"/>
                <a:cs typeface="Times New Roman"/>
              </a:rPr>
              <a:t>accurate results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highdimensional </a:t>
            </a:r>
            <a:r>
              <a:rPr sz="1200" dirty="0">
                <a:latin typeface="Times New Roman"/>
                <a:cs typeface="Times New Roman"/>
              </a:rPr>
              <a:t>models. The </a:t>
            </a:r>
            <a:r>
              <a:rPr sz="1200" spc="-5" dirty="0">
                <a:latin typeface="Times New Roman"/>
                <a:cs typeface="Times New Roman"/>
              </a:rPr>
              <a:t>problem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interpreting</a:t>
            </a:r>
            <a:r>
              <a:rPr sz="1200" dirty="0">
                <a:latin typeface="Times New Roman"/>
                <a:cs typeface="Times New Roman"/>
              </a:rPr>
              <a:t> these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08989"/>
            <a:ext cx="5513705" cy="813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0"/>
              </a:spcBef>
            </a:pPr>
            <a:r>
              <a:rPr sz="1200" spc="-5" dirty="0">
                <a:latin typeface="Times New Roman"/>
                <a:cs typeface="Times New Roman"/>
              </a:rPr>
              <a:t>techniques </a:t>
            </a:r>
            <a:r>
              <a:rPr sz="1200" dirty="0">
                <a:latin typeface="Times New Roman"/>
                <a:cs typeface="Times New Roman"/>
              </a:rPr>
              <a:t>to validate the </a:t>
            </a:r>
            <a:r>
              <a:rPr sz="1200" spc="-5" dirty="0">
                <a:latin typeface="Times New Roman"/>
                <a:cs typeface="Times New Roman"/>
              </a:rPr>
              <a:t>results. A </a:t>
            </a:r>
            <a:r>
              <a:rPr sz="1200" dirty="0">
                <a:latin typeface="Times New Roman"/>
                <a:cs typeface="Times New Roman"/>
              </a:rPr>
              <a:t>user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want </a:t>
            </a:r>
            <a:r>
              <a:rPr sz="1200" dirty="0">
                <a:latin typeface="Times New Roman"/>
                <a:cs typeface="Times New Roman"/>
              </a:rPr>
              <a:t>hundreds of pages of numeric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results. He 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understand </a:t>
            </a:r>
            <a:r>
              <a:rPr sz="1200" dirty="0">
                <a:latin typeface="Times New Roman"/>
                <a:cs typeface="Times New Roman"/>
              </a:rPr>
              <a:t>them; he </a:t>
            </a:r>
            <a:r>
              <a:rPr sz="1200" spc="-5" dirty="0">
                <a:latin typeface="Times New Roman"/>
                <a:cs typeface="Times New Roman"/>
              </a:rPr>
              <a:t>cannot summarize, interpret, and use </a:t>
            </a:r>
            <a:r>
              <a:rPr sz="1200" dirty="0">
                <a:latin typeface="Times New Roman"/>
                <a:cs typeface="Times New Roman"/>
              </a:rPr>
              <a:t>them </a:t>
            </a:r>
            <a:r>
              <a:rPr sz="1200" spc="5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successful </a:t>
            </a:r>
            <a:r>
              <a:rPr sz="1200" dirty="0">
                <a:latin typeface="Times New Roman"/>
                <a:cs typeface="Times New Roman"/>
              </a:rPr>
              <a:t>decision </a:t>
            </a:r>
            <a:r>
              <a:rPr sz="1200" spc="-5" dirty="0">
                <a:latin typeface="Times New Roman"/>
                <a:cs typeface="Times New Roman"/>
              </a:rPr>
              <a:t>making.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371333"/>
            <a:ext cx="115824" cy="155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634985"/>
            <a:ext cx="115824" cy="1554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897114"/>
            <a:ext cx="115824" cy="1554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8160766"/>
            <a:ext cx="115824" cy="155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8422893"/>
            <a:ext cx="115824" cy="1554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8686800"/>
            <a:ext cx="115824" cy="1554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2004" y="5747384"/>
            <a:ext cx="4691380" cy="310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8514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mining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783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1.6	Classification of Data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mining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Systems:</a:t>
            </a:r>
            <a:endParaRPr sz="16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241699"/>
              </a:lnSpc>
              <a:spcBef>
                <a:spcPts val="21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mining </a:t>
            </a:r>
            <a:r>
              <a:rPr sz="1200" spc="-5" dirty="0">
                <a:latin typeface="Times New Roman"/>
                <a:cs typeface="Times New Roman"/>
              </a:rPr>
              <a:t>system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classified </a:t>
            </a:r>
            <a:r>
              <a:rPr sz="1200" dirty="0">
                <a:latin typeface="Times New Roman"/>
                <a:cs typeface="Times New Roman"/>
              </a:rPr>
              <a:t>according to the following criteria: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  <a:p>
            <a:pPr marL="469265" marR="3092450">
              <a:lnSpc>
                <a:spcPct val="1433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Statistics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endParaRPr sz="1200">
              <a:latin typeface="Times New Roman"/>
              <a:cs typeface="Times New Roman"/>
            </a:endParaRPr>
          </a:p>
          <a:p>
            <a:pPr marL="469265" marR="2974340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Disciplines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547" y="1779195"/>
            <a:ext cx="4570972" cy="3631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1896110"/>
            <a:ext cx="115824" cy="155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2158238"/>
            <a:ext cx="115824" cy="155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2421889"/>
            <a:ext cx="115824" cy="1554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2684017"/>
            <a:ext cx="115824" cy="1554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6290436"/>
            <a:ext cx="115824" cy="155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6552565"/>
            <a:ext cx="115824" cy="1554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6816597"/>
            <a:ext cx="115824" cy="1554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078726"/>
            <a:ext cx="115824" cy="1554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342378"/>
            <a:ext cx="115824" cy="1554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604506"/>
            <a:ext cx="115824" cy="1554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7868157"/>
            <a:ext cx="115824" cy="15544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4" y="8130285"/>
            <a:ext cx="115824" cy="15544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02004" y="1371346"/>
            <a:ext cx="5969635" cy="692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Some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Other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Classification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Criteria: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 marR="2140585">
              <a:lnSpc>
                <a:spcPct val="143600"/>
              </a:lnSpc>
            </a:pPr>
            <a:r>
              <a:rPr sz="1200" spc="-5" dirty="0">
                <a:latin typeface="Times New Roman"/>
                <a:cs typeface="Times New Roman"/>
              </a:rPr>
              <a:t>Classification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kind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databases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kind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kinds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adapted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Classification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according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kind</a:t>
            </a:r>
            <a:r>
              <a:rPr sz="1400" b="1" dirty="0">
                <a:latin typeface="Times New Roman"/>
                <a:cs typeface="Times New Roman"/>
              </a:rPr>
              <a:t> 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databases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mined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classify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mining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according to kind of </a:t>
            </a:r>
            <a:r>
              <a:rPr sz="1200" spc="-5" dirty="0">
                <a:latin typeface="Times New Roman"/>
                <a:cs typeface="Times New Roman"/>
              </a:rPr>
              <a:t>databases mined. Database system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classified according </a:t>
            </a:r>
            <a:r>
              <a:rPr sz="1200" dirty="0">
                <a:latin typeface="Times New Roman"/>
                <a:cs typeface="Times New Roman"/>
              </a:rPr>
              <a:t>to different </a:t>
            </a:r>
            <a:r>
              <a:rPr sz="1200" spc="-5" dirty="0">
                <a:latin typeface="Times New Roman"/>
                <a:cs typeface="Times New Roman"/>
              </a:rPr>
              <a:t>criteria </a:t>
            </a:r>
            <a:r>
              <a:rPr sz="1200" dirty="0">
                <a:latin typeface="Times New Roman"/>
                <a:cs typeface="Times New Roman"/>
              </a:rPr>
              <a:t>such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data models, types 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mining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accordingly.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example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classify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 </a:t>
            </a:r>
            <a:r>
              <a:rPr sz="1200" dirty="0">
                <a:latin typeface="Times New Roman"/>
                <a:cs typeface="Times New Roman"/>
              </a:rPr>
              <a:t>to data model then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spc="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have a </a:t>
            </a:r>
            <a:r>
              <a:rPr sz="1200" spc="-5" dirty="0">
                <a:latin typeface="Times New Roman"/>
                <a:cs typeface="Times New Roman"/>
              </a:rPr>
              <a:t>relational, transactional, </a:t>
            </a:r>
            <a:r>
              <a:rPr sz="1200" dirty="0">
                <a:latin typeface="Times New Roman"/>
                <a:cs typeface="Times New Roman"/>
              </a:rPr>
              <a:t>object- relational, or data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warehouse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Classification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according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kind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knowledge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mined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17475">
              <a:lnSpc>
                <a:spcPct val="1442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mined.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classified on the</a:t>
            </a:r>
            <a:r>
              <a:rPr sz="1200" spc="-5" dirty="0">
                <a:latin typeface="Times New Roman"/>
                <a:cs typeface="Times New Roman"/>
              </a:rPr>
              <a:t> basis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functionalities</a:t>
            </a:r>
            <a:r>
              <a:rPr sz="1200" dirty="0">
                <a:latin typeface="Times New Roman"/>
                <a:cs typeface="Times New Roman"/>
              </a:rPr>
              <a:t> such </a:t>
            </a:r>
            <a:r>
              <a:rPr sz="1200" spc="-5" dirty="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4485005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Ch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 </a:t>
            </a:r>
            <a:r>
              <a:rPr sz="1200" spc="-5" dirty="0">
                <a:latin typeface="Times New Roman"/>
                <a:cs typeface="Times New Roman"/>
              </a:rPr>
              <a:t>Discrimination</a:t>
            </a:r>
            <a:endParaRPr sz="1200">
              <a:latin typeface="Times New Roman"/>
              <a:cs typeface="Times New Roman"/>
            </a:endParaRPr>
          </a:p>
          <a:p>
            <a:pPr marL="469265" marR="3213100">
              <a:lnSpc>
                <a:spcPct val="14330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Association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469265" marR="4490085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Prediction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Outlier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Evolution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4096</Words>
  <Application>Microsoft Office PowerPoint</Application>
  <PresentationFormat>Custom</PresentationFormat>
  <Paragraphs>334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MOHINI</dc:creator>
  <cp:lastModifiedBy>jeetu</cp:lastModifiedBy>
  <cp:revision>3</cp:revision>
  <cp:lastPrinted>2023-01-20T07:53:22Z</cp:lastPrinted>
  <dcterms:created xsi:type="dcterms:W3CDTF">2023-01-19T10:55:17Z</dcterms:created>
  <dcterms:modified xsi:type="dcterms:W3CDTF">2023-01-20T08:01:06Z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2015-03-24T00:00:00Z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2023-01-19T00:00:00Z</vt:filetime>
  </property>
</Properties>
</file>