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2" r:id="rId5"/>
    <p:sldId id="263" r:id="rId6"/>
    <p:sldId id="260" r:id="rId7"/>
    <p:sldId id="270" r:id="rId8"/>
    <p:sldId id="271" r:id="rId9"/>
    <p:sldId id="272" r:id="rId10"/>
    <p:sldId id="261" r:id="rId11"/>
    <p:sldId id="264" r:id="rId12"/>
    <p:sldId id="265" r:id="rId13"/>
    <p:sldId id="266" r:id="rId14"/>
    <p:sldId id="267" r:id="rId15"/>
    <p:sldId id="268" r:id="rId16"/>
    <p:sldId id="269" r:id="rId17"/>
    <p:sldId id="259"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D7B522-80A7-4D32-8C30-7A6186B0952D}">
          <p14:sldIdLst>
            <p14:sldId id="256"/>
            <p14:sldId id="258"/>
            <p14:sldId id="257"/>
            <p14:sldId id="262"/>
            <p14:sldId id="263"/>
            <p14:sldId id="260"/>
            <p14:sldId id="270"/>
            <p14:sldId id="271"/>
            <p14:sldId id="272"/>
            <p14:sldId id="261"/>
            <p14:sldId id="264"/>
            <p14:sldId id="265"/>
            <p14:sldId id="266"/>
            <p14:sldId id="267"/>
            <p14:sldId id="268"/>
            <p14:sldId id="269"/>
            <p14:sldId id="259"/>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660"/>
  </p:normalViewPr>
  <p:slideViewPr>
    <p:cSldViewPr snapToGrid="0">
      <p:cViewPr varScale="1">
        <p:scale>
          <a:sx n="81" d="100"/>
          <a:sy n="81"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4923-B95D-54FC-3772-8E27BB54FB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7F2B78-0CBE-E101-614A-0CFD31DD2A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31A66B-E9DD-8E64-7185-223ECA6631C8}"/>
              </a:ext>
            </a:extLst>
          </p:cNvPr>
          <p:cNvSpPr>
            <a:spLocks noGrp="1"/>
          </p:cNvSpPr>
          <p:nvPr>
            <p:ph type="dt" sz="half" idx="10"/>
          </p:nvPr>
        </p:nvSpPr>
        <p:spPr/>
        <p:txBody>
          <a:bodyPr/>
          <a:lstStyle/>
          <a:p>
            <a:fld id="{293DE667-27B3-49DE-A1E6-3478E0A1A3DE}" type="datetimeFigureOut">
              <a:rPr lang="en-IN" smtClean="0"/>
              <a:t>31-03-2023</a:t>
            </a:fld>
            <a:endParaRPr lang="en-IN" dirty="0"/>
          </a:p>
        </p:txBody>
      </p:sp>
      <p:sp>
        <p:nvSpPr>
          <p:cNvPr id="5" name="Footer Placeholder 4">
            <a:extLst>
              <a:ext uri="{FF2B5EF4-FFF2-40B4-BE49-F238E27FC236}">
                <a16:creationId xmlns:a16="http://schemas.microsoft.com/office/drawing/2014/main" id="{025B92F8-2AAC-6E3F-A983-E5774053F52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2C3773B-E4B1-3636-16B7-5A853FC04FAD}"/>
              </a:ext>
            </a:extLst>
          </p:cNvPr>
          <p:cNvSpPr>
            <a:spLocks noGrp="1"/>
          </p:cNvSpPr>
          <p:nvPr>
            <p:ph type="sldNum" sz="quarter" idx="12"/>
          </p:nvPr>
        </p:nvSpPr>
        <p:spPr/>
        <p:txBody>
          <a:bodyPr/>
          <a:lstStyle/>
          <a:p>
            <a:fld id="{30808B31-9137-4DDD-B1D4-DE44FFD68BDE}" type="slidenum">
              <a:rPr lang="en-IN" smtClean="0"/>
              <a:t>‹#›</a:t>
            </a:fld>
            <a:endParaRPr lang="en-IN" dirty="0"/>
          </a:p>
        </p:txBody>
      </p:sp>
    </p:spTree>
    <p:extLst>
      <p:ext uri="{BB962C8B-B14F-4D97-AF65-F5344CB8AC3E}">
        <p14:creationId xmlns:p14="http://schemas.microsoft.com/office/powerpoint/2010/main" val="872530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29719-260B-403F-F2A0-9F00708500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74CD5E-27B5-A8E0-0645-76175D1EF6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4E3448-DE30-6597-2AB1-A205AC4CB232}"/>
              </a:ext>
            </a:extLst>
          </p:cNvPr>
          <p:cNvSpPr>
            <a:spLocks noGrp="1"/>
          </p:cNvSpPr>
          <p:nvPr>
            <p:ph type="dt" sz="half" idx="10"/>
          </p:nvPr>
        </p:nvSpPr>
        <p:spPr/>
        <p:txBody>
          <a:bodyPr/>
          <a:lstStyle/>
          <a:p>
            <a:fld id="{293DE667-27B3-49DE-A1E6-3478E0A1A3DE}" type="datetimeFigureOut">
              <a:rPr lang="en-IN" smtClean="0"/>
              <a:t>31-03-2023</a:t>
            </a:fld>
            <a:endParaRPr lang="en-IN" dirty="0"/>
          </a:p>
        </p:txBody>
      </p:sp>
      <p:sp>
        <p:nvSpPr>
          <p:cNvPr id="5" name="Footer Placeholder 4">
            <a:extLst>
              <a:ext uri="{FF2B5EF4-FFF2-40B4-BE49-F238E27FC236}">
                <a16:creationId xmlns:a16="http://schemas.microsoft.com/office/drawing/2014/main" id="{994200D9-CC15-8668-0EC0-B477C83E23F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509DB74-43DD-593D-A280-F870B8E260B1}"/>
              </a:ext>
            </a:extLst>
          </p:cNvPr>
          <p:cNvSpPr>
            <a:spLocks noGrp="1"/>
          </p:cNvSpPr>
          <p:nvPr>
            <p:ph type="sldNum" sz="quarter" idx="12"/>
          </p:nvPr>
        </p:nvSpPr>
        <p:spPr/>
        <p:txBody>
          <a:bodyPr/>
          <a:lstStyle/>
          <a:p>
            <a:fld id="{30808B31-9137-4DDD-B1D4-DE44FFD68BDE}" type="slidenum">
              <a:rPr lang="en-IN" smtClean="0"/>
              <a:t>‹#›</a:t>
            </a:fld>
            <a:endParaRPr lang="en-IN" dirty="0"/>
          </a:p>
        </p:txBody>
      </p:sp>
    </p:spTree>
    <p:extLst>
      <p:ext uri="{BB962C8B-B14F-4D97-AF65-F5344CB8AC3E}">
        <p14:creationId xmlns:p14="http://schemas.microsoft.com/office/powerpoint/2010/main" val="211361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5FB500-C70A-F7A0-1632-3E61DA3588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1A4916-9894-10F5-6602-63C35943A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86ED97-B4C4-4D9D-512B-1893CC9747C2}"/>
              </a:ext>
            </a:extLst>
          </p:cNvPr>
          <p:cNvSpPr>
            <a:spLocks noGrp="1"/>
          </p:cNvSpPr>
          <p:nvPr>
            <p:ph type="dt" sz="half" idx="10"/>
          </p:nvPr>
        </p:nvSpPr>
        <p:spPr/>
        <p:txBody>
          <a:bodyPr/>
          <a:lstStyle/>
          <a:p>
            <a:fld id="{293DE667-27B3-49DE-A1E6-3478E0A1A3DE}" type="datetimeFigureOut">
              <a:rPr lang="en-IN" smtClean="0"/>
              <a:t>31-03-2023</a:t>
            </a:fld>
            <a:endParaRPr lang="en-IN" dirty="0"/>
          </a:p>
        </p:txBody>
      </p:sp>
      <p:sp>
        <p:nvSpPr>
          <p:cNvPr id="5" name="Footer Placeholder 4">
            <a:extLst>
              <a:ext uri="{FF2B5EF4-FFF2-40B4-BE49-F238E27FC236}">
                <a16:creationId xmlns:a16="http://schemas.microsoft.com/office/drawing/2014/main" id="{7E5CA14A-8C99-BF35-155B-B7D037F284A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C57284A-1BC7-A070-0CFE-D0C708B9475E}"/>
              </a:ext>
            </a:extLst>
          </p:cNvPr>
          <p:cNvSpPr>
            <a:spLocks noGrp="1"/>
          </p:cNvSpPr>
          <p:nvPr>
            <p:ph type="sldNum" sz="quarter" idx="12"/>
          </p:nvPr>
        </p:nvSpPr>
        <p:spPr/>
        <p:txBody>
          <a:bodyPr/>
          <a:lstStyle/>
          <a:p>
            <a:fld id="{30808B31-9137-4DDD-B1D4-DE44FFD68BDE}" type="slidenum">
              <a:rPr lang="en-IN" smtClean="0"/>
              <a:t>‹#›</a:t>
            </a:fld>
            <a:endParaRPr lang="en-IN" dirty="0"/>
          </a:p>
        </p:txBody>
      </p:sp>
    </p:spTree>
    <p:extLst>
      <p:ext uri="{BB962C8B-B14F-4D97-AF65-F5344CB8AC3E}">
        <p14:creationId xmlns:p14="http://schemas.microsoft.com/office/powerpoint/2010/main" val="473957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B981-0D1D-E69D-4336-ED437FEABE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602364-6454-06ED-815C-CB7ED5467A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9A823F-6DAD-8063-2CBC-BE3F2157B2F3}"/>
              </a:ext>
            </a:extLst>
          </p:cNvPr>
          <p:cNvSpPr>
            <a:spLocks noGrp="1"/>
          </p:cNvSpPr>
          <p:nvPr>
            <p:ph type="dt" sz="half" idx="10"/>
          </p:nvPr>
        </p:nvSpPr>
        <p:spPr/>
        <p:txBody>
          <a:bodyPr/>
          <a:lstStyle/>
          <a:p>
            <a:fld id="{293DE667-27B3-49DE-A1E6-3478E0A1A3DE}" type="datetimeFigureOut">
              <a:rPr lang="en-IN" smtClean="0"/>
              <a:t>31-03-2023</a:t>
            </a:fld>
            <a:endParaRPr lang="en-IN" dirty="0"/>
          </a:p>
        </p:txBody>
      </p:sp>
      <p:sp>
        <p:nvSpPr>
          <p:cNvPr id="5" name="Footer Placeholder 4">
            <a:extLst>
              <a:ext uri="{FF2B5EF4-FFF2-40B4-BE49-F238E27FC236}">
                <a16:creationId xmlns:a16="http://schemas.microsoft.com/office/drawing/2014/main" id="{CFA5F1C3-728B-28AC-E093-9C02B02A53E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87E12D2-676E-5C11-9063-EC61EACD9C57}"/>
              </a:ext>
            </a:extLst>
          </p:cNvPr>
          <p:cNvSpPr>
            <a:spLocks noGrp="1"/>
          </p:cNvSpPr>
          <p:nvPr>
            <p:ph type="sldNum" sz="quarter" idx="12"/>
          </p:nvPr>
        </p:nvSpPr>
        <p:spPr/>
        <p:txBody>
          <a:bodyPr/>
          <a:lstStyle/>
          <a:p>
            <a:fld id="{30808B31-9137-4DDD-B1D4-DE44FFD68BDE}" type="slidenum">
              <a:rPr lang="en-IN" smtClean="0"/>
              <a:t>‹#›</a:t>
            </a:fld>
            <a:endParaRPr lang="en-IN" dirty="0"/>
          </a:p>
        </p:txBody>
      </p:sp>
    </p:spTree>
    <p:extLst>
      <p:ext uri="{BB962C8B-B14F-4D97-AF65-F5344CB8AC3E}">
        <p14:creationId xmlns:p14="http://schemas.microsoft.com/office/powerpoint/2010/main" val="419191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07C7-1CF9-7DBC-BCA5-68533ABDD5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D479D2-616B-1BCC-E5A2-35CC3EC7FD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9FA103-DF86-986B-C2AC-320477301F95}"/>
              </a:ext>
            </a:extLst>
          </p:cNvPr>
          <p:cNvSpPr>
            <a:spLocks noGrp="1"/>
          </p:cNvSpPr>
          <p:nvPr>
            <p:ph type="dt" sz="half" idx="10"/>
          </p:nvPr>
        </p:nvSpPr>
        <p:spPr/>
        <p:txBody>
          <a:bodyPr/>
          <a:lstStyle/>
          <a:p>
            <a:fld id="{293DE667-27B3-49DE-A1E6-3478E0A1A3DE}" type="datetimeFigureOut">
              <a:rPr lang="en-IN" smtClean="0"/>
              <a:t>31-03-2023</a:t>
            </a:fld>
            <a:endParaRPr lang="en-IN" dirty="0"/>
          </a:p>
        </p:txBody>
      </p:sp>
      <p:sp>
        <p:nvSpPr>
          <p:cNvPr id="5" name="Footer Placeholder 4">
            <a:extLst>
              <a:ext uri="{FF2B5EF4-FFF2-40B4-BE49-F238E27FC236}">
                <a16:creationId xmlns:a16="http://schemas.microsoft.com/office/drawing/2014/main" id="{834095F4-A860-32F0-F7C1-EF240F4DD23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986EEB0-3615-4B2E-D788-30B6454CCBE4}"/>
              </a:ext>
            </a:extLst>
          </p:cNvPr>
          <p:cNvSpPr>
            <a:spLocks noGrp="1"/>
          </p:cNvSpPr>
          <p:nvPr>
            <p:ph type="sldNum" sz="quarter" idx="12"/>
          </p:nvPr>
        </p:nvSpPr>
        <p:spPr/>
        <p:txBody>
          <a:bodyPr/>
          <a:lstStyle/>
          <a:p>
            <a:fld id="{30808B31-9137-4DDD-B1D4-DE44FFD68BDE}" type="slidenum">
              <a:rPr lang="en-IN" smtClean="0"/>
              <a:t>‹#›</a:t>
            </a:fld>
            <a:endParaRPr lang="en-IN" dirty="0"/>
          </a:p>
        </p:txBody>
      </p:sp>
    </p:spTree>
    <p:extLst>
      <p:ext uri="{BB962C8B-B14F-4D97-AF65-F5344CB8AC3E}">
        <p14:creationId xmlns:p14="http://schemas.microsoft.com/office/powerpoint/2010/main" val="221321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1F22B-CFEC-4C62-189B-A8EE5226C1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DF9553-BAAE-E7FF-F3BF-699D2E0F1C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12D224-6AD3-6FB5-5ABA-D57087F607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58B86D-6C2B-0DA3-C5DB-B146C0E087A1}"/>
              </a:ext>
            </a:extLst>
          </p:cNvPr>
          <p:cNvSpPr>
            <a:spLocks noGrp="1"/>
          </p:cNvSpPr>
          <p:nvPr>
            <p:ph type="dt" sz="half" idx="10"/>
          </p:nvPr>
        </p:nvSpPr>
        <p:spPr/>
        <p:txBody>
          <a:bodyPr/>
          <a:lstStyle/>
          <a:p>
            <a:fld id="{293DE667-27B3-49DE-A1E6-3478E0A1A3DE}" type="datetimeFigureOut">
              <a:rPr lang="en-IN" smtClean="0"/>
              <a:t>31-03-2023</a:t>
            </a:fld>
            <a:endParaRPr lang="en-IN" dirty="0"/>
          </a:p>
        </p:txBody>
      </p:sp>
      <p:sp>
        <p:nvSpPr>
          <p:cNvPr id="6" name="Footer Placeholder 5">
            <a:extLst>
              <a:ext uri="{FF2B5EF4-FFF2-40B4-BE49-F238E27FC236}">
                <a16:creationId xmlns:a16="http://schemas.microsoft.com/office/drawing/2014/main" id="{F9BBA9E7-28F3-34C4-1DAA-90550AF4457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57F88AE-1C94-AEC3-2651-BBDC900A81BF}"/>
              </a:ext>
            </a:extLst>
          </p:cNvPr>
          <p:cNvSpPr>
            <a:spLocks noGrp="1"/>
          </p:cNvSpPr>
          <p:nvPr>
            <p:ph type="sldNum" sz="quarter" idx="12"/>
          </p:nvPr>
        </p:nvSpPr>
        <p:spPr/>
        <p:txBody>
          <a:bodyPr/>
          <a:lstStyle/>
          <a:p>
            <a:fld id="{30808B31-9137-4DDD-B1D4-DE44FFD68BDE}" type="slidenum">
              <a:rPr lang="en-IN" smtClean="0"/>
              <a:t>‹#›</a:t>
            </a:fld>
            <a:endParaRPr lang="en-IN" dirty="0"/>
          </a:p>
        </p:txBody>
      </p:sp>
    </p:spTree>
    <p:extLst>
      <p:ext uri="{BB962C8B-B14F-4D97-AF65-F5344CB8AC3E}">
        <p14:creationId xmlns:p14="http://schemas.microsoft.com/office/powerpoint/2010/main" val="32754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6231-5665-6A76-2CC0-42F24870E7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0CEF81-0473-124D-54A5-4C03564F5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9890CD-7208-BB3B-F733-E8F970E209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9F1313-FBE8-02F6-8080-97935D621B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7F20A-9376-782A-5D47-46756799F5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157959-DD69-E74A-98BF-3C9C1ABA6095}"/>
              </a:ext>
            </a:extLst>
          </p:cNvPr>
          <p:cNvSpPr>
            <a:spLocks noGrp="1"/>
          </p:cNvSpPr>
          <p:nvPr>
            <p:ph type="dt" sz="half" idx="10"/>
          </p:nvPr>
        </p:nvSpPr>
        <p:spPr/>
        <p:txBody>
          <a:bodyPr/>
          <a:lstStyle/>
          <a:p>
            <a:fld id="{293DE667-27B3-49DE-A1E6-3478E0A1A3DE}" type="datetimeFigureOut">
              <a:rPr lang="en-IN" smtClean="0"/>
              <a:t>31-03-2023</a:t>
            </a:fld>
            <a:endParaRPr lang="en-IN" dirty="0"/>
          </a:p>
        </p:txBody>
      </p:sp>
      <p:sp>
        <p:nvSpPr>
          <p:cNvPr id="8" name="Footer Placeholder 7">
            <a:extLst>
              <a:ext uri="{FF2B5EF4-FFF2-40B4-BE49-F238E27FC236}">
                <a16:creationId xmlns:a16="http://schemas.microsoft.com/office/drawing/2014/main" id="{8467F32A-62A1-6596-DA82-D5C025FC1832}"/>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E9C4C68-A0B3-D9A8-2BC3-DB54030DB0CA}"/>
              </a:ext>
            </a:extLst>
          </p:cNvPr>
          <p:cNvSpPr>
            <a:spLocks noGrp="1"/>
          </p:cNvSpPr>
          <p:nvPr>
            <p:ph type="sldNum" sz="quarter" idx="12"/>
          </p:nvPr>
        </p:nvSpPr>
        <p:spPr/>
        <p:txBody>
          <a:bodyPr/>
          <a:lstStyle/>
          <a:p>
            <a:fld id="{30808B31-9137-4DDD-B1D4-DE44FFD68BDE}" type="slidenum">
              <a:rPr lang="en-IN" smtClean="0"/>
              <a:t>‹#›</a:t>
            </a:fld>
            <a:endParaRPr lang="en-IN" dirty="0"/>
          </a:p>
        </p:txBody>
      </p:sp>
    </p:spTree>
    <p:extLst>
      <p:ext uri="{BB962C8B-B14F-4D97-AF65-F5344CB8AC3E}">
        <p14:creationId xmlns:p14="http://schemas.microsoft.com/office/powerpoint/2010/main" val="1299158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DC2E-CAA2-BBBC-D355-717BA6A347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907EB9-5917-37C7-DA08-ED5D2B98865E}"/>
              </a:ext>
            </a:extLst>
          </p:cNvPr>
          <p:cNvSpPr>
            <a:spLocks noGrp="1"/>
          </p:cNvSpPr>
          <p:nvPr>
            <p:ph type="dt" sz="half" idx="10"/>
          </p:nvPr>
        </p:nvSpPr>
        <p:spPr/>
        <p:txBody>
          <a:bodyPr/>
          <a:lstStyle/>
          <a:p>
            <a:fld id="{293DE667-27B3-49DE-A1E6-3478E0A1A3DE}" type="datetimeFigureOut">
              <a:rPr lang="en-IN" smtClean="0"/>
              <a:t>31-03-2023</a:t>
            </a:fld>
            <a:endParaRPr lang="en-IN" dirty="0"/>
          </a:p>
        </p:txBody>
      </p:sp>
      <p:sp>
        <p:nvSpPr>
          <p:cNvPr id="4" name="Footer Placeholder 3">
            <a:extLst>
              <a:ext uri="{FF2B5EF4-FFF2-40B4-BE49-F238E27FC236}">
                <a16:creationId xmlns:a16="http://schemas.microsoft.com/office/drawing/2014/main" id="{ED8B1D6A-52C2-3AB6-FB0A-D063E041FA8C}"/>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5D0E6064-8E6C-FD99-9A04-7AF530D12F59}"/>
              </a:ext>
            </a:extLst>
          </p:cNvPr>
          <p:cNvSpPr>
            <a:spLocks noGrp="1"/>
          </p:cNvSpPr>
          <p:nvPr>
            <p:ph type="sldNum" sz="quarter" idx="12"/>
          </p:nvPr>
        </p:nvSpPr>
        <p:spPr/>
        <p:txBody>
          <a:bodyPr/>
          <a:lstStyle/>
          <a:p>
            <a:fld id="{30808B31-9137-4DDD-B1D4-DE44FFD68BDE}" type="slidenum">
              <a:rPr lang="en-IN" smtClean="0"/>
              <a:t>‹#›</a:t>
            </a:fld>
            <a:endParaRPr lang="en-IN" dirty="0"/>
          </a:p>
        </p:txBody>
      </p:sp>
    </p:spTree>
    <p:extLst>
      <p:ext uri="{BB962C8B-B14F-4D97-AF65-F5344CB8AC3E}">
        <p14:creationId xmlns:p14="http://schemas.microsoft.com/office/powerpoint/2010/main" val="810278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CEBE80-5E23-4FF7-74F5-D4F554BBB69B}"/>
              </a:ext>
            </a:extLst>
          </p:cNvPr>
          <p:cNvSpPr>
            <a:spLocks noGrp="1"/>
          </p:cNvSpPr>
          <p:nvPr>
            <p:ph type="dt" sz="half" idx="10"/>
          </p:nvPr>
        </p:nvSpPr>
        <p:spPr/>
        <p:txBody>
          <a:bodyPr/>
          <a:lstStyle/>
          <a:p>
            <a:fld id="{293DE667-27B3-49DE-A1E6-3478E0A1A3DE}" type="datetimeFigureOut">
              <a:rPr lang="en-IN" smtClean="0"/>
              <a:t>31-03-2023</a:t>
            </a:fld>
            <a:endParaRPr lang="en-IN" dirty="0"/>
          </a:p>
        </p:txBody>
      </p:sp>
      <p:sp>
        <p:nvSpPr>
          <p:cNvPr id="3" name="Footer Placeholder 2">
            <a:extLst>
              <a:ext uri="{FF2B5EF4-FFF2-40B4-BE49-F238E27FC236}">
                <a16:creationId xmlns:a16="http://schemas.microsoft.com/office/drawing/2014/main" id="{E15B2AE8-261D-F620-A36A-0D4C1D1A0C4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2096076-8E5B-D273-906B-E7BAEF1EDE52}"/>
              </a:ext>
            </a:extLst>
          </p:cNvPr>
          <p:cNvSpPr>
            <a:spLocks noGrp="1"/>
          </p:cNvSpPr>
          <p:nvPr>
            <p:ph type="sldNum" sz="quarter" idx="12"/>
          </p:nvPr>
        </p:nvSpPr>
        <p:spPr/>
        <p:txBody>
          <a:bodyPr/>
          <a:lstStyle/>
          <a:p>
            <a:fld id="{30808B31-9137-4DDD-B1D4-DE44FFD68BDE}" type="slidenum">
              <a:rPr lang="en-IN" smtClean="0"/>
              <a:t>‹#›</a:t>
            </a:fld>
            <a:endParaRPr lang="en-IN" dirty="0"/>
          </a:p>
        </p:txBody>
      </p:sp>
    </p:spTree>
    <p:extLst>
      <p:ext uri="{BB962C8B-B14F-4D97-AF65-F5344CB8AC3E}">
        <p14:creationId xmlns:p14="http://schemas.microsoft.com/office/powerpoint/2010/main" val="76154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1DEA-F794-2BDB-3579-C9491840E8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E9ECC6-ADAD-F7ED-D1BF-E664112132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CBB671-7352-15FE-5C36-A3252BAFD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7ECF6-F1D6-31ED-6B5C-B855859FAD3F}"/>
              </a:ext>
            </a:extLst>
          </p:cNvPr>
          <p:cNvSpPr>
            <a:spLocks noGrp="1"/>
          </p:cNvSpPr>
          <p:nvPr>
            <p:ph type="dt" sz="half" idx="10"/>
          </p:nvPr>
        </p:nvSpPr>
        <p:spPr/>
        <p:txBody>
          <a:bodyPr/>
          <a:lstStyle/>
          <a:p>
            <a:fld id="{293DE667-27B3-49DE-A1E6-3478E0A1A3DE}" type="datetimeFigureOut">
              <a:rPr lang="en-IN" smtClean="0"/>
              <a:t>31-03-2023</a:t>
            </a:fld>
            <a:endParaRPr lang="en-IN" dirty="0"/>
          </a:p>
        </p:txBody>
      </p:sp>
      <p:sp>
        <p:nvSpPr>
          <p:cNvPr id="6" name="Footer Placeholder 5">
            <a:extLst>
              <a:ext uri="{FF2B5EF4-FFF2-40B4-BE49-F238E27FC236}">
                <a16:creationId xmlns:a16="http://schemas.microsoft.com/office/drawing/2014/main" id="{232CDB84-1900-0FFA-9DF4-78700A2A43B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E587D6C-82E9-EFAD-4193-AEF11A806F4A}"/>
              </a:ext>
            </a:extLst>
          </p:cNvPr>
          <p:cNvSpPr>
            <a:spLocks noGrp="1"/>
          </p:cNvSpPr>
          <p:nvPr>
            <p:ph type="sldNum" sz="quarter" idx="12"/>
          </p:nvPr>
        </p:nvSpPr>
        <p:spPr/>
        <p:txBody>
          <a:bodyPr/>
          <a:lstStyle/>
          <a:p>
            <a:fld id="{30808B31-9137-4DDD-B1D4-DE44FFD68BDE}" type="slidenum">
              <a:rPr lang="en-IN" smtClean="0"/>
              <a:t>‹#›</a:t>
            </a:fld>
            <a:endParaRPr lang="en-IN" dirty="0"/>
          </a:p>
        </p:txBody>
      </p:sp>
    </p:spTree>
    <p:extLst>
      <p:ext uri="{BB962C8B-B14F-4D97-AF65-F5344CB8AC3E}">
        <p14:creationId xmlns:p14="http://schemas.microsoft.com/office/powerpoint/2010/main" val="623979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A8F21-7156-762C-E6B6-A2D011878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F06CD3-70A2-737D-99FE-09C35D5778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8229C71-64F3-99C0-9C94-AA1220C17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396F4-A844-840B-8654-6D1675AC9873}"/>
              </a:ext>
            </a:extLst>
          </p:cNvPr>
          <p:cNvSpPr>
            <a:spLocks noGrp="1"/>
          </p:cNvSpPr>
          <p:nvPr>
            <p:ph type="dt" sz="half" idx="10"/>
          </p:nvPr>
        </p:nvSpPr>
        <p:spPr/>
        <p:txBody>
          <a:bodyPr/>
          <a:lstStyle/>
          <a:p>
            <a:fld id="{293DE667-27B3-49DE-A1E6-3478E0A1A3DE}" type="datetimeFigureOut">
              <a:rPr lang="en-IN" smtClean="0"/>
              <a:t>31-03-2023</a:t>
            </a:fld>
            <a:endParaRPr lang="en-IN" dirty="0"/>
          </a:p>
        </p:txBody>
      </p:sp>
      <p:sp>
        <p:nvSpPr>
          <p:cNvPr id="6" name="Footer Placeholder 5">
            <a:extLst>
              <a:ext uri="{FF2B5EF4-FFF2-40B4-BE49-F238E27FC236}">
                <a16:creationId xmlns:a16="http://schemas.microsoft.com/office/drawing/2014/main" id="{72AEA0CE-8075-CA66-FB0C-B56B335F3A2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ECBB0A-C398-654F-0292-77A6F6393468}"/>
              </a:ext>
            </a:extLst>
          </p:cNvPr>
          <p:cNvSpPr>
            <a:spLocks noGrp="1"/>
          </p:cNvSpPr>
          <p:nvPr>
            <p:ph type="sldNum" sz="quarter" idx="12"/>
          </p:nvPr>
        </p:nvSpPr>
        <p:spPr/>
        <p:txBody>
          <a:bodyPr/>
          <a:lstStyle/>
          <a:p>
            <a:fld id="{30808B31-9137-4DDD-B1D4-DE44FFD68BDE}" type="slidenum">
              <a:rPr lang="en-IN" smtClean="0"/>
              <a:t>‹#›</a:t>
            </a:fld>
            <a:endParaRPr lang="en-IN" dirty="0"/>
          </a:p>
        </p:txBody>
      </p:sp>
    </p:spTree>
    <p:extLst>
      <p:ext uri="{BB962C8B-B14F-4D97-AF65-F5344CB8AC3E}">
        <p14:creationId xmlns:p14="http://schemas.microsoft.com/office/powerpoint/2010/main" val="271790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2D92A-6257-D55F-D6F3-A881039D9D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FA72E4-CB33-6F91-5384-F7EDA1772E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9F1641-891D-3934-6CF5-6330E57307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DE667-27B3-49DE-A1E6-3478E0A1A3DE}" type="datetimeFigureOut">
              <a:rPr lang="en-IN" smtClean="0"/>
              <a:t>31-03-2023</a:t>
            </a:fld>
            <a:endParaRPr lang="en-IN" dirty="0"/>
          </a:p>
        </p:txBody>
      </p:sp>
      <p:sp>
        <p:nvSpPr>
          <p:cNvPr id="5" name="Footer Placeholder 4">
            <a:extLst>
              <a:ext uri="{FF2B5EF4-FFF2-40B4-BE49-F238E27FC236}">
                <a16:creationId xmlns:a16="http://schemas.microsoft.com/office/drawing/2014/main" id="{E53D32F2-A313-D438-A8DB-0E2C1196CE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6875B75F-8796-6F92-5A61-84051F2DE4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08B31-9137-4DDD-B1D4-DE44FFD68BDE}" type="slidenum">
              <a:rPr lang="en-IN" smtClean="0"/>
              <a:t>‹#›</a:t>
            </a:fld>
            <a:endParaRPr lang="en-IN" dirty="0"/>
          </a:p>
        </p:txBody>
      </p:sp>
    </p:spTree>
    <p:extLst>
      <p:ext uri="{BB962C8B-B14F-4D97-AF65-F5344CB8AC3E}">
        <p14:creationId xmlns:p14="http://schemas.microsoft.com/office/powerpoint/2010/main" val="1386944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jobscan.co/blog/communication-skill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sana.com/resources/problem-solving-strategie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valamis.com/hub/collaborative-learnin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sana.com/resources/effective-communication-workplac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DE74-F131-B3F9-693F-9A95A6DD631C}"/>
              </a:ext>
            </a:extLst>
          </p:cNvPr>
          <p:cNvSpPr>
            <a:spLocks noGrp="1"/>
          </p:cNvSpPr>
          <p:nvPr>
            <p:ph type="ctrTitle"/>
          </p:nvPr>
        </p:nvSpPr>
        <p:spPr/>
        <p:txBody>
          <a:bodyPr/>
          <a:lstStyle/>
          <a:p>
            <a:r>
              <a:rPr lang="en-IN" dirty="0"/>
              <a:t>Strengthening Skills</a:t>
            </a:r>
          </a:p>
        </p:txBody>
      </p:sp>
      <p:sp>
        <p:nvSpPr>
          <p:cNvPr id="3" name="Subtitle 2">
            <a:extLst>
              <a:ext uri="{FF2B5EF4-FFF2-40B4-BE49-F238E27FC236}">
                <a16:creationId xmlns:a16="http://schemas.microsoft.com/office/drawing/2014/main" id="{B5E16982-8ACB-DC2E-431D-F8FC91E8CB61}"/>
              </a:ext>
            </a:extLst>
          </p:cNvPr>
          <p:cNvSpPr>
            <a:spLocks noGrp="1"/>
          </p:cNvSpPr>
          <p:nvPr>
            <p:ph type="subTitle" idx="1"/>
          </p:nvPr>
        </p:nvSpPr>
        <p:spPr/>
        <p:txBody>
          <a:bodyPr/>
          <a:lstStyle/>
          <a:p>
            <a:r>
              <a:rPr lang="en-IN"/>
              <a:t>Dr Shruti Verma</a:t>
            </a:r>
            <a:endParaRPr lang="en-IN" dirty="0"/>
          </a:p>
        </p:txBody>
      </p:sp>
    </p:spTree>
    <p:extLst>
      <p:ext uri="{BB962C8B-B14F-4D97-AF65-F5344CB8AC3E}">
        <p14:creationId xmlns:p14="http://schemas.microsoft.com/office/powerpoint/2010/main" val="3782001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9B435-CBB1-ACD0-0F2C-330767613C21}"/>
              </a:ext>
            </a:extLst>
          </p:cNvPr>
          <p:cNvSpPr>
            <a:spLocks noGrp="1"/>
          </p:cNvSpPr>
          <p:nvPr>
            <p:ph type="ctrTitle"/>
          </p:nvPr>
        </p:nvSpPr>
        <p:spPr>
          <a:xfrm>
            <a:off x="1099794" y="1214438"/>
            <a:ext cx="9992412" cy="2387600"/>
          </a:xfrm>
        </p:spPr>
        <p:txBody>
          <a:bodyPr/>
          <a:lstStyle/>
          <a:p>
            <a:r>
              <a:rPr lang="en-IN" dirty="0"/>
              <a:t>Creative problem-solving skills</a:t>
            </a:r>
          </a:p>
        </p:txBody>
      </p:sp>
      <p:sp>
        <p:nvSpPr>
          <p:cNvPr id="5" name="Subtitle 4">
            <a:extLst>
              <a:ext uri="{FF2B5EF4-FFF2-40B4-BE49-F238E27FC236}">
                <a16:creationId xmlns:a16="http://schemas.microsoft.com/office/drawing/2014/main" id="{B2DAB2E3-7B4C-A6B5-81ED-F94A7073891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10823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0C1F-324D-B061-830E-138B50CC81B9}"/>
              </a:ext>
            </a:extLst>
          </p:cNvPr>
          <p:cNvSpPr>
            <a:spLocks noGrp="1"/>
          </p:cNvSpPr>
          <p:nvPr>
            <p:ph type="title"/>
          </p:nvPr>
        </p:nvSpPr>
        <p:spPr/>
        <p:txBody>
          <a:bodyPr/>
          <a:lstStyle/>
          <a:p>
            <a:r>
              <a:rPr lang="en-IN" dirty="0"/>
              <a:t>What is Critical Problem Solving?</a:t>
            </a:r>
          </a:p>
        </p:txBody>
      </p:sp>
      <p:sp>
        <p:nvSpPr>
          <p:cNvPr id="3" name="Content Placeholder 2">
            <a:extLst>
              <a:ext uri="{FF2B5EF4-FFF2-40B4-BE49-F238E27FC236}">
                <a16:creationId xmlns:a16="http://schemas.microsoft.com/office/drawing/2014/main" id="{0A25FA6C-8ED0-CA2B-4A97-90FA0F6B306D}"/>
              </a:ext>
            </a:extLst>
          </p:cNvPr>
          <p:cNvSpPr>
            <a:spLocks noGrp="1"/>
          </p:cNvSpPr>
          <p:nvPr>
            <p:ph idx="1"/>
          </p:nvPr>
        </p:nvSpPr>
        <p:spPr/>
        <p:txBody>
          <a:bodyPr/>
          <a:lstStyle/>
          <a:p>
            <a:r>
              <a:rPr lang="en-US" dirty="0"/>
              <a:t>Problem solving refers to the ability to use knowledge, facts, and data to effectively solve problems. This doesn’t mean you need to have an immediate answer, it means you have to be able to think on your feet, assess problems and find solutions. The ability to develop a well thought out solution within a reasonable time frame, however, is a skill that employers value greatly. </a:t>
            </a:r>
            <a:endParaRPr lang="en-IN" dirty="0"/>
          </a:p>
        </p:txBody>
      </p:sp>
    </p:spTree>
    <p:extLst>
      <p:ext uri="{BB962C8B-B14F-4D97-AF65-F5344CB8AC3E}">
        <p14:creationId xmlns:p14="http://schemas.microsoft.com/office/powerpoint/2010/main" val="1037902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3737-D884-49D6-6DB1-33B3B01EB7D8}"/>
              </a:ext>
            </a:extLst>
          </p:cNvPr>
          <p:cNvSpPr>
            <a:spLocks noGrp="1"/>
          </p:cNvSpPr>
          <p:nvPr>
            <p:ph type="title"/>
          </p:nvPr>
        </p:nvSpPr>
        <p:spPr>
          <a:xfrm>
            <a:off x="838200" y="0"/>
            <a:ext cx="10515600" cy="1325563"/>
          </a:xfrm>
        </p:spPr>
        <p:txBody>
          <a:bodyPr/>
          <a:lstStyle/>
          <a:p>
            <a:r>
              <a:rPr lang="en-IN" dirty="0"/>
              <a:t>Problem Solving Skill 1- </a:t>
            </a:r>
            <a:r>
              <a:rPr lang="en-US" b="1" i="0" dirty="0">
                <a:solidFill>
                  <a:srgbClr val="131F2F"/>
                </a:solidFill>
                <a:effectLst/>
                <a:latin typeface="Open Sans" pitchFamily="2" charset="0"/>
              </a:rPr>
              <a:t>Creativity</a:t>
            </a:r>
            <a:endParaRPr lang="en-IN" dirty="0"/>
          </a:p>
        </p:txBody>
      </p:sp>
      <p:sp>
        <p:nvSpPr>
          <p:cNvPr id="3" name="Content Placeholder 2">
            <a:extLst>
              <a:ext uri="{FF2B5EF4-FFF2-40B4-BE49-F238E27FC236}">
                <a16:creationId xmlns:a16="http://schemas.microsoft.com/office/drawing/2014/main" id="{F7975789-0EED-B99D-FB0E-609132D210C7}"/>
              </a:ext>
            </a:extLst>
          </p:cNvPr>
          <p:cNvSpPr>
            <a:spLocks noGrp="1"/>
          </p:cNvSpPr>
          <p:nvPr>
            <p:ph idx="1"/>
          </p:nvPr>
        </p:nvSpPr>
        <p:spPr>
          <a:xfrm>
            <a:off x="838200" y="1168924"/>
            <a:ext cx="10515600" cy="5689076"/>
          </a:xfrm>
        </p:spPr>
        <p:txBody>
          <a:bodyPr>
            <a:normAutofit fontScale="85000" lnSpcReduction="10000"/>
          </a:bodyPr>
          <a:lstStyle/>
          <a:p>
            <a:pPr marL="0" indent="0" algn="l" fontAlgn="base">
              <a:buNone/>
            </a:pPr>
            <a:r>
              <a:rPr lang="en-US" b="1" i="0" dirty="0">
                <a:solidFill>
                  <a:srgbClr val="131F2F"/>
                </a:solidFill>
                <a:effectLst/>
                <a:latin typeface="Open Sans" pitchFamily="2" charset="0"/>
              </a:rPr>
              <a:t>Creativity</a:t>
            </a:r>
          </a:p>
          <a:p>
            <a:pPr algn="l" fontAlgn="base"/>
            <a:r>
              <a:rPr lang="en-US" b="0" i="0" dirty="0">
                <a:solidFill>
                  <a:srgbClr val="131F2F"/>
                </a:solidFill>
                <a:effectLst/>
                <a:latin typeface="Open Sans" pitchFamily="2" charset="0"/>
              </a:rPr>
              <a:t>“</a:t>
            </a:r>
            <a:r>
              <a:rPr lang="en-US" b="0" i="1" dirty="0">
                <a:solidFill>
                  <a:srgbClr val="131F2F"/>
                </a:solidFill>
                <a:effectLst/>
                <a:latin typeface="open sans" pitchFamily="2" charset="0"/>
              </a:rPr>
              <a:t>Problems are nothing but wake-up calls for creativity.</a:t>
            </a:r>
            <a:r>
              <a:rPr lang="en-US" b="0" i="0" dirty="0">
                <a:solidFill>
                  <a:srgbClr val="131F2F"/>
                </a:solidFill>
                <a:effectLst/>
                <a:latin typeface="Open Sans" pitchFamily="2" charset="0"/>
              </a:rPr>
              <a:t>” –Gerhard </a:t>
            </a:r>
            <a:r>
              <a:rPr lang="en-US" b="0" i="0" dirty="0" err="1">
                <a:solidFill>
                  <a:srgbClr val="131F2F"/>
                </a:solidFill>
                <a:effectLst/>
                <a:latin typeface="Open Sans" pitchFamily="2" charset="0"/>
              </a:rPr>
              <a:t>Gschwandtner</a:t>
            </a:r>
            <a:endParaRPr lang="en-US" b="0" i="0" dirty="0">
              <a:solidFill>
                <a:srgbClr val="131F2F"/>
              </a:solidFill>
              <a:effectLst/>
              <a:latin typeface="Open Sans" pitchFamily="2" charset="0"/>
            </a:endParaRPr>
          </a:p>
          <a:p>
            <a:pPr algn="l" fontAlgn="base"/>
            <a:r>
              <a:rPr lang="en-US" b="0" i="0" dirty="0">
                <a:solidFill>
                  <a:srgbClr val="131F2F"/>
                </a:solidFill>
                <a:effectLst/>
                <a:latin typeface="Open Sans" pitchFamily="2" charset="0"/>
              </a:rPr>
              <a:t>Creativity allows us to examine a problem from multiple perspectives, use outside-the-box thinking, and come up with innovative solutions. </a:t>
            </a:r>
          </a:p>
          <a:p>
            <a:pPr algn="l" fontAlgn="base"/>
            <a:r>
              <a:rPr lang="en-US" b="0" i="0" dirty="0">
                <a:solidFill>
                  <a:srgbClr val="131F2F"/>
                </a:solidFill>
                <a:effectLst/>
                <a:latin typeface="Open Sans" pitchFamily="2" charset="0"/>
              </a:rPr>
              <a:t>By embracing creativity, we open ourselves up to new possibilities and make our problem-solving efforts more effective.</a:t>
            </a:r>
          </a:p>
          <a:p>
            <a:pPr algn="l" fontAlgn="base"/>
            <a:r>
              <a:rPr lang="en-US" b="1" i="0" dirty="0">
                <a:solidFill>
                  <a:srgbClr val="131F2F"/>
                </a:solidFill>
                <a:effectLst/>
                <a:latin typeface="Open Sans" pitchFamily="2" charset="0"/>
              </a:rPr>
              <a:t>How to use creativity in the workplace</a:t>
            </a:r>
          </a:p>
          <a:p>
            <a:pPr algn="l" fontAlgn="base">
              <a:buFont typeface="Arial" panose="020B0604020202020204" pitchFamily="34" charset="0"/>
              <a:buChar char="•"/>
            </a:pPr>
            <a:r>
              <a:rPr lang="en-US" b="0" i="0" dirty="0">
                <a:solidFill>
                  <a:srgbClr val="131F2F"/>
                </a:solidFill>
                <a:effectLst/>
                <a:latin typeface="Open Sans" pitchFamily="2" charset="0"/>
              </a:rPr>
              <a:t>Create processes to improve workflow and reduce costs.</a:t>
            </a:r>
          </a:p>
          <a:p>
            <a:pPr algn="l" fontAlgn="base">
              <a:buFont typeface="Arial" panose="020B0604020202020204" pitchFamily="34" charset="0"/>
              <a:buChar char="•"/>
            </a:pPr>
            <a:r>
              <a:rPr lang="en-US" b="0" i="0" dirty="0">
                <a:solidFill>
                  <a:srgbClr val="131F2F"/>
                </a:solidFill>
                <a:effectLst/>
                <a:latin typeface="Open Sans" pitchFamily="2" charset="0"/>
              </a:rPr>
              <a:t>Brainstorm ideas to develop new products or services for a company.</a:t>
            </a:r>
          </a:p>
          <a:p>
            <a:pPr algn="l" fontAlgn="base">
              <a:buFont typeface="Arial" panose="020B0604020202020204" pitchFamily="34" charset="0"/>
              <a:buChar char="•"/>
            </a:pPr>
            <a:r>
              <a:rPr lang="en-US" b="0" i="0" dirty="0">
                <a:solidFill>
                  <a:srgbClr val="131F2F"/>
                </a:solidFill>
                <a:effectLst/>
                <a:latin typeface="Open Sans" pitchFamily="2" charset="0"/>
              </a:rPr>
              <a:t>Develop strategies to increase customer loyalty and satisfaction.</a:t>
            </a:r>
          </a:p>
          <a:p>
            <a:pPr algn="l" fontAlgn="base">
              <a:buFont typeface="Arial" panose="020B0604020202020204" pitchFamily="34" charset="0"/>
              <a:buChar char="•"/>
            </a:pPr>
            <a:r>
              <a:rPr lang="en-US" b="0" i="0" dirty="0">
                <a:solidFill>
                  <a:srgbClr val="131F2F"/>
                </a:solidFill>
                <a:effectLst/>
                <a:latin typeface="Open Sans" pitchFamily="2" charset="0"/>
              </a:rPr>
              <a:t>Leverage technology to create more efficient processes and systems.</a:t>
            </a:r>
          </a:p>
          <a:p>
            <a:pPr algn="l" fontAlgn="base">
              <a:buFont typeface="Arial" panose="020B0604020202020204" pitchFamily="34" charset="0"/>
              <a:buChar char="•"/>
            </a:pPr>
            <a:r>
              <a:rPr lang="en-US" b="0" i="0" dirty="0">
                <a:solidFill>
                  <a:srgbClr val="131F2F"/>
                </a:solidFill>
                <a:effectLst/>
                <a:latin typeface="Open Sans" pitchFamily="2" charset="0"/>
              </a:rPr>
              <a:t>Analyze data to identify trends and opportunities for improvement.</a:t>
            </a:r>
          </a:p>
          <a:p>
            <a:pPr marL="0" indent="0">
              <a:buNone/>
            </a:pPr>
            <a:endParaRPr lang="en-IN" dirty="0"/>
          </a:p>
        </p:txBody>
      </p:sp>
    </p:spTree>
    <p:extLst>
      <p:ext uri="{BB962C8B-B14F-4D97-AF65-F5344CB8AC3E}">
        <p14:creationId xmlns:p14="http://schemas.microsoft.com/office/powerpoint/2010/main" val="373369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627B7-9062-2118-A559-7415AC514227}"/>
              </a:ext>
            </a:extLst>
          </p:cNvPr>
          <p:cNvSpPr>
            <a:spLocks noGrp="1"/>
          </p:cNvSpPr>
          <p:nvPr>
            <p:ph type="title"/>
          </p:nvPr>
        </p:nvSpPr>
        <p:spPr>
          <a:xfrm>
            <a:off x="838200" y="0"/>
            <a:ext cx="10515600" cy="1325563"/>
          </a:xfrm>
        </p:spPr>
        <p:txBody>
          <a:bodyPr/>
          <a:lstStyle/>
          <a:p>
            <a:r>
              <a:rPr lang="en-IN" dirty="0"/>
              <a:t>Problem Solving Skill 2- </a:t>
            </a:r>
            <a:r>
              <a:rPr lang="en-US" b="1" dirty="0">
                <a:solidFill>
                  <a:srgbClr val="131F2F"/>
                </a:solidFill>
                <a:latin typeface="Open Sans" pitchFamily="2" charset="0"/>
              </a:rPr>
              <a:t>Research</a:t>
            </a:r>
            <a:endParaRPr lang="en-IN" dirty="0"/>
          </a:p>
        </p:txBody>
      </p:sp>
      <p:sp>
        <p:nvSpPr>
          <p:cNvPr id="3" name="Content Placeholder 2">
            <a:extLst>
              <a:ext uri="{FF2B5EF4-FFF2-40B4-BE49-F238E27FC236}">
                <a16:creationId xmlns:a16="http://schemas.microsoft.com/office/drawing/2014/main" id="{27A27FDE-CADE-F892-EBD6-52FBF8D036B7}"/>
              </a:ext>
            </a:extLst>
          </p:cNvPr>
          <p:cNvSpPr>
            <a:spLocks noGrp="1"/>
          </p:cNvSpPr>
          <p:nvPr>
            <p:ph idx="1"/>
          </p:nvPr>
        </p:nvSpPr>
        <p:spPr>
          <a:xfrm>
            <a:off x="838200" y="1178352"/>
            <a:ext cx="10515600" cy="5599520"/>
          </a:xfrm>
        </p:spPr>
        <p:txBody>
          <a:bodyPr>
            <a:normAutofit fontScale="92500" lnSpcReduction="20000"/>
          </a:bodyPr>
          <a:lstStyle/>
          <a:p>
            <a:pPr algn="l" fontAlgn="base"/>
            <a:r>
              <a:rPr lang="en-US" b="0" i="0" dirty="0">
                <a:solidFill>
                  <a:srgbClr val="131F2F"/>
                </a:solidFill>
                <a:effectLst/>
                <a:latin typeface="Open Sans" pitchFamily="2" charset="0"/>
              </a:rPr>
              <a:t>“</a:t>
            </a:r>
            <a:r>
              <a:rPr lang="en-US" b="0" i="1" dirty="0">
                <a:solidFill>
                  <a:srgbClr val="131F2F"/>
                </a:solidFill>
                <a:effectLst/>
                <a:latin typeface="open sans" pitchFamily="2" charset="0"/>
              </a:rPr>
              <a:t>Research is formalized curiosity. It is poking and prying with a purpose</a:t>
            </a:r>
            <a:r>
              <a:rPr lang="en-US" b="0" i="0" dirty="0">
                <a:solidFill>
                  <a:srgbClr val="131F2F"/>
                </a:solidFill>
                <a:effectLst/>
                <a:latin typeface="Open Sans" pitchFamily="2" charset="0"/>
              </a:rPr>
              <a:t>.”  – Zora Neale Hurston</a:t>
            </a:r>
          </a:p>
          <a:p>
            <a:pPr algn="l" fontAlgn="base"/>
            <a:r>
              <a:rPr lang="en-US" b="0" i="0" dirty="0">
                <a:solidFill>
                  <a:srgbClr val="131F2F"/>
                </a:solidFill>
                <a:effectLst/>
                <a:latin typeface="Open Sans" pitchFamily="2" charset="0"/>
              </a:rPr>
              <a:t>Research skills are </a:t>
            </a:r>
            <a:r>
              <a:rPr lang="en-US" b="0" i="0" u="sng" dirty="0">
                <a:solidFill>
                  <a:srgbClr val="131F2F"/>
                </a:solidFill>
                <a:effectLst/>
                <a:latin typeface="open sans" pitchFamily="2" charset="0"/>
              </a:rPr>
              <a:t>essential</a:t>
            </a:r>
            <a:r>
              <a:rPr lang="en-US" b="0" i="0" dirty="0">
                <a:solidFill>
                  <a:srgbClr val="131F2F"/>
                </a:solidFill>
                <a:effectLst/>
                <a:latin typeface="Open Sans" pitchFamily="2" charset="0"/>
              </a:rPr>
              <a:t> when resolving complex problems.</a:t>
            </a:r>
          </a:p>
          <a:p>
            <a:pPr algn="l" fontAlgn="base"/>
            <a:r>
              <a:rPr lang="en-US" b="0" i="0" dirty="0">
                <a:solidFill>
                  <a:srgbClr val="131F2F"/>
                </a:solidFill>
                <a:effectLst/>
                <a:latin typeface="Open Sans" pitchFamily="2" charset="0"/>
              </a:rPr>
              <a:t>Only by gathering and analyzing data from multiple sources can we begin to assess the problem and determine the most appropriate solutions accurately. </a:t>
            </a:r>
          </a:p>
          <a:p>
            <a:pPr algn="l" fontAlgn="base"/>
            <a:r>
              <a:rPr lang="en-US" b="1" i="0" dirty="0">
                <a:solidFill>
                  <a:srgbClr val="131F2F"/>
                </a:solidFill>
                <a:effectLst/>
                <a:latin typeface="Open Sans" pitchFamily="2" charset="0"/>
              </a:rPr>
              <a:t>How to use research in the workplace</a:t>
            </a:r>
          </a:p>
          <a:p>
            <a:pPr algn="l" fontAlgn="base">
              <a:buFont typeface="Arial" panose="020B0604020202020204" pitchFamily="34" charset="0"/>
              <a:buChar char="•"/>
            </a:pPr>
            <a:r>
              <a:rPr lang="en-US" b="0" i="0" dirty="0">
                <a:solidFill>
                  <a:srgbClr val="131F2F"/>
                </a:solidFill>
                <a:effectLst/>
                <a:latin typeface="Open Sans" pitchFamily="2" charset="0"/>
              </a:rPr>
              <a:t>Identify new markets or customer segments to target.</a:t>
            </a:r>
          </a:p>
          <a:p>
            <a:pPr algn="l" fontAlgn="base">
              <a:buFont typeface="Arial" panose="020B0604020202020204" pitchFamily="34" charset="0"/>
              <a:buChar char="•"/>
            </a:pPr>
            <a:r>
              <a:rPr lang="en-US" b="0" i="0" dirty="0">
                <a:solidFill>
                  <a:srgbClr val="131F2F"/>
                </a:solidFill>
                <a:effectLst/>
                <a:latin typeface="Open Sans" pitchFamily="2" charset="0"/>
              </a:rPr>
              <a:t>Gather information about competitors and their products/services.</a:t>
            </a:r>
          </a:p>
          <a:p>
            <a:pPr algn="l" fontAlgn="base">
              <a:buFont typeface="Arial" panose="020B0604020202020204" pitchFamily="34" charset="0"/>
              <a:buChar char="•"/>
            </a:pPr>
            <a:r>
              <a:rPr lang="en-US" b="0" i="0" dirty="0">
                <a:solidFill>
                  <a:srgbClr val="131F2F"/>
                </a:solidFill>
                <a:effectLst/>
                <a:latin typeface="Open Sans" pitchFamily="2" charset="0"/>
              </a:rPr>
              <a:t>Stay up to date on industry news and developments.</a:t>
            </a:r>
          </a:p>
          <a:p>
            <a:pPr algn="l" fontAlgn="base">
              <a:buFont typeface="Arial" panose="020B0604020202020204" pitchFamily="34" charset="0"/>
              <a:buChar char="•"/>
            </a:pPr>
            <a:r>
              <a:rPr lang="en-US" b="0" i="0" dirty="0">
                <a:solidFill>
                  <a:srgbClr val="131F2F"/>
                </a:solidFill>
                <a:effectLst/>
                <a:latin typeface="Open Sans" pitchFamily="2" charset="0"/>
              </a:rPr>
              <a:t>Evaluate potential partners, vendors, or products before purchasing.</a:t>
            </a:r>
          </a:p>
          <a:p>
            <a:pPr algn="l" fontAlgn="base">
              <a:buFont typeface="Arial" panose="020B0604020202020204" pitchFamily="34" charset="0"/>
              <a:buChar char="•"/>
            </a:pPr>
            <a:r>
              <a:rPr lang="en-US" b="0" i="0" dirty="0">
                <a:solidFill>
                  <a:srgbClr val="131F2F"/>
                </a:solidFill>
                <a:effectLst/>
                <a:latin typeface="Open Sans" pitchFamily="2" charset="0"/>
              </a:rPr>
              <a:t>Analyze past performance in order to make projections for the future.</a:t>
            </a:r>
          </a:p>
          <a:p>
            <a:endParaRPr lang="en-IN" dirty="0"/>
          </a:p>
        </p:txBody>
      </p:sp>
    </p:spTree>
    <p:extLst>
      <p:ext uri="{BB962C8B-B14F-4D97-AF65-F5344CB8AC3E}">
        <p14:creationId xmlns:p14="http://schemas.microsoft.com/office/powerpoint/2010/main" val="426631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B5B9-A480-6629-418E-A207410F8DE4}"/>
              </a:ext>
            </a:extLst>
          </p:cNvPr>
          <p:cNvSpPr>
            <a:spLocks noGrp="1"/>
          </p:cNvSpPr>
          <p:nvPr>
            <p:ph type="title"/>
          </p:nvPr>
        </p:nvSpPr>
        <p:spPr>
          <a:xfrm>
            <a:off x="838200" y="0"/>
            <a:ext cx="10515600" cy="1325563"/>
          </a:xfrm>
        </p:spPr>
        <p:txBody>
          <a:bodyPr/>
          <a:lstStyle/>
          <a:p>
            <a:r>
              <a:rPr lang="en-IN" dirty="0"/>
              <a:t>Problem Solving Skill 3-</a:t>
            </a:r>
            <a:r>
              <a:rPr lang="en-IN" b="1" i="0" dirty="0">
                <a:solidFill>
                  <a:srgbClr val="131F2F"/>
                </a:solidFill>
                <a:effectLst/>
                <a:latin typeface="Open Sans" pitchFamily="2" charset="0"/>
              </a:rPr>
              <a:t> Communication</a:t>
            </a:r>
            <a:endParaRPr lang="en-IN" dirty="0"/>
          </a:p>
        </p:txBody>
      </p:sp>
      <p:sp>
        <p:nvSpPr>
          <p:cNvPr id="3" name="Content Placeholder 2">
            <a:extLst>
              <a:ext uri="{FF2B5EF4-FFF2-40B4-BE49-F238E27FC236}">
                <a16:creationId xmlns:a16="http://schemas.microsoft.com/office/drawing/2014/main" id="{D1E94C1B-4524-72C4-21F8-EE7ADF2A088C}"/>
              </a:ext>
            </a:extLst>
          </p:cNvPr>
          <p:cNvSpPr>
            <a:spLocks noGrp="1"/>
          </p:cNvSpPr>
          <p:nvPr>
            <p:ph idx="1"/>
          </p:nvPr>
        </p:nvSpPr>
        <p:spPr>
          <a:xfrm>
            <a:off x="838200" y="1225484"/>
            <a:ext cx="10515600" cy="5632515"/>
          </a:xfrm>
        </p:spPr>
        <p:txBody>
          <a:bodyPr>
            <a:normAutofit fontScale="92500" lnSpcReduction="10000"/>
          </a:bodyPr>
          <a:lstStyle/>
          <a:p>
            <a:pPr algn="l" fontAlgn="base"/>
            <a:r>
              <a:rPr lang="en-US" b="0" i="0" dirty="0">
                <a:solidFill>
                  <a:srgbClr val="131F2F"/>
                </a:solidFill>
                <a:effectLst/>
                <a:latin typeface="Open Sans" pitchFamily="2" charset="0"/>
              </a:rPr>
              <a:t>“</a:t>
            </a:r>
            <a:r>
              <a:rPr lang="en-US" b="0" i="1" dirty="0">
                <a:solidFill>
                  <a:srgbClr val="131F2F"/>
                </a:solidFill>
                <a:effectLst/>
                <a:latin typeface="open sans" pitchFamily="2" charset="0"/>
              </a:rPr>
              <a:t>Good communication is just as stimulating as black coffee, and just as hard to sleep after</a:t>
            </a:r>
            <a:r>
              <a:rPr lang="en-US" b="0" i="0" dirty="0">
                <a:solidFill>
                  <a:srgbClr val="131F2F"/>
                </a:solidFill>
                <a:effectLst/>
                <a:latin typeface="Open Sans" pitchFamily="2" charset="0"/>
              </a:rPr>
              <a:t>.”    -Anne Morrow Lindbergh</a:t>
            </a:r>
          </a:p>
          <a:p>
            <a:pPr algn="l" fontAlgn="base"/>
            <a:r>
              <a:rPr lang="en-US" b="0" i="0" dirty="0">
                <a:solidFill>
                  <a:srgbClr val="131F2F"/>
                </a:solidFill>
                <a:effectLst/>
                <a:latin typeface="Open Sans" pitchFamily="2" charset="0"/>
              </a:rPr>
              <a:t>Once you’ve identified a potential solution to a problem, you need to be able to explain it clearly to others. </a:t>
            </a:r>
          </a:p>
          <a:p>
            <a:pPr algn="l" fontAlgn="base"/>
            <a:r>
              <a:rPr lang="en-US" b="0" i="0" dirty="0">
                <a:solidFill>
                  <a:srgbClr val="131F2F"/>
                </a:solidFill>
                <a:effectLst/>
                <a:latin typeface="Open Sans" pitchFamily="2" charset="0"/>
              </a:rPr>
              <a:t>This involves both verbal and written </a:t>
            </a:r>
            <a:r>
              <a:rPr lang="en-US" b="0" i="0" u="sng" dirty="0">
                <a:solidFill>
                  <a:srgbClr val="2AACEA"/>
                </a:solidFill>
                <a:effectLst/>
                <a:latin typeface="open sans" pitchFamily="2" charset="0"/>
                <a:hlinkClick r:id="rId2"/>
              </a:rPr>
              <a:t>communication</a:t>
            </a:r>
            <a:r>
              <a:rPr lang="en-US" b="0" i="0" dirty="0">
                <a:solidFill>
                  <a:srgbClr val="131F2F"/>
                </a:solidFill>
                <a:effectLst/>
                <a:latin typeface="Open Sans" pitchFamily="2" charset="0"/>
              </a:rPr>
              <a:t>, as well as the ability to listen carefully and understand the perspective of others.</a:t>
            </a:r>
          </a:p>
          <a:p>
            <a:pPr algn="l" fontAlgn="base"/>
            <a:r>
              <a:rPr lang="en-US" b="1" i="0" dirty="0">
                <a:solidFill>
                  <a:srgbClr val="131F2F"/>
                </a:solidFill>
                <a:effectLst/>
                <a:latin typeface="Open Sans" pitchFamily="2" charset="0"/>
              </a:rPr>
              <a:t>How to communicate in the workplace</a:t>
            </a:r>
          </a:p>
          <a:p>
            <a:pPr algn="l" fontAlgn="base">
              <a:buFont typeface="Arial" panose="020B0604020202020204" pitchFamily="34" charset="0"/>
              <a:buChar char="•"/>
            </a:pPr>
            <a:r>
              <a:rPr lang="en-US" b="0" i="0" dirty="0">
                <a:solidFill>
                  <a:srgbClr val="131F2F"/>
                </a:solidFill>
                <a:effectLst/>
                <a:latin typeface="Open Sans" pitchFamily="2" charset="0"/>
              </a:rPr>
              <a:t>Clarify goals and make sure that everyone is on the same page. </a:t>
            </a:r>
          </a:p>
          <a:p>
            <a:pPr algn="l" fontAlgn="base">
              <a:buFont typeface="Arial" panose="020B0604020202020204" pitchFamily="34" charset="0"/>
              <a:buChar char="•"/>
            </a:pPr>
            <a:r>
              <a:rPr lang="en-US" b="0" i="0" dirty="0">
                <a:solidFill>
                  <a:srgbClr val="131F2F"/>
                </a:solidFill>
                <a:effectLst/>
                <a:latin typeface="Open Sans" pitchFamily="2" charset="0"/>
              </a:rPr>
              <a:t>Resolve conflicts quickly and efficiently.</a:t>
            </a:r>
          </a:p>
          <a:p>
            <a:pPr algn="l" fontAlgn="base">
              <a:buFont typeface="Arial" panose="020B0604020202020204" pitchFamily="34" charset="0"/>
              <a:buChar char="•"/>
            </a:pPr>
            <a:r>
              <a:rPr lang="en-US" b="0" i="0" dirty="0">
                <a:solidFill>
                  <a:srgbClr val="131F2F"/>
                </a:solidFill>
                <a:effectLst/>
                <a:latin typeface="Open Sans" pitchFamily="2" charset="0"/>
              </a:rPr>
              <a:t>Promote collaboration among team members by fostering trust and respect.</a:t>
            </a:r>
          </a:p>
          <a:p>
            <a:pPr algn="l" fontAlgn="base">
              <a:buFont typeface="Arial" panose="020B0604020202020204" pitchFamily="34" charset="0"/>
              <a:buChar char="•"/>
            </a:pPr>
            <a:r>
              <a:rPr lang="en-US" b="0" i="0" dirty="0">
                <a:solidFill>
                  <a:srgbClr val="131F2F"/>
                </a:solidFill>
                <a:effectLst/>
                <a:latin typeface="Open Sans" pitchFamily="2" charset="0"/>
              </a:rPr>
              <a:t>Allow employees to exchange feedback regularly.</a:t>
            </a:r>
          </a:p>
          <a:p>
            <a:pPr algn="l" fontAlgn="base">
              <a:buFont typeface="Arial" panose="020B0604020202020204" pitchFamily="34" charset="0"/>
              <a:buChar char="•"/>
            </a:pPr>
            <a:r>
              <a:rPr lang="en-US" b="0" i="0" dirty="0">
                <a:solidFill>
                  <a:srgbClr val="131F2F"/>
                </a:solidFill>
                <a:effectLst/>
                <a:latin typeface="Open Sans" pitchFamily="2" charset="0"/>
              </a:rPr>
              <a:t>Provide recognition and appreciation to team members. </a:t>
            </a:r>
          </a:p>
        </p:txBody>
      </p:sp>
    </p:spTree>
    <p:extLst>
      <p:ext uri="{BB962C8B-B14F-4D97-AF65-F5344CB8AC3E}">
        <p14:creationId xmlns:p14="http://schemas.microsoft.com/office/powerpoint/2010/main" val="1504018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E2F1-A7D7-C4B5-A617-E0C1DD548022}"/>
              </a:ext>
            </a:extLst>
          </p:cNvPr>
          <p:cNvSpPr>
            <a:spLocks noGrp="1"/>
          </p:cNvSpPr>
          <p:nvPr>
            <p:ph type="title"/>
          </p:nvPr>
        </p:nvSpPr>
        <p:spPr>
          <a:xfrm>
            <a:off x="838200" y="0"/>
            <a:ext cx="10515600" cy="1325563"/>
          </a:xfrm>
        </p:spPr>
        <p:txBody>
          <a:bodyPr/>
          <a:lstStyle/>
          <a:p>
            <a:r>
              <a:rPr lang="en-IN" dirty="0"/>
              <a:t>Problem Solving Skill 4-</a:t>
            </a:r>
            <a:r>
              <a:rPr lang="en-IN" b="1" i="0" dirty="0">
                <a:solidFill>
                  <a:srgbClr val="131F2F"/>
                </a:solidFill>
                <a:effectLst/>
                <a:latin typeface="Open Sans" pitchFamily="2" charset="0"/>
              </a:rPr>
              <a:t> Teamwork</a:t>
            </a:r>
            <a:endParaRPr lang="en-IN" dirty="0"/>
          </a:p>
        </p:txBody>
      </p:sp>
      <p:sp>
        <p:nvSpPr>
          <p:cNvPr id="3" name="Content Placeholder 2">
            <a:extLst>
              <a:ext uri="{FF2B5EF4-FFF2-40B4-BE49-F238E27FC236}">
                <a16:creationId xmlns:a16="http://schemas.microsoft.com/office/drawing/2014/main" id="{3E7CCF3B-14A6-81C7-4FEF-34B201ACA99E}"/>
              </a:ext>
            </a:extLst>
          </p:cNvPr>
          <p:cNvSpPr>
            <a:spLocks noGrp="1"/>
          </p:cNvSpPr>
          <p:nvPr>
            <p:ph idx="1"/>
          </p:nvPr>
        </p:nvSpPr>
        <p:spPr>
          <a:xfrm>
            <a:off x="838200" y="1131216"/>
            <a:ext cx="10515600" cy="5495827"/>
          </a:xfrm>
        </p:spPr>
        <p:txBody>
          <a:bodyPr>
            <a:normAutofit fontScale="85000" lnSpcReduction="10000"/>
          </a:bodyPr>
          <a:lstStyle/>
          <a:p>
            <a:pPr algn="l" fontAlgn="base"/>
            <a:r>
              <a:rPr lang="en-US" b="0" i="0" dirty="0">
                <a:solidFill>
                  <a:srgbClr val="131F2F"/>
                </a:solidFill>
                <a:effectLst/>
                <a:latin typeface="Open Sans" pitchFamily="2" charset="0"/>
              </a:rPr>
              <a:t>“</a:t>
            </a:r>
            <a:r>
              <a:rPr lang="en-US" b="0" i="1" dirty="0">
                <a:solidFill>
                  <a:srgbClr val="131F2F"/>
                </a:solidFill>
                <a:effectLst/>
                <a:latin typeface="open sans" pitchFamily="2" charset="0"/>
              </a:rPr>
              <a:t>Alone we can do so little; together we can do so much</a:t>
            </a:r>
            <a:r>
              <a:rPr lang="en-US" b="0" i="0" dirty="0">
                <a:solidFill>
                  <a:srgbClr val="131F2F"/>
                </a:solidFill>
                <a:effectLst/>
                <a:latin typeface="Open Sans" pitchFamily="2" charset="0"/>
              </a:rPr>
              <a:t>.” – Helen Keller</a:t>
            </a:r>
          </a:p>
          <a:p>
            <a:pPr algn="l" fontAlgn="base"/>
            <a:r>
              <a:rPr lang="en-US" b="0" i="0" dirty="0">
                <a:solidFill>
                  <a:srgbClr val="131F2F"/>
                </a:solidFill>
                <a:effectLst/>
                <a:latin typeface="Open Sans" pitchFamily="2" charset="0"/>
              </a:rPr>
              <a:t>Being able to work on a team is an important skill that contributes to effective problem-solving.</a:t>
            </a:r>
          </a:p>
          <a:p>
            <a:pPr algn="l" fontAlgn="base"/>
            <a:r>
              <a:rPr lang="en-US" b="0" i="0" dirty="0">
                <a:solidFill>
                  <a:srgbClr val="131F2F"/>
                </a:solidFill>
                <a:effectLst/>
                <a:latin typeface="Open Sans" pitchFamily="2" charset="0"/>
              </a:rPr>
              <a:t>When team members work together to tackle complex issues, the best solutions are often found because each individual has a unique perspective and skill set that can contribute to solving the problem.</a:t>
            </a:r>
          </a:p>
          <a:p>
            <a:pPr algn="l" fontAlgn="base"/>
            <a:r>
              <a:rPr lang="en-US" b="1" i="0" dirty="0">
                <a:solidFill>
                  <a:srgbClr val="131F2F"/>
                </a:solidFill>
                <a:effectLst/>
                <a:latin typeface="Open Sans" pitchFamily="2" charset="0"/>
              </a:rPr>
              <a:t>How to be a team player in the workplace</a:t>
            </a:r>
          </a:p>
          <a:p>
            <a:pPr algn="l" fontAlgn="base">
              <a:buFont typeface="Arial" panose="020B0604020202020204" pitchFamily="34" charset="0"/>
              <a:buChar char="•"/>
            </a:pPr>
            <a:r>
              <a:rPr lang="en-US" b="0" i="0" dirty="0">
                <a:solidFill>
                  <a:srgbClr val="131F2F"/>
                </a:solidFill>
                <a:effectLst/>
                <a:latin typeface="Open Sans" pitchFamily="2" charset="0"/>
              </a:rPr>
              <a:t>Foster an environment of open communication, feedback, and growth.</a:t>
            </a:r>
          </a:p>
          <a:p>
            <a:pPr algn="l" fontAlgn="base">
              <a:buFont typeface="Arial" panose="020B0604020202020204" pitchFamily="34" charset="0"/>
              <a:buChar char="•"/>
            </a:pPr>
            <a:r>
              <a:rPr lang="en-US" b="0" i="0" dirty="0">
                <a:solidFill>
                  <a:srgbClr val="131F2F"/>
                </a:solidFill>
                <a:effectLst/>
                <a:latin typeface="Open Sans" pitchFamily="2" charset="0"/>
              </a:rPr>
              <a:t>Utilize the strengths of individual team members to achieve a common goal.</a:t>
            </a:r>
          </a:p>
          <a:p>
            <a:pPr algn="l" fontAlgn="base">
              <a:buFont typeface="Arial" panose="020B0604020202020204" pitchFamily="34" charset="0"/>
              <a:buChar char="•"/>
            </a:pPr>
            <a:r>
              <a:rPr lang="en-US" b="0" i="0" dirty="0">
                <a:solidFill>
                  <a:srgbClr val="131F2F"/>
                </a:solidFill>
                <a:effectLst/>
                <a:latin typeface="Open Sans" pitchFamily="2" charset="0"/>
              </a:rPr>
              <a:t>Develop trust, respect, and camaraderie among team members.</a:t>
            </a:r>
          </a:p>
          <a:p>
            <a:pPr algn="l" fontAlgn="base">
              <a:buFont typeface="Arial" panose="020B0604020202020204" pitchFamily="34" charset="0"/>
              <a:buChar char="•"/>
            </a:pPr>
            <a:r>
              <a:rPr lang="en-US" b="0" i="0" dirty="0">
                <a:solidFill>
                  <a:srgbClr val="131F2F"/>
                </a:solidFill>
                <a:effectLst/>
                <a:latin typeface="Open Sans" pitchFamily="2" charset="0"/>
              </a:rPr>
              <a:t>Promote a culture of accountability and ownership for projects.</a:t>
            </a:r>
          </a:p>
          <a:p>
            <a:pPr algn="l" fontAlgn="base">
              <a:buFont typeface="Arial" panose="020B0604020202020204" pitchFamily="34" charset="0"/>
              <a:buChar char="•"/>
            </a:pPr>
            <a:r>
              <a:rPr lang="en-US" b="0" i="0" dirty="0">
                <a:solidFill>
                  <a:srgbClr val="131F2F"/>
                </a:solidFill>
                <a:effectLst/>
                <a:latin typeface="Open Sans" pitchFamily="2" charset="0"/>
              </a:rPr>
              <a:t>Encourage creativity, risk-taking, and an atmosphere of experimentation.</a:t>
            </a:r>
          </a:p>
        </p:txBody>
      </p:sp>
    </p:spTree>
    <p:extLst>
      <p:ext uri="{BB962C8B-B14F-4D97-AF65-F5344CB8AC3E}">
        <p14:creationId xmlns:p14="http://schemas.microsoft.com/office/powerpoint/2010/main" val="3134002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D628A-1322-B214-566F-5F173CD07CAE}"/>
              </a:ext>
            </a:extLst>
          </p:cNvPr>
          <p:cNvSpPr>
            <a:spLocks noGrp="1"/>
          </p:cNvSpPr>
          <p:nvPr>
            <p:ph type="title"/>
          </p:nvPr>
        </p:nvSpPr>
        <p:spPr>
          <a:xfrm>
            <a:off x="838200" y="0"/>
            <a:ext cx="10515600" cy="1325563"/>
          </a:xfrm>
        </p:spPr>
        <p:txBody>
          <a:bodyPr/>
          <a:lstStyle/>
          <a:p>
            <a:r>
              <a:rPr lang="en-IN" b="1" i="0" dirty="0">
                <a:solidFill>
                  <a:srgbClr val="131F2F"/>
                </a:solidFill>
                <a:effectLst/>
                <a:latin typeface="Open Sans" pitchFamily="2" charset="0"/>
              </a:rPr>
              <a:t> </a:t>
            </a:r>
            <a:r>
              <a:rPr lang="en-IN" dirty="0"/>
              <a:t> Problem Solving Skill 5-</a:t>
            </a:r>
            <a:r>
              <a:rPr lang="en-IN" b="1" i="0" dirty="0">
                <a:solidFill>
                  <a:srgbClr val="131F2F"/>
                </a:solidFill>
                <a:effectLst/>
                <a:latin typeface="Open Sans" pitchFamily="2" charset="0"/>
              </a:rPr>
              <a:t> Decision Making</a:t>
            </a:r>
            <a:endParaRPr lang="en-IN" dirty="0"/>
          </a:p>
        </p:txBody>
      </p:sp>
      <p:sp>
        <p:nvSpPr>
          <p:cNvPr id="3" name="Content Placeholder 2">
            <a:extLst>
              <a:ext uri="{FF2B5EF4-FFF2-40B4-BE49-F238E27FC236}">
                <a16:creationId xmlns:a16="http://schemas.microsoft.com/office/drawing/2014/main" id="{32A45C11-E088-5664-98B6-6BFC1E544B5C}"/>
              </a:ext>
            </a:extLst>
          </p:cNvPr>
          <p:cNvSpPr>
            <a:spLocks noGrp="1"/>
          </p:cNvSpPr>
          <p:nvPr>
            <p:ph idx="1"/>
          </p:nvPr>
        </p:nvSpPr>
        <p:spPr>
          <a:xfrm>
            <a:off x="838200" y="1102936"/>
            <a:ext cx="10515600" cy="5684363"/>
          </a:xfrm>
        </p:spPr>
        <p:txBody>
          <a:bodyPr>
            <a:normAutofit fontScale="85000" lnSpcReduction="10000"/>
          </a:bodyPr>
          <a:lstStyle/>
          <a:p>
            <a:pPr algn="l" fontAlgn="base"/>
            <a:r>
              <a:rPr lang="en-US" b="0" i="0" dirty="0">
                <a:solidFill>
                  <a:srgbClr val="131F2F"/>
                </a:solidFill>
                <a:effectLst/>
                <a:latin typeface="Open Sans" pitchFamily="2" charset="0"/>
              </a:rPr>
              <a:t>“</a:t>
            </a:r>
            <a:r>
              <a:rPr lang="en-US" b="0" i="1" dirty="0">
                <a:solidFill>
                  <a:srgbClr val="131F2F"/>
                </a:solidFill>
                <a:effectLst/>
                <a:latin typeface="open sans" pitchFamily="2" charset="0"/>
              </a:rPr>
              <a:t>You cannot make progress without making decisions.</a:t>
            </a:r>
            <a:r>
              <a:rPr lang="en-US" b="0" i="0" dirty="0">
                <a:solidFill>
                  <a:srgbClr val="131F2F"/>
                </a:solidFill>
                <a:effectLst/>
                <a:latin typeface="Open Sans" pitchFamily="2" charset="0"/>
              </a:rPr>
              <a:t>”    – Jim </a:t>
            </a:r>
            <a:r>
              <a:rPr lang="en-US" b="0" i="0" dirty="0" err="1">
                <a:solidFill>
                  <a:srgbClr val="131F2F"/>
                </a:solidFill>
                <a:effectLst/>
                <a:latin typeface="Open Sans" pitchFamily="2" charset="0"/>
              </a:rPr>
              <a:t>Rohn</a:t>
            </a:r>
            <a:endParaRPr lang="en-US" b="0" i="0" dirty="0">
              <a:solidFill>
                <a:srgbClr val="131F2F"/>
              </a:solidFill>
              <a:effectLst/>
              <a:latin typeface="Open Sans" pitchFamily="2" charset="0"/>
            </a:endParaRPr>
          </a:p>
          <a:p>
            <a:pPr algn="l" fontAlgn="base"/>
            <a:r>
              <a:rPr lang="en-US" b="0" i="0" dirty="0">
                <a:solidFill>
                  <a:srgbClr val="131F2F"/>
                </a:solidFill>
                <a:effectLst/>
                <a:latin typeface="Open Sans" pitchFamily="2" charset="0"/>
              </a:rPr>
              <a:t>It’s important to be able to identify problems and analyze possible solutions. Still, at some point, you need to </a:t>
            </a:r>
            <a:r>
              <a:rPr lang="en-US" b="0" i="0" u="sng" dirty="0">
                <a:solidFill>
                  <a:srgbClr val="131F2F"/>
                </a:solidFill>
                <a:effectLst/>
                <a:latin typeface="open sans" pitchFamily="2" charset="0"/>
              </a:rPr>
              <a:t>make a decision</a:t>
            </a:r>
            <a:r>
              <a:rPr lang="en-US" b="0" i="0" dirty="0">
                <a:solidFill>
                  <a:srgbClr val="131F2F"/>
                </a:solidFill>
                <a:effectLst/>
                <a:latin typeface="Open Sans" pitchFamily="2" charset="0"/>
              </a:rPr>
              <a:t>. </a:t>
            </a:r>
          </a:p>
          <a:p>
            <a:pPr algn="l" fontAlgn="base"/>
            <a:r>
              <a:rPr lang="en-US" b="0" i="0" dirty="0">
                <a:solidFill>
                  <a:srgbClr val="131F2F"/>
                </a:solidFill>
                <a:effectLst/>
                <a:latin typeface="Open Sans" pitchFamily="2" charset="0"/>
              </a:rPr>
              <a:t>Good decision-makers focus on solving the problem rather than wasting time analyzing all of the available data or endlessly debating which option is best.</a:t>
            </a:r>
          </a:p>
          <a:p>
            <a:pPr algn="l" fontAlgn="base"/>
            <a:r>
              <a:rPr lang="en-US" b="1" i="0" dirty="0">
                <a:solidFill>
                  <a:srgbClr val="131F2F"/>
                </a:solidFill>
                <a:effectLst/>
                <a:latin typeface="Open Sans" pitchFamily="2" charset="0"/>
              </a:rPr>
              <a:t>How to make decisions in the workplace</a:t>
            </a:r>
          </a:p>
          <a:p>
            <a:pPr algn="l" fontAlgn="base">
              <a:buFont typeface="Arial" panose="020B0604020202020204" pitchFamily="34" charset="0"/>
              <a:buChar char="•"/>
            </a:pPr>
            <a:r>
              <a:rPr lang="en-US" b="0" i="0" dirty="0">
                <a:solidFill>
                  <a:srgbClr val="131F2F"/>
                </a:solidFill>
                <a:effectLst/>
                <a:latin typeface="Open Sans" pitchFamily="2" charset="0"/>
              </a:rPr>
              <a:t>Use feedback constructively to make better decisions in the future.</a:t>
            </a:r>
          </a:p>
          <a:p>
            <a:pPr algn="l" fontAlgn="base">
              <a:buFont typeface="Arial" panose="020B0604020202020204" pitchFamily="34" charset="0"/>
              <a:buChar char="•"/>
            </a:pPr>
            <a:r>
              <a:rPr lang="en-US" b="0" i="0" dirty="0">
                <a:solidFill>
                  <a:srgbClr val="131F2F"/>
                </a:solidFill>
                <a:effectLst/>
                <a:latin typeface="Open Sans" pitchFamily="2" charset="0"/>
              </a:rPr>
              <a:t>Take risks when necessary while being aware of the potential consequences.</a:t>
            </a:r>
          </a:p>
          <a:p>
            <a:pPr algn="l" fontAlgn="base">
              <a:buFont typeface="Arial" panose="020B0604020202020204" pitchFamily="34" charset="0"/>
              <a:buChar char="•"/>
            </a:pPr>
            <a:r>
              <a:rPr lang="en-US" b="0" i="0" dirty="0">
                <a:solidFill>
                  <a:srgbClr val="131F2F"/>
                </a:solidFill>
                <a:effectLst/>
                <a:latin typeface="Open Sans" pitchFamily="2" charset="0"/>
              </a:rPr>
              <a:t>Learn from mistakes and use data to develop better solutions.</a:t>
            </a:r>
          </a:p>
          <a:p>
            <a:pPr algn="l" fontAlgn="base">
              <a:buFont typeface="Arial" panose="020B0604020202020204" pitchFamily="34" charset="0"/>
              <a:buChar char="•"/>
            </a:pPr>
            <a:r>
              <a:rPr lang="en-US" b="0" i="0" dirty="0">
                <a:solidFill>
                  <a:srgbClr val="131F2F"/>
                </a:solidFill>
                <a:effectLst/>
                <a:latin typeface="Open Sans" pitchFamily="2" charset="0"/>
              </a:rPr>
              <a:t>Demonstrate confidence and decisiveness when making difficult choices.</a:t>
            </a:r>
          </a:p>
          <a:p>
            <a:pPr algn="l" fontAlgn="base">
              <a:buFont typeface="Arial" panose="020B0604020202020204" pitchFamily="34" charset="0"/>
              <a:buChar char="•"/>
            </a:pPr>
            <a:r>
              <a:rPr lang="en-US" b="0" i="0" dirty="0">
                <a:solidFill>
                  <a:srgbClr val="131F2F"/>
                </a:solidFill>
                <a:effectLst/>
                <a:latin typeface="Open Sans" pitchFamily="2" charset="0"/>
              </a:rPr>
              <a:t>Analyze situations based on facts and data, not assumptions or emotions.</a:t>
            </a:r>
          </a:p>
        </p:txBody>
      </p:sp>
    </p:spTree>
    <p:extLst>
      <p:ext uri="{BB962C8B-B14F-4D97-AF65-F5344CB8AC3E}">
        <p14:creationId xmlns:p14="http://schemas.microsoft.com/office/powerpoint/2010/main" val="1087267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0A96E-FFEA-6054-A6B0-BFF931EBDDE0}"/>
              </a:ext>
            </a:extLst>
          </p:cNvPr>
          <p:cNvSpPr>
            <a:spLocks noGrp="1"/>
          </p:cNvSpPr>
          <p:nvPr>
            <p:ph type="title"/>
          </p:nvPr>
        </p:nvSpPr>
        <p:spPr>
          <a:xfrm>
            <a:off x="571500" y="18256"/>
            <a:ext cx="11459852" cy="1325563"/>
          </a:xfrm>
        </p:spPr>
        <p:txBody>
          <a:bodyPr/>
          <a:lstStyle/>
          <a:p>
            <a:r>
              <a:rPr lang="en-IN" b="1" dirty="0">
                <a:solidFill>
                  <a:srgbClr val="233143"/>
                </a:solidFill>
                <a:latin typeface="HK Grotesk"/>
              </a:rPr>
              <a:t>How to use</a:t>
            </a:r>
            <a:r>
              <a:rPr lang="en-IN" b="1" i="0" dirty="0">
                <a:solidFill>
                  <a:srgbClr val="233143"/>
                </a:solidFill>
                <a:effectLst/>
                <a:latin typeface="HK Grotesk"/>
              </a:rPr>
              <a:t> Critical Thinking for problem Solving</a:t>
            </a:r>
            <a:endParaRPr lang="en-IN" dirty="0"/>
          </a:p>
        </p:txBody>
      </p:sp>
      <p:sp>
        <p:nvSpPr>
          <p:cNvPr id="3" name="Content Placeholder 2">
            <a:extLst>
              <a:ext uri="{FF2B5EF4-FFF2-40B4-BE49-F238E27FC236}">
                <a16:creationId xmlns:a16="http://schemas.microsoft.com/office/drawing/2014/main" id="{DECD2334-2878-3637-7F38-F68BC1817306}"/>
              </a:ext>
            </a:extLst>
          </p:cNvPr>
          <p:cNvSpPr>
            <a:spLocks noGrp="1"/>
          </p:cNvSpPr>
          <p:nvPr>
            <p:ph idx="1"/>
          </p:nvPr>
        </p:nvSpPr>
        <p:spPr>
          <a:xfrm>
            <a:off x="838200" y="1014919"/>
            <a:ext cx="10926452" cy="5824825"/>
          </a:xfrm>
        </p:spPr>
        <p:txBody>
          <a:bodyPr>
            <a:normAutofit fontScale="92500" lnSpcReduction="10000"/>
          </a:bodyPr>
          <a:lstStyle/>
          <a:p>
            <a:pPr algn="l"/>
            <a:r>
              <a:rPr lang="en-US" sz="2400" b="1" i="0" dirty="0">
                <a:solidFill>
                  <a:srgbClr val="233143"/>
                </a:solidFill>
                <a:effectLst/>
                <a:latin typeface="HK Grotesk"/>
              </a:rPr>
              <a:t>1. Identify the problem or question- </a:t>
            </a:r>
            <a:r>
              <a:rPr lang="en-US" sz="2400" b="0" i="0" dirty="0">
                <a:solidFill>
                  <a:srgbClr val="233143"/>
                </a:solidFill>
                <a:effectLst/>
                <a:latin typeface="HK Grotesk"/>
              </a:rPr>
              <a:t>Be as precise as possible: the narrower the issue, the easier it is to find solutions or answers.</a:t>
            </a:r>
          </a:p>
          <a:p>
            <a:pPr algn="l"/>
            <a:r>
              <a:rPr lang="en-US" sz="2400" b="1" i="0" dirty="0">
                <a:solidFill>
                  <a:srgbClr val="233143"/>
                </a:solidFill>
                <a:effectLst/>
                <a:latin typeface="HK Grotesk"/>
              </a:rPr>
              <a:t>2. Gather data, opinions, and arguments- </a:t>
            </a:r>
            <a:r>
              <a:rPr lang="en-US" sz="2400" b="0" i="0" dirty="0">
                <a:solidFill>
                  <a:srgbClr val="233143"/>
                </a:solidFill>
                <a:effectLst/>
                <a:latin typeface="HK Grotesk"/>
              </a:rPr>
              <a:t>Try to find several sources that present different ideas and points of view.</a:t>
            </a:r>
          </a:p>
          <a:p>
            <a:pPr algn="l"/>
            <a:r>
              <a:rPr lang="en-US" sz="2400" b="1" i="0" dirty="0">
                <a:solidFill>
                  <a:srgbClr val="233143"/>
                </a:solidFill>
                <a:effectLst/>
                <a:latin typeface="HK Grotesk"/>
              </a:rPr>
              <a:t>3. Analyze and evaluate the data- </a:t>
            </a:r>
            <a:r>
              <a:rPr lang="en-US" sz="2400" b="0" i="0" dirty="0">
                <a:solidFill>
                  <a:srgbClr val="233143"/>
                </a:solidFill>
                <a:effectLst/>
                <a:latin typeface="HK Grotesk"/>
              </a:rPr>
              <a:t>Are the sources reliable? Are their conclusions data-backed or just argumentative? Is there enough information or data to support given hypotheses?</a:t>
            </a:r>
          </a:p>
          <a:p>
            <a:pPr algn="l"/>
            <a:r>
              <a:rPr lang="en-US" sz="2400" b="1" i="0" dirty="0">
                <a:solidFill>
                  <a:srgbClr val="233143"/>
                </a:solidFill>
                <a:effectLst/>
                <a:latin typeface="HK Grotesk"/>
              </a:rPr>
              <a:t>4. Identify assumptions- </a:t>
            </a:r>
            <a:r>
              <a:rPr lang="en-US" sz="2400" b="0" i="0" dirty="0">
                <a:solidFill>
                  <a:srgbClr val="233143"/>
                </a:solidFill>
                <a:effectLst/>
                <a:latin typeface="HK Grotesk"/>
              </a:rPr>
              <a:t>Are you sure the sources you found are unbiased? Are you sure you weren’t biased in your search for answers?</a:t>
            </a:r>
          </a:p>
          <a:p>
            <a:pPr algn="l"/>
            <a:r>
              <a:rPr lang="en-US" sz="2400" b="1" i="0" dirty="0">
                <a:solidFill>
                  <a:srgbClr val="233143"/>
                </a:solidFill>
                <a:effectLst/>
                <a:latin typeface="HK Grotesk"/>
              </a:rPr>
              <a:t>5. Establish significance- </a:t>
            </a:r>
            <a:r>
              <a:rPr lang="en-US" sz="2400" b="0" i="0" dirty="0">
                <a:solidFill>
                  <a:srgbClr val="233143"/>
                </a:solidFill>
                <a:effectLst/>
                <a:latin typeface="HK Grotesk"/>
              </a:rPr>
              <a:t>What piece of information is most important? Is the sample size sufficient? Are all opinions and arguments even relevant to the problem you’re trying to solve?</a:t>
            </a:r>
          </a:p>
          <a:p>
            <a:pPr algn="l"/>
            <a:r>
              <a:rPr lang="en-US" sz="2400" b="1" i="0" dirty="0">
                <a:solidFill>
                  <a:srgbClr val="233143"/>
                </a:solidFill>
                <a:effectLst/>
                <a:latin typeface="HK Grotesk"/>
              </a:rPr>
              <a:t>6. Make a decision/reach a conclusion- </a:t>
            </a:r>
            <a:r>
              <a:rPr lang="en-US" sz="2400" b="0" i="0" dirty="0">
                <a:solidFill>
                  <a:srgbClr val="233143"/>
                </a:solidFill>
                <a:effectLst/>
                <a:latin typeface="HK Grotesk"/>
              </a:rPr>
              <a:t>Identify various conclusions that are possible and decide which (if any) of them are sufficiently supported. Weigh strengths and limitations of all possible options.</a:t>
            </a:r>
          </a:p>
          <a:p>
            <a:pPr algn="l"/>
            <a:r>
              <a:rPr lang="en-US" sz="2400" b="1" i="0" dirty="0">
                <a:solidFill>
                  <a:srgbClr val="233143"/>
                </a:solidFill>
                <a:effectLst/>
                <a:latin typeface="HK Grotesk"/>
              </a:rPr>
              <a:t>7. Present or communicate</a:t>
            </a:r>
            <a:r>
              <a:rPr lang="en-US" sz="2400" dirty="0">
                <a:solidFill>
                  <a:srgbClr val="233143"/>
                </a:solidFill>
                <a:latin typeface="HK Grotesk"/>
              </a:rPr>
              <a:t>- </a:t>
            </a:r>
            <a:r>
              <a:rPr lang="en-US" sz="2400" b="0" i="0" dirty="0">
                <a:solidFill>
                  <a:srgbClr val="233143"/>
                </a:solidFill>
                <a:effectLst/>
                <a:latin typeface="HK Grotesk"/>
              </a:rPr>
              <a:t>Once you’ve reached a conclusion, present it to all stakeholders.</a:t>
            </a:r>
          </a:p>
        </p:txBody>
      </p:sp>
    </p:spTree>
    <p:extLst>
      <p:ext uri="{BB962C8B-B14F-4D97-AF65-F5344CB8AC3E}">
        <p14:creationId xmlns:p14="http://schemas.microsoft.com/office/powerpoint/2010/main" val="2289207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56CC-EA13-B0B0-6165-B896CCA2E2D9}"/>
              </a:ext>
            </a:extLst>
          </p:cNvPr>
          <p:cNvSpPr>
            <a:spLocks noGrp="1"/>
          </p:cNvSpPr>
          <p:nvPr>
            <p:ph type="title"/>
          </p:nvPr>
        </p:nvSpPr>
        <p:spPr>
          <a:xfrm>
            <a:off x="838200" y="0"/>
            <a:ext cx="10515600" cy="1325563"/>
          </a:xfrm>
        </p:spPr>
        <p:txBody>
          <a:bodyPr/>
          <a:lstStyle/>
          <a:p>
            <a:r>
              <a:rPr lang="en-IN" b="1" dirty="0"/>
              <a:t>Benefits of Problem Solving skills</a:t>
            </a:r>
          </a:p>
        </p:txBody>
      </p:sp>
      <p:sp>
        <p:nvSpPr>
          <p:cNvPr id="3" name="Content Placeholder 2">
            <a:extLst>
              <a:ext uri="{FF2B5EF4-FFF2-40B4-BE49-F238E27FC236}">
                <a16:creationId xmlns:a16="http://schemas.microsoft.com/office/drawing/2014/main" id="{55281574-087A-D72F-9A37-E9FE21AF1F6F}"/>
              </a:ext>
            </a:extLst>
          </p:cNvPr>
          <p:cNvSpPr>
            <a:spLocks noGrp="1"/>
          </p:cNvSpPr>
          <p:nvPr>
            <p:ph idx="1"/>
          </p:nvPr>
        </p:nvSpPr>
        <p:spPr>
          <a:xfrm>
            <a:off x="838200" y="1102936"/>
            <a:ext cx="10515600" cy="5755064"/>
          </a:xfrm>
        </p:spPr>
        <p:txBody>
          <a:bodyPr>
            <a:normAutofit lnSpcReduction="10000"/>
          </a:bodyPr>
          <a:lstStyle/>
          <a:p>
            <a:pPr algn="just">
              <a:buFont typeface="Arial" panose="020B0604020202020204" pitchFamily="34" charset="0"/>
              <a:buChar char="•"/>
            </a:pPr>
            <a:r>
              <a:rPr lang="en-US" b="0" i="0" dirty="0">
                <a:effectLst/>
                <a:latin typeface="AvenirNextLTW02-Regular"/>
              </a:rPr>
              <a:t>Employers like to see good problem solving skills because it also helps to show them you have a range of other competencies such as logic, creativity, resilience, imagination, lateral thinking and determination.</a:t>
            </a:r>
          </a:p>
          <a:p>
            <a:pPr algn="just">
              <a:buFont typeface="Arial" panose="020B0604020202020204" pitchFamily="34" charset="0"/>
              <a:buChar char="•"/>
            </a:pPr>
            <a:r>
              <a:rPr lang="en-US" b="0" i="0" dirty="0">
                <a:effectLst/>
                <a:latin typeface="AvenirNextLTW02-Regular"/>
              </a:rPr>
              <a:t>It is a vital skills for your professional and personal life.</a:t>
            </a:r>
          </a:p>
          <a:p>
            <a:pPr algn="just">
              <a:buFont typeface="Arial" panose="020B0604020202020204" pitchFamily="34" charset="0"/>
              <a:buChar char="•"/>
            </a:pPr>
            <a:r>
              <a:rPr lang="en-US" b="0" i="0" dirty="0">
                <a:effectLst/>
                <a:latin typeface="AvenirNextLTW02-Regular"/>
              </a:rPr>
              <a:t>It is a key skill that is assessed at job interviews..</a:t>
            </a:r>
          </a:p>
          <a:p>
            <a:pPr algn="just">
              <a:buFont typeface="Arial" panose="020B0604020202020204" pitchFamily="34" charset="0"/>
              <a:buChar char="•"/>
            </a:pPr>
            <a:r>
              <a:rPr lang="en-US" b="0" i="0" dirty="0">
                <a:effectLst/>
                <a:latin typeface="AvenirNextLTW02-Regular"/>
              </a:rPr>
              <a:t>It is an essential skill for managers and all senior level roles.</a:t>
            </a:r>
          </a:p>
          <a:p>
            <a:pPr algn="just">
              <a:buFont typeface="Arial" panose="020B0604020202020204" pitchFamily="34" charset="0"/>
              <a:buChar char="•"/>
            </a:pPr>
            <a:r>
              <a:rPr lang="en-US" b="0" i="0" dirty="0">
                <a:effectLst/>
                <a:latin typeface="AvenirNextLTW02-Regular"/>
              </a:rPr>
              <a:t>Those with good problem-solving skills are a valuable and trusted asset in any team – these are the people who think of new ideas, better ways of doing things, make it easier for people to understand things or help save customers time and money.</a:t>
            </a:r>
          </a:p>
          <a:p>
            <a:pPr algn="just">
              <a:buFont typeface="Arial" panose="020B0604020202020204" pitchFamily="34" charset="0"/>
              <a:buChar char="•"/>
            </a:pPr>
            <a:r>
              <a:rPr lang="en-US" b="0" i="0" dirty="0">
                <a:effectLst/>
                <a:latin typeface="AvenirNextLTW02-Regular"/>
              </a:rPr>
              <a:t>They are proactive thinkers who like to get things done.</a:t>
            </a:r>
          </a:p>
          <a:p>
            <a:pPr algn="just">
              <a:buFont typeface="Arial" panose="020B0604020202020204" pitchFamily="34" charset="0"/>
              <a:buChar char="•"/>
            </a:pPr>
            <a:r>
              <a:rPr lang="en-US" b="0" i="0" dirty="0">
                <a:effectLst/>
                <a:latin typeface="AvenirNextLTW02-Regular"/>
              </a:rPr>
              <a:t>Can help you progress more quickly and boost your career opportunities.</a:t>
            </a:r>
          </a:p>
        </p:txBody>
      </p:sp>
    </p:spTree>
    <p:extLst>
      <p:ext uri="{BB962C8B-B14F-4D97-AF65-F5344CB8AC3E}">
        <p14:creationId xmlns:p14="http://schemas.microsoft.com/office/powerpoint/2010/main" val="549508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2974C6-6F06-3613-4D28-858E237F97F3}"/>
              </a:ext>
            </a:extLst>
          </p:cNvPr>
          <p:cNvSpPr>
            <a:spLocks noGrp="1"/>
          </p:cNvSpPr>
          <p:nvPr>
            <p:ph type="ctrTitle"/>
          </p:nvPr>
        </p:nvSpPr>
        <p:spPr/>
        <p:txBody>
          <a:bodyPr/>
          <a:lstStyle/>
          <a:p>
            <a:r>
              <a:rPr lang="en-IN" dirty="0"/>
              <a:t>Critical Reflection</a:t>
            </a:r>
          </a:p>
        </p:txBody>
      </p:sp>
      <p:sp>
        <p:nvSpPr>
          <p:cNvPr id="5" name="Subtitle 4">
            <a:extLst>
              <a:ext uri="{FF2B5EF4-FFF2-40B4-BE49-F238E27FC236}">
                <a16:creationId xmlns:a16="http://schemas.microsoft.com/office/drawing/2014/main" id="{7C7C4FE5-2923-187F-D788-D51D2E981A7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46894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3F5436-FE56-4CD0-65CB-C996A2D8A4EF}"/>
              </a:ext>
            </a:extLst>
          </p:cNvPr>
          <p:cNvSpPr>
            <a:spLocks noGrp="1"/>
          </p:cNvSpPr>
          <p:nvPr>
            <p:ph type="ctrTitle"/>
          </p:nvPr>
        </p:nvSpPr>
        <p:spPr/>
        <p:txBody>
          <a:bodyPr/>
          <a:lstStyle/>
          <a:p>
            <a:r>
              <a:rPr lang="en-IN" dirty="0"/>
              <a:t>Critical thinking skills</a:t>
            </a:r>
          </a:p>
        </p:txBody>
      </p:sp>
      <p:sp>
        <p:nvSpPr>
          <p:cNvPr id="5" name="Subtitle 4">
            <a:extLst>
              <a:ext uri="{FF2B5EF4-FFF2-40B4-BE49-F238E27FC236}">
                <a16:creationId xmlns:a16="http://schemas.microsoft.com/office/drawing/2014/main" id="{F05F5089-2C38-DC54-5059-DE4D2F6FF03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79876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C29C-F22A-9E82-77AF-F193A8378E96}"/>
              </a:ext>
            </a:extLst>
          </p:cNvPr>
          <p:cNvSpPr>
            <a:spLocks noGrp="1"/>
          </p:cNvSpPr>
          <p:nvPr>
            <p:ph type="title"/>
          </p:nvPr>
        </p:nvSpPr>
        <p:spPr/>
        <p:txBody>
          <a:bodyPr/>
          <a:lstStyle/>
          <a:p>
            <a:r>
              <a:rPr lang="en-IN" dirty="0"/>
              <a:t>What is Critical Reflection?</a:t>
            </a:r>
          </a:p>
        </p:txBody>
      </p:sp>
      <p:sp>
        <p:nvSpPr>
          <p:cNvPr id="3" name="Content Placeholder 2">
            <a:extLst>
              <a:ext uri="{FF2B5EF4-FFF2-40B4-BE49-F238E27FC236}">
                <a16:creationId xmlns:a16="http://schemas.microsoft.com/office/drawing/2014/main" id="{0F916BCC-7C47-53F1-A050-059FD36B5916}"/>
              </a:ext>
            </a:extLst>
          </p:cNvPr>
          <p:cNvSpPr>
            <a:spLocks noGrp="1"/>
          </p:cNvSpPr>
          <p:nvPr>
            <p:ph idx="1"/>
          </p:nvPr>
        </p:nvSpPr>
        <p:spPr/>
        <p:txBody>
          <a:bodyPr>
            <a:normAutofit fontScale="92500" lnSpcReduction="20000"/>
          </a:bodyPr>
          <a:lstStyle/>
          <a:p>
            <a:pPr algn="just"/>
            <a:r>
              <a:rPr lang="en-US" dirty="0"/>
              <a:t>Critical reflection is a “meaning-making process” that helps us set goals, use what we’ve learned in the past to inform future action and consider the real-life implications of our thinking. It is the link between thinking and doing, and at its best, it can be transformative. </a:t>
            </a:r>
          </a:p>
          <a:p>
            <a:pPr algn="just"/>
            <a:r>
              <a:rPr lang="en-US" dirty="0"/>
              <a:t>Without reflection, experience alone might cause us to “reinforce stereotypes, offer simplistic solutions to complex problems and generalize inaccurately based on limited data”. </a:t>
            </a:r>
          </a:p>
          <a:p>
            <a:pPr algn="just"/>
            <a:r>
              <a:rPr lang="en-US" dirty="0"/>
              <a:t>Engaging in critical reflection, however, helps us articulate questions, confront bias, examine causality, contrast theory with practice and identify systemic issues all of which helps foster critical evaluation and knowledge transfer. </a:t>
            </a:r>
          </a:p>
          <a:p>
            <a:pPr algn="just"/>
            <a:r>
              <a:rPr lang="en-US" dirty="0"/>
              <a:t>While critical reflection may come more easily for some students than others, it is a skill that can be learned through practice and feedback. </a:t>
            </a:r>
            <a:endParaRPr lang="en-IN" dirty="0"/>
          </a:p>
        </p:txBody>
      </p:sp>
    </p:spTree>
    <p:extLst>
      <p:ext uri="{BB962C8B-B14F-4D97-AF65-F5344CB8AC3E}">
        <p14:creationId xmlns:p14="http://schemas.microsoft.com/office/powerpoint/2010/main" val="185248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92A3-B588-9C7D-8732-6528BE41066F}"/>
              </a:ext>
            </a:extLst>
          </p:cNvPr>
          <p:cNvSpPr>
            <a:spLocks noGrp="1"/>
          </p:cNvSpPr>
          <p:nvPr>
            <p:ph type="title"/>
          </p:nvPr>
        </p:nvSpPr>
        <p:spPr>
          <a:xfrm>
            <a:off x="772212" y="421686"/>
            <a:ext cx="10515600" cy="1325563"/>
          </a:xfrm>
        </p:spPr>
        <p:txBody>
          <a:bodyPr/>
          <a:lstStyle/>
          <a:p>
            <a:r>
              <a:rPr lang="en-IN" dirty="0"/>
              <a:t>Six Models of Critical Reflection</a:t>
            </a:r>
          </a:p>
        </p:txBody>
      </p:sp>
      <p:sp>
        <p:nvSpPr>
          <p:cNvPr id="3" name="Content Placeholder 2">
            <a:extLst>
              <a:ext uri="{FF2B5EF4-FFF2-40B4-BE49-F238E27FC236}">
                <a16:creationId xmlns:a16="http://schemas.microsoft.com/office/drawing/2014/main" id="{3720D857-2CA1-6B63-EE74-4E880E752231}"/>
              </a:ext>
            </a:extLst>
          </p:cNvPr>
          <p:cNvSpPr>
            <a:spLocks noGrp="1"/>
          </p:cNvSpPr>
          <p:nvPr>
            <p:ph idx="1"/>
          </p:nvPr>
        </p:nvSpPr>
        <p:spPr/>
        <p:txBody>
          <a:bodyPr>
            <a:normAutofit lnSpcReduction="10000"/>
          </a:bodyPr>
          <a:lstStyle/>
          <a:p>
            <a:pPr marL="0" indent="0">
              <a:buNone/>
            </a:pPr>
            <a:r>
              <a:rPr lang="en-US" b="0" i="0" dirty="0">
                <a:solidFill>
                  <a:srgbClr val="333333"/>
                </a:solidFill>
                <a:effectLst/>
                <a:latin typeface="Source Sans Pro" panose="020B0503030403020204" pitchFamily="34" charset="0"/>
              </a:rPr>
              <a:t>A range of models that can be used to prompt and structure reflection on experience.</a:t>
            </a:r>
            <a:endParaRPr lang="en-IN" dirty="0"/>
          </a:p>
          <a:p>
            <a:pPr marL="0" indent="0">
              <a:buNone/>
            </a:pPr>
            <a:endParaRPr lang="en-IN" dirty="0"/>
          </a:p>
          <a:p>
            <a:r>
              <a:rPr lang="en-IN" dirty="0"/>
              <a:t>1. Gibbs reflective Cycle</a:t>
            </a:r>
          </a:p>
          <a:p>
            <a:r>
              <a:rPr lang="en-IN" dirty="0"/>
              <a:t>2. What? So What? Now what?</a:t>
            </a:r>
          </a:p>
          <a:p>
            <a:r>
              <a:rPr lang="en-IN" dirty="0"/>
              <a:t>3. The integrated reflective cycle</a:t>
            </a:r>
          </a:p>
          <a:p>
            <a:r>
              <a:rPr lang="en-IN" dirty="0"/>
              <a:t>4. The four Fs of reviewing</a:t>
            </a:r>
          </a:p>
          <a:p>
            <a:r>
              <a:rPr lang="en-IN" dirty="0"/>
              <a:t>5. The carl framework of reflection</a:t>
            </a:r>
          </a:p>
          <a:p>
            <a:r>
              <a:rPr lang="en-IN" dirty="0"/>
              <a:t>6. The 5R framework of reflection</a:t>
            </a:r>
          </a:p>
        </p:txBody>
      </p:sp>
    </p:spTree>
    <p:extLst>
      <p:ext uri="{BB962C8B-B14F-4D97-AF65-F5344CB8AC3E}">
        <p14:creationId xmlns:p14="http://schemas.microsoft.com/office/powerpoint/2010/main" val="2808547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A793-FF0F-F650-A50C-EB336C7CE2D6}"/>
              </a:ext>
            </a:extLst>
          </p:cNvPr>
          <p:cNvSpPr>
            <a:spLocks noGrp="1"/>
          </p:cNvSpPr>
          <p:nvPr>
            <p:ph type="title"/>
          </p:nvPr>
        </p:nvSpPr>
        <p:spPr>
          <a:xfrm>
            <a:off x="838200" y="0"/>
            <a:ext cx="10515600" cy="1325563"/>
          </a:xfrm>
        </p:spPr>
        <p:txBody>
          <a:bodyPr/>
          <a:lstStyle/>
          <a:p>
            <a:r>
              <a:rPr lang="en-IN" b="0" i="0" dirty="0">
                <a:solidFill>
                  <a:srgbClr val="333333"/>
                </a:solidFill>
                <a:effectLst/>
                <a:latin typeface="Source Sans Pro" panose="020B0503030403020204" pitchFamily="34" charset="0"/>
              </a:rPr>
              <a:t>Gibbs' Reflective Cycle</a:t>
            </a:r>
            <a:endParaRPr lang="en-IN" dirty="0"/>
          </a:p>
        </p:txBody>
      </p:sp>
      <p:sp>
        <p:nvSpPr>
          <p:cNvPr id="3" name="Content Placeholder 2">
            <a:extLst>
              <a:ext uri="{FF2B5EF4-FFF2-40B4-BE49-F238E27FC236}">
                <a16:creationId xmlns:a16="http://schemas.microsoft.com/office/drawing/2014/main" id="{8C16D424-7F2C-F822-C418-747E40DF5E28}"/>
              </a:ext>
            </a:extLst>
          </p:cNvPr>
          <p:cNvSpPr>
            <a:spLocks noGrp="1"/>
          </p:cNvSpPr>
          <p:nvPr>
            <p:ph idx="1"/>
          </p:nvPr>
        </p:nvSpPr>
        <p:spPr>
          <a:xfrm>
            <a:off x="150830" y="1159496"/>
            <a:ext cx="6702457" cy="5698503"/>
          </a:xfrm>
        </p:spPr>
        <p:txBody>
          <a:bodyPr>
            <a:normAutofit fontScale="85000" lnSpcReduction="20000"/>
          </a:bodyPr>
          <a:lstStyle/>
          <a:p>
            <a:r>
              <a:rPr lang="en-US" dirty="0"/>
              <a:t>Gibbs' Reflective Cycle was developed by Graham Gibbs in 1988 to give structure to learning from experiences.  It offers a framework for examining experiences, and given its cyclic nature lends itself particularly well to repeated experiences, allowing you to learn and plan from things that either went well or didn’t go well. It covers 6 stages:</a:t>
            </a:r>
          </a:p>
          <a:p>
            <a:pPr marL="514350" indent="-514350">
              <a:buFont typeface="+mj-lt"/>
              <a:buAutoNum type="arabicPeriod"/>
            </a:pPr>
            <a:r>
              <a:rPr lang="en-US" dirty="0"/>
              <a:t>Description of the experience</a:t>
            </a:r>
          </a:p>
          <a:p>
            <a:pPr marL="514350" indent="-514350">
              <a:buFont typeface="+mj-lt"/>
              <a:buAutoNum type="arabicPeriod"/>
            </a:pPr>
            <a:r>
              <a:rPr lang="en-US" dirty="0"/>
              <a:t>Feelings and thoughts about the experience</a:t>
            </a:r>
          </a:p>
          <a:p>
            <a:pPr marL="514350" indent="-514350">
              <a:buFont typeface="+mj-lt"/>
              <a:buAutoNum type="arabicPeriod"/>
            </a:pPr>
            <a:r>
              <a:rPr lang="en-US" dirty="0"/>
              <a:t>Evaluation of the experience, both good and bad</a:t>
            </a:r>
          </a:p>
          <a:p>
            <a:pPr marL="514350" indent="-514350">
              <a:buFont typeface="+mj-lt"/>
              <a:buAutoNum type="arabicPeriod"/>
            </a:pPr>
            <a:r>
              <a:rPr lang="en-US" dirty="0"/>
              <a:t>Analysis to make sense of the situation</a:t>
            </a:r>
          </a:p>
          <a:p>
            <a:pPr marL="514350" indent="-514350">
              <a:buFont typeface="+mj-lt"/>
              <a:buAutoNum type="arabicPeriod"/>
            </a:pPr>
            <a:r>
              <a:rPr lang="en-US" dirty="0"/>
              <a:t>Conclusion about what you learned and what you could have done differently</a:t>
            </a:r>
          </a:p>
          <a:p>
            <a:pPr marL="514350" indent="-514350">
              <a:buFont typeface="+mj-lt"/>
              <a:buAutoNum type="arabicPeriod"/>
            </a:pPr>
            <a:r>
              <a:rPr lang="en-US" dirty="0"/>
              <a:t>Action plan for how you would deal with similar situations in the future, or general changes you might find appropriate. </a:t>
            </a:r>
            <a:endParaRPr lang="en-IN" dirty="0"/>
          </a:p>
        </p:txBody>
      </p:sp>
      <p:pic>
        <p:nvPicPr>
          <p:cNvPr id="2050" name="Picture 2" descr="A circular diagram showing the 6 stages of Gibbs' Reflective cycle">
            <a:extLst>
              <a:ext uri="{FF2B5EF4-FFF2-40B4-BE49-F238E27FC236}">
                <a16:creationId xmlns:a16="http://schemas.microsoft.com/office/drawing/2014/main" id="{E2E7988E-4424-F3C6-02DE-661D83300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1055" y="1012760"/>
            <a:ext cx="5480115" cy="548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959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853F-A4BD-2541-D30C-CDC3A80DF69E}"/>
              </a:ext>
            </a:extLst>
          </p:cNvPr>
          <p:cNvSpPr>
            <a:spLocks noGrp="1"/>
          </p:cNvSpPr>
          <p:nvPr>
            <p:ph type="title"/>
          </p:nvPr>
        </p:nvSpPr>
        <p:spPr>
          <a:xfrm>
            <a:off x="838200" y="0"/>
            <a:ext cx="10515600" cy="1325563"/>
          </a:xfrm>
        </p:spPr>
        <p:txBody>
          <a:bodyPr/>
          <a:lstStyle/>
          <a:p>
            <a:r>
              <a:rPr lang="en-US" b="0" i="0" dirty="0">
                <a:solidFill>
                  <a:srgbClr val="333333"/>
                </a:solidFill>
                <a:effectLst/>
                <a:latin typeface="Source Sans Pro" panose="020B0503030403020204" pitchFamily="34" charset="0"/>
              </a:rPr>
              <a:t>What? So what? Now what? </a:t>
            </a:r>
            <a:endParaRPr lang="en-IN" dirty="0"/>
          </a:p>
        </p:txBody>
      </p:sp>
      <p:sp>
        <p:nvSpPr>
          <p:cNvPr id="3" name="Content Placeholder 2">
            <a:extLst>
              <a:ext uri="{FF2B5EF4-FFF2-40B4-BE49-F238E27FC236}">
                <a16:creationId xmlns:a16="http://schemas.microsoft.com/office/drawing/2014/main" id="{6CF5C5E5-3F5A-ABD3-07F2-AD7EF4210B6A}"/>
              </a:ext>
            </a:extLst>
          </p:cNvPr>
          <p:cNvSpPr>
            <a:spLocks noGrp="1"/>
          </p:cNvSpPr>
          <p:nvPr>
            <p:ph idx="1"/>
          </p:nvPr>
        </p:nvSpPr>
        <p:spPr>
          <a:xfrm>
            <a:off x="234884" y="1074656"/>
            <a:ext cx="7146303" cy="5693789"/>
          </a:xfrm>
        </p:spPr>
        <p:txBody>
          <a:bodyPr>
            <a:normAutofit fontScale="92500"/>
          </a:bodyPr>
          <a:lstStyle/>
          <a:p>
            <a:pPr algn="l"/>
            <a:r>
              <a:rPr lang="en-US" sz="2400" b="0" i="0" dirty="0">
                <a:solidFill>
                  <a:srgbClr val="333333"/>
                </a:solidFill>
                <a:effectLst/>
                <a:latin typeface="Source Sans Pro" panose="020B0503030403020204" pitchFamily="34" charset="0"/>
              </a:rPr>
              <a:t>Driscoll (1994) developed this model of reflection based on the three simple questions – What? So what? Now what? – originally asked by Terry </a:t>
            </a:r>
            <a:r>
              <a:rPr lang="en-US" sz="2400" b="0" i="0" dirty="0" err="1">
                <a:solidFill>
                  <a:srgbClr val="333333"/>
                </a:solidFill>
                <a:effectLst/>
                <a:latin typeface="Source Sans Pro" panose="020B0503030403020204" pitchFamily="34" charset="0"/>
              </a:rPr>
              <a:t>Borton</a:t>
            </a:r>
            <a:r>
              <a:rPr lang="en-US" sz="2400" b="0" i="0" dirty="0">
                <a:solidFill>
                  <a:srgbClr val="333333"/>
                </a:solidFill>
                <a:effectLst/>
                <a:latin typeface="Source Sans Pro" panose="020B0503030403020204" pitchFamily="34" charset="0"/>
              </a:rPr>
              <a:t> (1970). The model provides one of the simplest frameworks for reflection. In practice you should ask yourself the three questions after a critical incident that has taken place and you want to extract learning from.</a:t>
            </a:r>
          </a:p>
          <a:p>
            <a:pPr algn="l">
              <a:buFont typeface="Arial" panose="020B0604020202020204" pitchFamily="34" charset="0"/>
              <a:buChar char="•"/>
            </a:pPr>
            <a:r>
              <a:rPr lang="en-US" sz="2400" b="0" i="0" dirty="0">
                <a:solidFill>
                  <a:srgbClr val="333333"/>
                </a:solidFill>
                <a:effectLst/>
                <a:latin typeface="Source Sans Pro" panose="020B0503030403020204" pitchFamily="34" charset="0"/>
              </a:rPr>
              <a:t>'</a:t>
            </a:r>
            <a:r>
              <a:rPr lang="en-US" sz="2400" b="1" i="0" dirty="0">
                <a:solidFill>
                  <a:srgbClr val="333333"/>
                </a:solidFill>
                <a:effectLst/>
                <a:latin typeface="Source Sans Pro" panose="020B0503030403020204" pitchFamily="34" charset="0"/>
              </a:rPr>
              <a:t>What?</a:t>
            </a:r>
            <a:r>
              <a:rPr lang="en-US" sz="2400" b="0" i="0" dirty="0">
                <a:solidFill>
                  <a:srgbClr val="333333"/>
                </a:solidFill>
                <a:effectLst/>
                <a:latin typeface="Source Sans Pro" panose="020B0503030403020204" pitchFamily="34" charset="0"/>
              </a:rPr>
              <a:t>' helps you describe the situation you want to learn from. You should identify the facts and feelings of the situation.</a:t>
            </a:r>
          </a:p>
          <a:p>
            <a:pPr algn="l">
              <a:buFont typeface="Arial" panose="020B0604020202020204" pitchFamily="34" charset="0"/>
              <a:buChar char="•"/>
            </a:pPr>
            <a:r>
              <a:rPr lang="en-US" sz="2400" b="0" i="0" dirty="0">
                <a:solidFill>
                  <a:srgbClr val="333333"/>
                </a:solidFill>
                <a:effectLst/>
                <a:latin typeface="Source Sans Pro" panose="020B0503030403020204" pitchFamily="34" charset="0"/>
              </a:rPr>
              <a:t>'</a:t>
            </a:r>
            <a:r>
              <a:rPr lang="en-US" sz="2400" b="1" i="0" dirty="0">
                <a:solidFill>
                  <a:srgbClr val="333333"/>
                </a:solidFill>
                <a:effectLst/>
                <a:latin typeface="Source Sans Pro" panose="020B0503030403020204" pitchFamily="34" charset="0"/>
              </a:rPr>
              <a:t>So What?</a:t>
            </a:r>
            <a:r>
              <a:rPr lang="en-US" sz="2400" b="0" i="0" dirty="0">
                <a:solidFill>
                  <a:srgbClr val="333333"/>
                </a:solidFill>
                <a:effectLst/>
                <a:latin typeface="Source Sans Pro" panose="020B0503030403020204" pitchFamily="34" charset="0"/>
              </a:rPr>
              <a:t>' allows you to extract the meaning of 'What?'. Moreover, you should question what knowledge you and others had in the situation, and what knowledge or theories that could help you make sense of the situation.</a:t>
            </a:r>
          </a:p>
          <a:p>
            <a:pPr algn="l">
              <a:buFont typeface="Arial" panose="020B0604020202020204" pitchFamily="34" charset="0"/>
              <a:buChar char="•"/>
            </a:pPr>
            <a:r>
              <a:rPr lang="en-US" sz="2400" b="0" i="0" dirty="0">
                <a:solidFill>
                  <a:srgbClr val="333333"/>
                </a:solidFill>
                <a:effectLst/>
                <a:latin typeface="Source Sans Pro" panose="020B0503030403020204" pitchFamily="34" charset="0"/>
              </a:rPr>
              <a:t>'</a:t>
            </a:r>
            <a:r>
              <a:rPr lang="en-US" sz="2400" b="1" i="0" dirty="0">
                <a:solidFill>
                  <a:srgbClr val="333333"/>
                </a:solidFill>
                <a:effectLst/>
                <a:latin typeface="Source Sans Pro" panose="020B0503030403020204" pitchFamily="34" charset="0"/>
              </a:rPr>
              <a:t>Now what?</a:t>
            </a:r>
            <a:r>
              <a:rPr lang="en-US" sz="2400" b="0" i="0" dirty="0">
                <a:solidFill>
                  <a:srgbClr val="333333"/>
                </a:solidFill>
                <a:effectLst/>
                <a:latin typeface="Source Sans Pro" panose="020B0503030403020204" pitchFamily="34" charset="0"/>
              </a:rPr>
              <a:t>' allows you to create an action plan for the future based on the previous questions. </a:t>
            </a:r>
          </a:p>
        </p:txBody>
      </p:sp>
      <p:pic>
        <p:nvPicPr>
          <p:cNvPr id="3074" name="Picture 2" descr="A circular diagram showing the three stages of Rolfe et al.'s model">
            <a:extLst>
              <a:ext uri="{FF2B5EF4-FFF2-40B4-BE49-F238E27FC236}">
                <a16:creationId xmlns:a16="http://schemas.microsoft.com/office/drawing/2014/main" id="{E14092BB-4535-D531-B7B3-F0BBE7000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5801" y="1989055"/>
            <a:ext cx="4715677" cy="4715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258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2771A-2C2B-890E-E640-BF5C837AB40C}"/>
              </a:ext>
            </a:extLst>
          </p:cNvPr>
          <p:cNvSpPr>
            <a:spLocks noGrp="1"/>
          </p:cNvSpPr>
          <p:nvPr>
            <p:ph type="title"/>
          </p:nvPr>
        </p:nvSpPr>
        <p:spPr/>
        <p:txBody>
          <a:bodyPr/>
          <a:lstStyle/>
          <a:p>
            <a:r>
              <a:rPr lang="en-IN" b="0" i="0" dirty="0">
                <a:solidFill>
                  <a:srgbClr val="333333"/>
                </a:solidFill>
                <a:effectLst/>
                <a:latin typeface="Source Sans Pro" panose="020B0503030403020204" pitchFamily="34" charset="0"/>
              </a:rPr>
              <a:t>The Integrated Reflective Cycle</a:t>
            </a:r>
            <a:endParaRPr lang="en-IN" dirty="0"/>
          </a:p>
        </p:txBody>
      </p:sp>
      <p:sp>
        <p:nvSpPr>
          <p:cNvPr id="3" name="Content Placeholder 2">
            <a:extLst>
              <a:ext uri="{FF2B5EF4-FFF2-40B4-BE49-F238E27FC236}">
                <a16:creationId xmlns:a16="http://schemas.microsoft.com/office/drawing/2014/main" id="{DCC66400-AD2F-49C9-4CE6-721315C342C8}"/>
              </a:ext>
            </a:extLst>
          </p:cNvPr>
          <p:cNvSpPr>
            <a:spLocks noGrp="1"/>
          </p:cNvSpPr>
          <p:nvPr>
            <p:ph idx="1"/>
          </p:nvPr>
        </p:nvSpPr>
        <p:spPr>
          <a:xfrm>
            <a:off x="308532" y="1583703"/>
            <a:ext cx="5845404" cy="5274297"/>
          </a:xfrm>
        </p:spPr>
        <p:txBody>
          <a:bodyPr>
            <a:normAutofit fontScale="92500" lnSpcReduction="10000"/>
          </a:bodyPr>
          <a:lstStyle/>
          <a:p>
            <a:pPr algn="l"/>
            <a:r>
              <a:rPr lang="en-US" sz="2400" b="0" i="0" dirty="0">
                <a:solidFill>
                  <a:srgbClr val="333333"/>
                </a:solidFill>
                <a:effectLst/>
                <a:latin typeface="Source Sans Pro" panose="020B0503030403020204" pitchFamily="34" charset="0"/>
              </a:rPr>
              <a:t>The Integrated Reflective Cycle (</a:t>
            </a:r>
            <a:r>
              <a:rPr lang="en-US" sz="2400" b="0" i="0" dirty="0" err="1">
                <a:solidFill>
                  <a:srgbClr val="333333"/>
                </a:solidFill>
                <a:effectLst/>
                <a:latin typeface="Source Sans Pro" panose="020B0503030403020204" pitchFamily="34" charset="0"/>
              </a:rPr>
              <a:t>Bassot</a:t>
            </a:r>
            <a:r>
              <a:rPr lang="en-US" sz="2400" b="0" i="0" dirty="0">
                <a:solidFill>
                  <a:srgbClr val="333333"/>
                </a:solidFill>
                <a:effectLst/>
                <a:latin typeface="Source Sans Pro" panose="020B0503030403020204" pitchFamily="34" charset="0"/>
              </a:rPr>
              <a:t>, 2013) is a model of reflection that will guide you through four steps to make sense of and learn from an experience. The model will allow you to explore feelings, assumptions and your own professional practice.</a:t>
            </a:r>
          </a:p>
          <a:p>
            <a:pPr algn="l">
              <a:buFont typeface="Arial" panose="020B0604020202020204" pitchFamily="34" charset="0"/>
              <a:buChar char="•"/>
            </a:pPr>
            <a:r>
              <a:rPr lang="en-US" sz="2400" b="1" i="0" dirty="0">
                <a:solidFill>
                  <a:srgbClr val="333333"/>
                </a:solidFill>
                <a:effectLst/>
                <a:latin typeface="Source Sans Pro" panose="020B0503030403020204" pitchFamily="34" charset="0"/>
              </a:rPr>
              <a:t>The Experience:</a:t>
            </a:r>
            <a:r>
              <a:rPr lang="en-US" sz="2400" b="0" i="0" dirty="0">
                <a:solidFill>
                  <a:srgbClr val="333333"/>
                </a:solidFill>
                <a:effectLst/>
                <a:latin typeface="Source Sans Pro" panose="020B0503030403020204" pitchFamily="34" charset="0"/>
              </a:rPr>
              <a:t> Describe the experience</a:t>
            </a:r>
          </a:p>
          <a:p>
            <a:pPr algn="l">
              <a:buFont typeface="Arial" panose="020B0604020202020204" pitchFamily="34" charset="0"/>
              <a:buChar char="•"/>
            </a:pPr>
            <a:r>
              <a:rPr lang="en-US" sz="2400" b="1" i="0" dirty="0">
                <a:solidFill>
                  <a:srgbClr val="333333"/>
                </a:solidFill>
                <a:effectLst/>
                <a:latin typeface="Source Sans Pro" panose="020B0503030403020204" pitchFamily="34" charset="0"/>
              </a:rPr>
              <a:t>Reflection on Action:</a:t>
            </a:r>
            <a:r>
              <a:rPr lang="en-US" sz="2400" b="0" i="0" dirty="0">
                <a:solidFill>
                  <a:srgbClr val="333333"/>
                </a:solidFill>
                <a:effectLst/>
                <a:latin typeface="Source Sans Pro" panose="020B0503030403020204" pitchFamily="34" charset="0"/>
              </a:rPr>
              <a:t> Look at the experience and identify what went well and what could be improved. It is here you explore your thoughts, feelings, and assumptions and ask yourself why.</a:t>
            </a:r>
          </a:p>
          <a:p>
            <a:pPr algn="l">
              <a:buFont typeface="Arial" panose="020B0604020202020204" pitchFamily="34" charset="0"/>
              <a:buChar char="•"/>
            </a:pPr>
            <a:r>
              <a:rPr lang="en-US" sz="2400" b="1" i="0" dirty="0">
                <a:solidFill>
                  <a:srgbClr val="333333"/>
                </a:solidFill>
                <a:effectLst/>
                <a:latin typeface="Source Sans Pro" panose="020B0503030403020204" pitchFamily="34" charset="0"/>
              </a:rPr>
              <a:t>Theory:</a:t>
            </a:r>
            <a:r>
              <a:rPr lang="en-US" sz="2400" b="0" i="0" dirty="0">
                <a:solidFill>
                  <a:srgbClr val="333333"/>
                </a:solidFill>
                <a:effectLst/>
                <a:latin typeface="Source Sans Pro" panose="020B0503030403020204" pitchFamily="34" charset="0"/>
              </a:rPr>
              <a:t> Think about the experience in larger context of professional literature and your own learning and personal experience.</a:t>
            </a:r>
          </a:p>
          <a:p>
            <a:pPr algn="l">
              <a:buFont typeface="Arial" panose="020B0604020202020204" pitchFamily="34" charset="0"/>
              <a:buChar char="•"/>
            </a:pPr>
            <a:r>
              <a:rPr lang="en-US" sz="2400" b="1" i="0" dirty="0">
                <a:solidFill>
                  <a:srgbClr val="333333"/>
                </a:solidFill>
                <a:effectLst/>
                <a:latin typeface="Source Sans Pro" panose="020B0503030403020204" pitchFamily="34" charset="0"/>
              </a:rPr>
              <a:t>Preparation:</a:t>
            </a:r>
            <a:r>
              <a:rPr lang="en-US" sz="2400" b="0" i="0" dirty="0">
                <a:solidFill>
                  <a:srgbClr val="333333"/>
                </a:solidFill>
                <a:effectLst/>
                <a:latin typeface="Source Sans Pro" panose="020B0503030403020204" pitchFamily="34" charset="0"/>
              </a:rPr>
              <a:t> Using your reflection to prepare yourself for future experiences.</a:t>
            </a:r>
          </a:p>
        </p:txBody>
      </p:sp>
      <p:pic>
        <p:nvPicPr>
          <p:cNvPr id="4100" name="Picture 4" descr="A circular diagram showing the four stages of the integrated cycle">
            <a:extLst>
              <a:ext uri="{FF2B5EF4-FFF2-40B4-BE49-F238E27FC236}">
                <a16:creationId xmlns:a16="http://schemas.microsoft.com/office/drawing/2014/main" id="{F88B4EC3-74F3-CB08-B5A3-A883B76CC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3604" y="1349604"/>
            <a:ext cx="5508396" cy="550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729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6557-5F34-EA93-D233-74692F3CBAB7}"/>
              </a:ext>
            </a:extLst>
          </p:cNvPr>
          <p:cNvSpPr>
            <a:spLocks noGrp="1"/>
          </p:cNvSpPr>
          <p:nvPr>
            <p:ph type="title"/>
          </p:nvPr>
        </p:nvSpPr>
        <p:spPr>
          <a:xfrm>
            <a:off x="838200" y="-16716"/>
            <a:ext cx="10515600" cy="1325563"/>
          </a:xfrm>
        </p:spPr>
        <p:txBody>
          <a:bodyPr/>
          <a:lstStyle/>
          <a:p>
            <a:r>
              <a:rPr lang="en-US" b="0" i="0" dirty="0">
                <a:solidFill>
                  <a:srgbClr val="333333"/>
                </a:solidFill>
                <a:effectLst/>
                <a:latin typeface="Source Sans Pro" panose="020B0503030403020204" pitchFamily="34" charset="0"/>
              </a:rPr>
              <a:t>The four F's of active reviewing</a:t>
            </a:r>
            <a:endParaRPr lang="en-IN" dirty="0"/>
          </a:p>
        </p:txBody>
      </p:sp>
      <p:sp>
        <p:nvSpPr>
          <p:cNvPr id="3" name="Content Placeholder 2">
            <a:extLst>
              <a:ext uri="{FF2B5EF4-FFF2-40B4-BE49-F238E27FC236}">
                <a16:creationId xmlns:a16="http://schemas.microsoft.com/office/drawing/2014/main" id="{4F99FE26-30D0-24E4-723F-AFD5B15A45E3}"/>
              </a:ext>
            </a:extLst>
          </p:cNvPr>
          <p:cNvSpPr>
            <a:spLocks noGrp="1"/>
          </p:cNvSpPr>
          <p:nvPr>
            <p:ph idx="1"/>
          </p:nvPr>
        </p:nvSpPr>
        <p:spPr>
          <a:xfrm>
            <a:off x="432847" y="1065229"/>
            <a:ext cx="7306559" cy="5646655"/>
          </a:xfrm>
        </p:spPr>
        <p:txBody>
          <a:bodyPr>
            <a:normAutofit fontScale="92500" lnSpcReduction="10000"/>
          </a:bodyPr>
          <a:lstStyle/>
          <a:p>
            <a:pPr algn="l"/>
            <a:r>
              <a:rPr lang="en-US" b="0" i="0" dirty="0">
                <a:solidFill>
                  <a:srgbClr val="333333"/>
                </a:solidFill>
                <a:effectLst/>
                <a:latin typeface="Source Sans Pro" panose="020B0503030403020204" pitchFamily="34" charset="0"/>
              </a:rPr>
              <a:t>This framework is designed by Dr Roger Greenaway, an expert on training teachers and facilitators.  By working through the four levels of this model, you will have critically examined the situation you want to review and reflect upon, while thinking about how to use what you have learned in the future.</a:t>
            </a:r>
          </a:p>
          <a:p>
            <a:pPr algn="l"/>
            <a:r>
              <a:rPr lang="en-US" b="0" i="0" dirty="0">
                <a:solidFill>
                  <a:srgbClr val="333333"/>
                </a:solidFill>
                <a:effectLst/>
                <a:latin typeface="Source Sans Pro" panose="020B0503030403020204" pitchFamily="34" charset="0"/>
              </a:rPr>
              <a:t>The four F’s are:</a:t>
            </a:r>
          </a:p>
          <a:p>
            <a:pPr algn="l">
              <a:buFont typeface="Arial" panose="020B0604020202020204" pitchFamily="34" charset="0"/>
              <a:buChar char="•"/>
            </a:pPr>
            <a:r>
              <a:rPr lang="en-US" b="1" i="0" dirty="0">
                <a:solidFill>
                  <a:srgbClr val="333333"/>
                </a:solidFill>
                <a:effectLst/>
                <a:latin typeface="Source Sans Pro" panose="020B0503030403020204" pitchFamily="34" charset="0"/>
              </a:rPr>
              <a:t>Facts:</a:t>
            </a:r>
            <a:r>
              <a:rPr lang="en-US" b="0" i="0" dirty="0">
                <a:solidFill>
                  <a:srgbClr val="333333"/>
                </a:solidFill>
                <a:effectLst/>
                <a:latin typeface="Source Sans Pro" panose="020B0503030403020204" pitchFamily="34" charset="0"/>
              </a:rPr>
              <a:t> An objective account of what happened</a:t>
            </a:r>
          </a:p>
          <a:p>
            <a:pPr algn="l">
              <a:buFont typeface="Arial" panose="020B0604020202020204" pitchFamily="34" charset="0"/>
              <a:buChar char="•"/>
            </a:pPr>
            <a:r>
              <a:rPr lang="en-US" b="1" i="0" dirty="0">
                <a:solidFill>
                  <a:srgbClr val="333333"/>
                </a:solidFill>
                <a:effectLst/>
                <a:latin typeface="Source Sans Pro" panose="020B0503030403020204" pitchFamily="34" charset="0"/>
              </a:rPr>
              <a:t>Feelings:</a:t>
            </a:r>
            <a:r>
              <a:rPr lang="en-US" b="0" i="0" dirty="0">
                <a:solidFill>
                  <a:srgbClr val="333333"/>
                </a:solidFill>
                <a:effectLst/>
                <a:latin typeface="Source Sans Pro" panose="020B0503030403020204" pitchFamily="34" charset="0"/>
              </a:rPr>
              <a:t> The emotional reactions to the situation</a:t>
            </a:r>
          </a:p>
          <a:p>
            <a:pPr algn="l">
              <a:buFont typeface="Arial" panose="020B0604020202020204" pitchFamily="34" charset="0"/>
              <a:buChar char="•"/>
            </a:pPr>
            <a:r>
              <a:rPr lang="en-US" b="1" i="0" dirty="0">
                <a:solidFill>
                  <a:srgbClr val="333333"/>
                </a:solidFill>
                <a:effectLst/>
                <a:latin typeface="Source Sans Pro" panose="020B0503030403020204" pitchFamily="34" charset="0"/>
              </a:rPr>
              <a:t>Findings:</a:t>
            </a:r>
            <a:r>
              <a:rPr lang="en-US" b="0" i="0" dirty="0">
                <a:solidFill>
                  <a:srgbClr val="333333"/>
                </a:solidFill>
                <a:effectLst/>
                <a:latin typeface="Source Sans Pro" panose="020B0503030403020204" pitchFamily="34" charset="0"/>
              </a:rPr>
              <a:t> The concrete learning that you can take away from the situation</a:t>
            </a:r>
          </a:p>
          <a:p>
            <a:pPr algn="l">
              <a:buFont typeface="Arial" panose="020B0604020202020204" pitchFamily="34" charset="0"/>
              <a:buChar char="•"/>
            </a:pPr>
            <a:r>
              <a:rPr lang="en-US" b="1" i="0" dirty="0">
                <a:solidFill>
                  <a:srgbClr val="333333"/>
                </a:solidFill>
                <a:effectLst/>
                <a:latin typeface="Source Sans Pro" panose="020B0503030403020204" pitchFamily="34" charset="0"/>
              </a:rPr>
              <a:t>Future:</a:t>
            </a:r>
            <a:r>
              <a:rPr lang="en-US" b="0" i="0" dirty="0">
                <a:solidFill>
                  <a:srgbClr val="333333"/>
                </a:solidFill>
                <a:effectLst/>
                <a:latin typeface="Source Sans Pro" panose="020B0503030403020204" pitchFamily="34" charset="0"/>
              </a:rPr>
              <a:t> Structuring your learning such that you can use it in the future</a:t>
            </a:r>
          </a:p>
          <a:p>
            <a:endParaRPr lang="en-IN" dirty="0"/>
          </a:p>
        </p:txBody>
      </p:sp>
      <p:pic>
        <p:nvPicPr>
          <p:cNvPr id="5122" name="Picture 2" descr="A graphic of the model spelling out the acronym. Fact, feelings, findings, future.">
            <a:extLst>
              <a:ext uri="{FF2B5EF4-FFF2-40B4-BE49-F238E27FC236}">
                <a16:creationId xmlns:a16="http://schemas.microsoft.com/office/drawing/2014/main" id="{5736F396-B504-3BF5-C7B9-E01A17895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1" y="1639935"/>
            <a:ext cx="4571999" cy="457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143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D82A-4072-B2A2-222D-D8450A49225E}"/>
              </a:ext>
            </a:extLst>
          </p:cNvPr>
          <p:cNvSpPr>
            <a:spLocks noGrp="1"/>
          </p:cNvSpPr>
          <p:nvPr>
            <p:ph type="title"/>
          </p:nvPr>
        </p:nvSpPr>
        <p:spPr>
          <a:xfrm>
            <a:off x="838200" y="0"/>
            <a:ext cx="10515600" cy="1325563"/>
          </a:xfrm>
        </p:spPr>
        <p:txBody>
          <a:bodyPr/>
          <a:lstStyle/>
          <a:p>
            <a:r>
              <a:rPr lang="en-US" b="0" i="0" dirty="0">
                <a:solidFill>
                  <a:srgbClr val="333333"/>
                </a:solidFill>
                <a:effectLst/>
                <a:latin typeface="Source Sans Pro" panose="020B0503030403020204" pitchFamily="34" charset="0"/>
              </a:rPr>
              <a:t>The CARL framework of reflection</a:t>
            </a:r>
            <a:endParaRPr lang="en-IN" dirty="0"/>
          </a:p>
        </p:txBody>
      </p:sp>
      <p:sp>
        <p:nvSpPr>
          <p:cNvPr id="3" name="Content Placeholder 2">
            <a:extLst>
              <a:ext uri="{FF2B5EF4-FFF2-40B4-BE49-F238E27FC236}">
                <a16:creationId xmlns:a16="http://schemas.microsoft.com/office/drawing/2014/main" id="{FCFBA66E-6F7A-6B0A-D959-CB93886BF0E2}"/>
              </a:ext>
            </a:extLst>
          </p:cNvPr>
          <p:cNvSpPr>
            <a:spLocks noGrp="1"/>
          </p:cNvSpPr>
          <p:nvPr>
            <p:ph idx="1"/>
          </p:nvPr>
        </p:nvSpPr>
        <p:spPr>
          <a:xfrm>
            <a:off x="762783" y="1036948"/>
            <a:ext cx="7146303" cy="5821051"/>
          </a:xfrm>
        </p:spPr>
        <p:txBody>
          <a:bodyPr>
            <a:normAutofit lnSpcReduction="10000"/>
          </a:bodyPr>
          <a:lstStyle/>
          <a:p>
            <a:pPr algn="l"/>
            <a:r>
              <a:rPr lang="en-US" b="0" i="0" dirty="0">
                <a:solidFill>
                  <a:srgbClr val="333333"/>
                </a:solidFill>
                <a:effectLst/>
                <a:latin typeface="Source Sans Pro" panose="020B0503030403020204" pitchFamily="34" charset="0"/>
              </a:rPr>
              <a:t>The CARL model is adapted from a job interview technique where you structure each of your answers according to the different aspect of the model. Given the reflective nature of successfully answering many job interview questions, this model can easily be used in general to guide your reflective process on experiences. CARL stands for:</a:t>
            </a:r>
          </a:p>
          <a:p>
            <a:pPr algn="l">
              <a:buFont typeface="Arial" panose="020B0604020202020204" pitchFamily="34" charset="0"/>
              <a:buChar char="•"/>
            </a:pPr>
            <a:r>
              <a:rPr lang="en-US" b="1" i="0" dirty="0">
                <a:solidFill>
                  <a:srgbClr val="333333"/>
                </a:solidFill>
                <a:effectLst/>
                <a:latin typeface="Source Sans Pro" panose="020B0503030403020204" pitchFamily="34" charset="0"/>
              </a:rPr>
              <a:t>Context: </a:t>
            </a:r>
            <a:r>
              <a:rPr lang="en-US" b="0" i="0" dirty="0">
                <a:solidFill>
                  <a:srgbClr val="333333"/>
                </a:solidFill>
                <a:effectLst/>
                <a:latin typeface="Source Sans Pro" panose="020B0503030403020204" pitchFamily="34" charset="0"/>
              </a:rPr>
              <a:t>Briefly describe the context of you experience</a:t>
            </a:r>
          </a:p>
          <a:p>
            <a:pPr algn="l">
              <a:buFont typeface="Arial" panose="020B0604020202020204" pitchFamily="34" charset="0"/>
              <a:buChar char="•"/>
            </a:pPr>
            <a:r>
              <a:rPr lang="en-US" b="1" i="0" dirty="0">
                <a:solidFill>
                  <a:srgbClr val="333333"/>
                </a:solidFill>
                <a:effectLst/>
                <a:latin typeface="Source Sans Pro" panose="020B0503030403020204" pitchFamily="34" charset="0"/>
              </a:rPr>
              <a:t>Action:</a:t>
            </a:r>
            <a:r>
              <a:rPr lang="en-US" b="0" i="0" dirty="0">
                <a:solidFill>
                  <a:srgbClr val="333333"/>
                </a:solidFill>
                <a:effectLst/>
                <a:latin typeface="Source Sans Pro" panose="020B0503030403020204" pitchFamily="34" charset="0"/>
              </a:rPr>
              <a:t> Explain what actions you took</a:t>
            </a:r>
          </a:p>
          <a:p>
            <a:pPr algn="l">
              <a:buFont typeface="Arial" panose="020B0604020202020204" pitchFamily="34" charset="0"/>
              <a:buChar char="•"/>
            </a:pPr>
            <a:r>
              <a:rPr lang="en-US" b="1" i="0" dirty="0">
                <a:solidFill>
                  <a:srgbClr val="333333"/>
                </a:solidFill>
                <a:effectLst/>
                <a:latin typeface="Source Sans Pro" panose="020B0503030403020204" pitchFamily="34" charset="0"/>
              </a:rPr>
              <a:t>Results:</a:t>
            </a:r>
            <a:r>
              <a:rPr lang="en-US" b="0" i="0" dirty="0">
                <a:solidFill>
                  <a:srgbClr val="333333"/>
                </a:solidFill>
                <a:effectLst/>
                <a:latin typeface="Source Sans Pro" panose="020B0503030403020204" pitchFamily="34" charset="0"/>
              </a:rPr>
              <a:t> Explain what happened as a result of your actions</a:t>
            </a:r>
          </a:p>
          <a:p>
            <a:pPr algn="l">
              <a:buFont typeface="Arial" panose="020B0604020202020204" pitchFamily="34" charset="0"/>
              <a:buChar char="•"/>
            </a:pPr>
            <a:r>
              <a:rPr lang="en-US" b="1" i="0" dirty="0">
                <a:solidFill>
                  <a:srgbClr val="333333"/>
                </a:solidFill>
                <a:effectLst/>
                <a:latin typeface="Source Sans Pro" panose="020B0503030403020204" pitchFamily="34" charset="0"/>
              </a:rPr>
              <a:t>Learning:</a:t>
            </a:r>
            <a:r>
              <a:rPr lang="en-US" b="0" i="0" dirty="0">
                <a:solidFill>
                  <a:srgbClr val="333333"/>
                </a:solidFill>
                <a:effectLst/>
                <a:latin typeface="Source Sans Pro" panose="020B0503030403020204" pitchFamily="34" charset="0"/>
              </a:rPr>
              <a:t> Identify what you have learned</a:t>
            </a:r>
          </a:p>
        </p:txBody>
      </p:sp>
      <p:pic>
        <p:nvPicPr>
          <p:cNvPr id="6146" name="Picture 2" descr="A graphic of the CARL model with the words spelled out. Context, Action, Result, Learning">
            <a:extLst>
              <a:ext uri="{FF2B5EF4-FFF2-40B4-BE49-F238E27FC236}">
                <a16:creationId xmlns:a16="http://schemas.microsoft.com/office/drawing/2014/main" id="{965F94B7-6176-BFD6-C080-647D816F3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0661" y="1599715"/>
            <a:ext cx="4351339"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572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3FCC0-907D-F57F-9F1F-67731A5B71D9}"/>
              </a:ext>
            </a:extLst>
          </p:cNvPr>
          <p:cNvSpPr>
            <a:spLocks noGrp="1"/>
          </p:cNvSpPr>
          <p:nvPr>
            <p:ph type="title"/>
          </p:nvPr>
        </p:nvSpPr>
        <p:spPr>
          <a:xfrm>
            <a:off x="838200" y="0"/>
            <a:ext cx="10515600" cy="1325563"/>
          </a:xfrm>
        </p:spPr>
        <p:txBody>
          <a:bodyPr/>
          <a:lstStyle/>
          <a:p>
            <a:r>
              <a:rPr lang="en-US" b="0" i="0" dirty="0">
                <a:solidFill>
                  <a:srgbClr val="333333"/>
                </a:solidFill>
                <a:effectLst/>
                <a:latin typeface="Source Sans Pro" panose="020B0503030403020204" pitchFamily="34" charset="0"/>
              </a:rPr>
              <a:t>The 5R framework for reflection</a:t>
            </a:r>
            <a:endParaRPr lang="en-IN" dirty="0"/>
          </a:p>
        </p:txBody>
      </p:sp>
      <p:sp>
        <p:nvSpPr>
          <p:cNvPr id="3" name="Content Placeholder 2">
            <a:extLst>
              <a:ext uri="{FF2B5EF4-FFF2-40B4-BE49-F238E27FC236}">
                <a16:creationId xmlns:a16="http://schemas.microsoft.com/office/drawing/2014/main" id="{3B356682-7744-221E-7134-7843BE474688}"/>
              </a:ext>
            </a:extLst>
          </p:cNvPr>
          <p:cNvSpPr>
            <a:spLocks noGrp="1"/>
          </p:cNvSpPr>
          <p:nvPr>
            <p:ph idx="1"/>
          </p:nvPr>
        </p:nvSpPr>
        <p:spPr>
          <a:xfrm>
            <a:off x="424206" y="1325564"/>
            <a:ext cx="6702458" cy="5532436"/>
          </a:xfrm>
        </p:spPr>
        <p:txBody>
          <a:bodyPr>
            <a:normAutofit fontScale="92500" lnSpcReduction="20000"/>
          </a:bodyPr>
          <a:lstStyle/>
          <a:p>
            <a:pPr algn="l"/>
            <a:r>
              <a:rPr lang="en-US" sz="2400" b="0" i="0" dirty="0">
                <a:solidFill>
                  <a:srgbClr val="333333"/>
                </a:solidFill>
                <a:effectLst/>
                <a:latin typeface="Source Sans Pro" panose="020B0503030403020204" pitchFamily="34" charset="0"/>
              </a:rPr>
              <a:t>This framework developed by Bain et al. (for example 2002), focuses on five core stages, each addressing one aspect of reflection. By thinking about all 5 stages individually you will engage with all the essential components of reflection, enabling you to produce a critically engaged reflection based in your experience. This model can also be helpful for structuring reflective writing.</a:t>
            </a:r>
          </a:p>
          <a:p>
            <a:pPr algn="l"/>
            <a:r>
              <a:rPr lang="en-US" sz="2400" b="0" i="0" dirty="0">
                <a:solidFill>
                  <a:srgbClr val="333333"/>
                </a:solidFill>
                <a:effectLst/>
                <a:latin typeface="Source Sans Pro" panose="020B0503030403020204" pitchFamily="34" charset="0"/>
              </a:rPr>
              <a:t>The 5 stages are:</a:t>
            </a:r>
          </a:p>
          <a:p>
            <a:pPr algn="l">
              <a:buFont typeface="Arial" panose="020B0604020202020204" pitchFamily="34" charset="0"/>
              <a:buChar char="•"/>
            </a:pPr>
            <a:r>
              <a:rPr lang="en-US" sz="2400" b="1" i="0" dirty="0">
                <a:solidFill>
                  <a:srgbClr val="333333"/>
                </a:solidFill>
                <a:effectLst/>
                <a:latin typeface="Source Sans Pro" panose="020B0503030403020204" pitchFamily="34" charset="0"/>
              </a:rPr>
              <a:t>Reporting</a:t>
            </a:r>
            <a:r>
              <a:rPr lang="en-US" sz="2400" b="0" i="0" dirty="0">
                <a:solidFill>
                  <a:srgbClr val="333333"/>
                </a:solidFill>
                <a:effectLst/>
                <a:latin typeface="Source Sans Pro" panose="020B0503030403020204" pitchFamily="34" charset="0"/>
              </a:rPr>
              <a:t> of the context of the experience</a:t>
            </a:r>
          </a:p>
          <a:p>
            <a:pPr algn="l">
              <a:buFont typeface="Arial" panose="020B0604020202020204" pitchFamily="34" charset="0"/>
              <a:buChar char="•"/>
            </a:pPr>
            <a:r>
              <a:rPr lang="en-US" sz="2400" b="1" i="0" dirty="0">
                <a:solidFill>
                  <a:srgbClr val="333333"/>
                </a:solidFill>
                <a:effectLst/>
                <a:latin typeface="Source Sans Pro" panose="020B0503030403020204" pitchFamily="34" charset="0"/>
              </a:rPr>
              <a:t>Responding </a:t>
            </a:r>
            <a:r>
              <a:rPr lang="en-US" sz="2400" b="0" i="0" dirty="0">
                <a:solidFill>
                  <a:srgbClr val="333333"/>
                </a:solidFill>
                <a:effectLst/>
                <a:latin typeface="Source Sans Pro" panose="020B0503030403020204" pitchFamily="34" charset="0"/>
              </a:rPr>
              <a:t>to the experience (observations, feelings, thoughts, etc.)</a:t>
            </a:r>
          </a:p>
          <a:p>
            <a:pPr algn="l">
              <a:buFont typeface="Arial" panose="020B0604020202020204" pitchFamily="34" charset="0"/>
              <a:buChar char="•"/>
            </a:pPr>
            <a:r>
              <a:rPr lang="en-US" sz="2400" b="1" i="0" dirty="0">
                <a:solidFill>
                  <a:srgbClr val="333333"/>
                </a:solidFill>
                <a:effectLst/>
                <a:latin typeface="Source Sans Pro" panose="020B0503030403020204" pitchFamily="34" charset="0"/>
              </a:rPr>
              <a:t>Relating </a:t>
            </a:r>
            <a:r>
              <a:rPr lang="en-US" sz="2400" b="0" i="0" dirty="0">
                <a:solidFill>
                  <a:srgbClr val="333333"/>
                </a:solidFill>
                <a:effectLst/>
                <a:latin typeface="Source Sans Pro" panose="020B0503030403020204" pitchFamily="34" charset="0"/>
              </a:rPr>
              <a:t>the experience to knowledge and skills you already have</a:t>
            </a:r>
          </a:p>
          <a:p>
            <a:pPr algn="l">
              <a:buFont typeface="Arial" panose="020B0604020202020204" pitchFamily="34" charset="0"/>
              <a:buChar char="•"/>
            </a:pPr>
            <a:r>
              <a:rPr lang="en-US" sz="2400" b="1" i="0" dirty="0">
                <a:solidFill>
                  <a:srgbClr val="333333"/>
                </a:solidFill>
                <a:effectLst/>
                <a:latin typeface="Source Sans Pro" panose="020B0503030403020204" pitchFamily="34" charset="0"/>
              </a:rPr>
              <a:t>Reasoning </a:t>
            </a:r>
            <a:r>
              <a:rPr lang="en-US" sz="2400" b="0" i="0" dirty="0">
                <a:solidFill>
                  <a:srgbClr val="333333"/>
                </a:solidFill>
                <a:effectLst/>
                <a:latin typeface="Source Sans Pro" panose="020B0503030403020204" pitchFamily="34" charset="0"/>
              </a:rPr>
              <a:t>about the significant factors/theory to explain the experience</a:t>
            </a:r>
          </a:p>
          <a:p>
            <a:pPr algn="l">
              <a:buFont typeface="Arial" panose="020B0604020202020204" pitchFamily="34" charset="0"/>
              <a:buChar char="•"/>
            </a:pPr>
            <a:r>
              <a:rPr lang="en-US" sz="2400" b="1" i="0" dirty="0">
                <a:solidFill>
                  <a:srgbClr val="333333"/>
                </a:solidFill>
                <a:effectLst/>
                <a:latin typeface="Source Sans Pro" panose="020B0503030403020204" pitchFamily="34" charset="0"/>
              </a:rPr>
              <a:t>Reconstructing </a:t>
            </a:r>
            <a:r>
              <a:rPr lang="en-US" sz="2400" b="0" i="0" dirty="0">
                <a:solidFill>
                  <a:srgbClr val="333333"/>
                </a:solidFill>
                <a:effectLst/>
                <a:latin typeface="Source Sans Pro" panose="020B0503030403020204" pitchFamily="34" charset="0"/>
              </a:rPr>
              <a:t>your practice by planning future actions for a similar experience</a:t>
            </a:r>
          </a:p>
        </p:txBody>
      </p:sp>
      <p:pic>
        <p:nvPicPr>
          <p:cNvPr id="7170" name="Picture 2" descr="A graphic of the 5R model with the words spelled out. Reporting, reporting, relating, reasoning, and reconstructing">
            <a:extLst>
              <a:ext uri="{FF2B5EF4-FFF2-40B4-BE49-F238E27FC236}">
                <a16:creationId xmlns:a16="http://schemas.microsoft.com/office/drawing/2014/main" id="{0F241F83-3952-5E71-CF73-1BEEBFF1C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9356" y="1825624"/>
            <a:ext cx="4917282" cy="4917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795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0797-A36A-9A70-E008-74658A34FE6D}"/>
              </a:ext>
            </a:extLst>
          </p:cNvPr>
          <p:cNvSpPr>
            <a:spLocks noGrp="1"/>
          </p:cNvSpPr>
          <p:nvPr>
            <p:ph type="title"/>
          </p:nvPr>
        </p:nvSpPr>
        <p:spPr/>
        <p:txBody>
          <a:bodyPr/>
          <a:lstStyle/>
          <a:p>
            <a:r>
              <a:rPr lang="en-IN" dirty="0"/>
              <a:t>Benefits of Critical Reflection</a:t>
            </a:r>
          </a:p>
        </p:txBody>
      </p:sp>
      <p:sp>
        <p:nvSpPr>
          <p:cNvPr id="3" name="Content Placeholder 2">
            <a:extLst>
              <a:ext uri="{FF2B5EF4-FFF2-40B4-BE49-F238E27FC236}">
                <a16:creationId xmlns:a16="http://schemas.microsoft.com/office/drawing/2014/main" id="{D141DB31-63FC-F621-3731-1B2EA217BD19}"/>
              </a:ext>
            </a:extLst>
          </p:cNvPr>
          <p:cNvSpPr>
            <a:spLocks noGrp="1"/>
          </p:cNvSpPr>
          <p:nvPr>
            <p:ph idx="1"/>
          </p:nvPr>
        </p:nvSpPr>
        <p:spPr/>
        <p:txBody>
          <a:bodyPr/>
          <a:lstStyle/>
          <a:p>
            <a:pPr marL="0" indent="0" algn="l">
              <a:buNone/>
            </a:pPr>
            <a:r>
              <a:rPr lang="en-US" b="1" i="0" dirty="0">
                <a:solidFill>
                  <a:srgbClr val="202124"/>
                </a:solidFill>
                <a:effectLst/>
                <a:latin typeface="Google Sans"/>
              </a:rPr>
              <a:t>Some of the benefits of engaging in critical reflection include:</a:t>
            </a:r>
            <a:endParaRPr lang="en-US" b="0" i="0" dirty="0">
              <a:solidFill>
                <a:srgbClr val="202124"/>
              </a:solidFill>
              <a:effectLst/>
              <a:latin typeface="Google Sans"/>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Strengthening professional practice.</a:t>
            </a:r>
          </a:p>
          <a:p>
            <a:pPr algn="l">
              <a:buFont typeface="Arial" panose="020B0604020202020204" pitchFamily="34" charset="0"/>
              <a:buChar char="•"/>
            </a:pPr>
            <a:r>
              <a:rPr lang="en-US" b="0" i="0" dirty="0">
                <a:solidFill>
                  <a:srgbClr val="202124"/>
                </a:solidFill>
                <a:effectLst/>
                <a:latin typeface="arial" panose="020B0604020202020204" pitchFamily="34" charset="0"/>
              </a:rPr>
              <a:t>Generating learning.</a:t>
            </a:r>
          </a:p>
          <a:p>
            <a:pPr algn="l">
              <a:buFont typeface="Arial" panose="020B0604020202020204" pitchFamily="34" charset="0"/>
              <a:buChar char="•"/>
            </a:pPr>
            <a:r>
              <a:rPr lang="en-US" b="0" i="0" dirty="0">
                <a:solidFill>
                  <a:srgbClr val="202124"/>
                </a:solidFill>
                <a:effectLst/>
                <a:latin typeface="arial" panose="020B0604020202020204" pitchFamily="34" charset="0"/>
              </a:rPr>
              <a:t>Engaging higher order thinking and creative practice.</a:t>
            </a:r>
          </a:p>
          <a:p>
            <a:pPr algn="l">
              <a:buFont typeface="Arial" panose="020B0604020202020204" pitchFamily="34" charset="0"/>
              <a:buChar char="•"/>
            </a:pPr>
            <a:r>
              <a:rPr lang="en-US" b="0" i="0" dirty="0">
                <a:solidFill>
                  <a:srgbClr val="202124"/>
                </a:solidFill>
                <a:effectLst/>
                <a:latin typeface="arial" panose="020B0604020202020204" pitchFamily="34" charset="0"/>
              </a:rPr>
              <a:t>Helping educators make sense of experience.</a:t>
            </a:r>
          </a:p>
          <a:p>
            <a:pPr algn="l">
              <a:buFont typeface="Arial" panose="020B0604020202020204" pitchFamily="34" charset="0"/>
              <a:buChar char="•"/>
            </a:pPr>
            <a:r>
              <a:rPr lang="en-US" b="0" i="0" dirty="0">
                <a:solidFill>
                  <a:srgbClr val="202124"/>
                </a:solidFill>
                <a:effectLst/>
                <a:latin typeface="arial" panose="020B0604020202020204" pitchFamily="34" charset="0"/>
              </a:rPr>
              <a:t>A vehicle for problem solving.</a:t>
            </a:r>
          </a:p>
          <a:p>
            <a:pPr algn="l">
              <a:buFont typeface="Arial" panose="020B0604020202020204" pitchFamily="34" charset="0"/>
              <a:buChar char="•"/>
            </a:pPr>
            <a:r>
              <a:rPr lang="en-US" b="0" i="0" dirty="0">
                <a:solidFill>
                  <a:srgbClr val="202124"/>
                </a:solidFill>
                <a:effectLst/>
                <a:latin typeface="arial" panose="020B0604020202020204" pitchFamily="34" charset="0"/>
              </a:rPr>
              <a:t>Allowing the development of deeper understandings.</a:t>
            </a:r>
          </a:p>
        </p:txBody>
      </p:sp>
    </p:spTree>
    <p:extLst>
      <p:ext uri="{BB962C8B-B14F-4D97-AF65-F5344CB8AC3E}">
        <p14:creationId xmlns:p14="http://schemas.microsoft.com/office/powerpoint/2010/main" val="4143309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824FFD-615C-0AF0-4621-A65F973B05FA}"/>
              </a:ext>
            </a:extLst>
          </p:cNvPr>
          <p:cNvSpPr>
            <a:spLocks noGrp="1"/>
          </p:cNvSpPr>
          <p:nvPr>
            <p:ph type="ctrTitle"/>
          </p:nvPr>
        </p:nvSpPr>
        <p:spPr/>
        <p:txBody>
          <a:bodyPr/>
          <a:lstStyle/>
          <a:p>
            <a:r>
              <a:rPr lang="en-IN" dirty="0"/>
              <a:t>Cognitive Learning</a:t>
            </a:r>
          </a:p>
        </p:txBody>
      </p:sp>
      <p:sp>
        <p:nvSpPr>
          <p:cNvPr id="5" name="Subtitle 4">
            <a:extLst>
              <a:ext uri="{FF2B5EF4-FFF2-40B4-BE49-F238E27FC236}">
                <a16:creationId xmlns:a16="http://schemas.microsoft.com/office/drawing/2014/main" id="{C36798F9-5D25-9A1B-B245-AA3F6D9854C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51989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0257-64E7-38BE-BFA1-2059484EE79B}"/>
              </a:ext>
            </a:extLst>
          </p:cNvPr>
          <p:cNvSpPr>
            <a:spLocks noGrp="1"/>
          </p:cNvSpPr>
          <p:nvPr>
            <p:ph type="title"/>
          </p:nvPr>
        </p:nvSpPr>
        <p:spPr/>
        <p:txBody>
          <a:bodyPr/>
          <a:lstStyle/>
          <a:p>
            <a:r>
              <a:rPr lang="en-IN" b="1" i="0" dirty="0">
                <a:solidFill>
                  <a:srgbClr val="233143"/>
                </a:solidFill>
                <a:effectLst/>
                <a:latin typeface="HK Grotesk"/>
              </a:rPr>
              <a:t>What Is Critical Thinking?</a:t>
            </a:r>
            <a:endParaRPr lang="en-IN" dirty="0"/>
          </a:p>
        </p:txBody>
      </p:sp>
      <p:sp>
        <p:nvSpPr>
          <p:cNvPr id="3" name="Content Placeholder 2">
            <a:extLst>
              <a:ext uri="{FF2B5EF4-FFF2-40B4-BE49-F238E27FC236}">
                <a16:creationId xmlns:a16="http://schemas.microsoft.com/office/drawing/2014/main" id="{0EE2A463-EEBF-940F-EF39-F3E6E40ED737}"/>
              </a:ext>
            </a:extLst>
          </p:cNvPr>
          <p:cNvSpPr>
            <a:spLocks noGrp="1"/>
          </p:cNvSpPr>
          <p:nvPr>
            <p:ph idx="1"/>
          </p:nvPr>
        </p:nvSpPr>
        <p:spPr/>
        <p:txBody>
          <a:bodyPr/>
          <a:lstStyle/>
          <a:p>
            <a:r>
              <a:rPr lang="en-US" b="0" i="1" dirty="0">
                <a:solidFill>
                  <a:srgbClr val="233143"/>
                </a:solidFill>
                <a:effectLst/>
                <a:latin typeface="HK Grotesk"/>
              </a:rPr>
              <a:t>Critical thinking</a:t>
            </a:r>
            <a:r>
              <a:rPr lang="en-US" b="0" i="0" dirty="0">
                <a:solidFill>
                  <a:srgbClr val="233143"/>
                </a:solidFill>
                <a:effectLst/>
                <a:latin typeface="HK Grotesk"/>
              </a:rPr>
              <a:t> is the ability to think in an organized and rational manner in order to understand connections between ideas and/or facts. It helps you decide what to believe in. In other words, it’s “thinking about thinking”—identifying, analyzing, and then fixing flaws in the way we think.</a:t>
            </a:r>
            <a:endParaRPr lang="en-IN" dirty="0"/>
          </a:p>
        </p:txBody>
      </p:sp>
    </p:spTree>
    <p:extLst>
      <p:ext uri="{BB962C8B-B14F-4D97-AF65-F5344CB8AC3E}">
        <p14:creationId xmlns:p14="http://schemas.microsoft.com/office/powerpoint/2010/main" val="3296679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AB0B-384F-1B79-E718-E9A654FCF11C}"/>
              </a:ext>
            </a:extLst>
          </p:cNvPr>
          <p:cNvSpPr>
            <a:spLocks noGrp="1"/>
          </p:cNvSpPr>
          <p:nvPr>
            <p:ph type="title"/>
          </p:nvPr>
        </p:nvSpPr>
        <p:spPr>
          <a:xfrm>
            <a:off x="838200" y="0"/>
            <a:ext cx="10515600" cy="1325563"/>
          </a:xfrm>
        </p:spPr>
        <p:txBody>
          <a:bodyPr/>
          <a:lstStyle/>
          <a:p>
            <a:r>
              <a:rPr lang="en-US" b="0" i="0" dirty="0">
                <a:solidFill>
                  <a:srgbClr val="16181A"/>
                </a:solidFill>
                <a:effectLst/>
                <a:latin typeface="museosans-700"/>
              </a:rPr>
              <a:t>What is Cognitive Learning?</a:t>
            </a:r>
            <a:endParaRPr lang="en-IN" dirty="0"/>
          </a:p>
        </p:txBody>
      </p:sp>
      <p:sp>
        <p:nvSpPr>
          <p:cNvPr id="3" name="Content Placeholder 2">
            <a:extLst>
              <a:ext uri="{FF2B5EF4-FFF2-40B4-BE49-F238E27FC236}">
                <a16:creationId xmlns:a16="http://schemas.microsoft.com/office/drawing/2014/main" id="{E2D77A7B-0B71-F48A-814C-0C0221D0361B}"/>
              </a:ext>
            </a:extLst>
          </p:cNvPr>
          <p:cNvSpPr>
            <a:spLocks noGrp="1"/>
          </p:cNvSpPr>
          <p:nvPr>
            <p:ph idx="1"/>
          </p:nvPr>
        </p:nvSpPr>
        <p:spPr>
          <a:xfrm>
            <a:off x="838200" y="1178350"/>
            <a:ext cx="10515600" cy="5679649"/>
          </a:xfrm>
        </p:spPr>
        <p:txBody>
          <a:bodyPr>
            <a:normAutofit/>
          </a:bodyPr>
          <a:lstStyle/>
          <a:p>
            <a:pPr algn="l"/>
            <a:r>
              <a:rPr lang="en-US" b="1" i="1" dirty="0">
                <a:solidFill>
                  <a:srgbClr val="16181A"/>
                </a:solidFill>
                <a:effectLst/>
                <a:latin typeface="museosans-700"/>
              </a:rPr>
              <a:t>Cognitive learning</a:t>
            </a:r>
            <a:r>
              <a:rPr lang="en-US" b="0" i="0" dirty="0">
                <a:solidFill>
                  <a:srgbClr val="16181A"/>
                </a:solidFill>
                <a:effectLst/>
                <a:latin typeface="museosans-300"/>
              </a:rPr>
              <a:t> is an active style of learning that focuses on helping you learn how to maximize your brain’s potential. It makes it easier for you to connect new information with existing ideas hence deepening your memory and retention capacity.</a:t>
            </a:r>
          </a:p>
          <a:p>
            <a:pPr algn="l"/>
            <a:r>
              <a:rPr lang="en-US" b="0" i="0" dirty="0">
                <a:solidFill>
                  <a:srgbClr val="16181A"/>
                </a:solidFill>
                <a:effectLst/>
                <a:latin typeface="museosans-300"/>
              </a:rPr>
              <a:t>The ability of the brain’s mental processes to absorb and retain information through experience, senses, and thought is known as </a:t>
            </a:r>
            <a:r>
              <a:rPr lang="en-US" b="1" i="0" dirty="0">
                <a:solidFill>
                  <a:srgbClr val="16181A"/>
                </a:solidFill>
                <a:effectLst/>
                <a:latin typeface="museosans-700"/>
              </a:rPr>
              <a:t>cognition</a:t>
            </a:r>
            <a:r>
              <a:rPr lang="en-US" b="0" i="0" dirty="0">
                <a:solidFill>
                  <a:srgbClr val="16181A"/>
                </a:solidFill>
                <a:effectLst/>
                <a:latin typeface="museosans-300"/>
              </a:rPr>
              <a:t>.</a:t>
            </a:r>
          </a:p>
          <a:p>
            <a:pPr algn="l"/>
            <a:r>
              <a:rPr lang="en-US" b="0" i="0" dirty="0">
                <a:solidFill>
                  <a:srgbClr val="16181A"/>
                </a:solidFill>
                <a:effectLst/>
                <a:latin typeface="museosans-300"/>
              </a:rPr>
              <a:t>Employers need to expose employees to training on cognitive learning—an organization whose employees have strong cognitive skills is likely successful.</a:t>
            </a:r>
          </a:p>
          <a:p>
            <a:pPr algn="l"/>
            <a:r>
              <a:rPr lang="en-US" b="0" i="0" dirty="0">
                <a:solidFill>
                  <a:srgbClr val="16181A"/>
                </a:solidFill>
                <a:effectLst/>
                <a:latin typeface="museosans-300"/>
              </a:rPr>
              <a:t>Well-trained and fully engaged employees are capable of learning quickly and being highly productive by handling multiple complex tasks without the necessity of a supervisor.</a:t>
            </a:r>
            <a:endParaRPr lang="en-IN" dirty="0"/>
          </a:p>
        </p:txBody>
      </p:sp>
    </p:spTree>
    <p:extLst>
      <p:ext uri="{BB962C8B-B14F-4D97-AF65-F5344CB8AC3E}">
        <p14:creationId xmlns:p14="http://schemas.microsoft.com/office/powerpoint/2010/main" val="271997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ECDC-422F-A1E2-5E82-8CA1DA1B1420}"/>
              </a:ext>
            </a:extLst>
          </p:cNvPr>
          <p:cNvSpPr>
            <a:spLocks noGrp="1"/>
          </p:cNvSpPr>
          <p:nvPr>
            <p:ph type="title"/>
          </p:nvPr>
        </p:nvSpPr>
        <p:spPr>
          <a:xfrm>
            <a:off x="743932" y="0"/>
            <a:ext cx="10515600" cy="737811"/>
          </a:xfrm>
        </p:spPr>
        <p:txBody>
          <a:bodyPr/>
          <a:lstStyle/>
          <a:p>
            <a:r>
              <a:rPr lang="en-IN" b="0" i="0" dirty="0">
                <a:solidFill>
                  <a:srgbClr val="16181A"/>
                </a:solidFill>
                <a:effectLst/>
                <a:latin typeface="museosans-700"/>
              </a:rPr>
              <a:t>Components of Cognitive Learning</a:t>
            </a:r>
            <a:endParaRPr lang="en-IN" dirty="0"/>
          </a:p>
        </p:txBody>
      </p:sp>
      <p:sp>
        <p:nvSpPr>
          <p:cNvPr id="3" name="Content Placeholder 2">
            <a:extLst>
              <a:ext uri="{FF2B5EF4-FFF2-40B4-BE49-F238E27FC236}">
                <a16:creationId xmlns:a16="http://schemas.microsoft.com/office/drawing/2014/main" id="{46B3C139-6619-2F45-37B8-3D8A9A0FD6E0}"/>
              </a:ext>
            </a:extLst>
          </p:cNvPr>
          <p:cNvSpPr>
            <a:spLocks noGrp="1"/>
          </p:cNvSpPr>
          <p:nvPr>
            <p:ph idx="1"/>
          </p:nvPr>
        </p:nvSpPr>
        <p:spPr>
          <a:xfrm>
            <a:off x="414779" y="737810"/>
            <a:ext cx="10939021" cy="6120190"/>
          </a:xfrm>
        </p:spPr>
        <p:txBody>
          <a:bodyPr>
            <a:normAutofit/>
          </a:bodyPr>
          <a:lstStyle/>
          <a:p>
            <a:r>
              <a:rPr lang="en-US" b="0" i="0" dirty="0">
                <a:solidFill>
                  <a:srgbClr val="16181A"/>
                </a:solidFill>
                <a:effectLst/>
                <a:latin typeface="museosans-300"/>
              </a:rPr>
              <a:t>Traditional learning mainly focuses on memorization instead of trying to achieve mastery in a particular subject.</a:t>
            </a:r>
          </a:p>
          <a:p>
            <a:pPr marL="0" indent="0" algn="l">
              <a:buNone/>
            </a:pPr>
            <a:r>
              <a:rPr lang="en-US" b="0" i="0" dirty="0">
                <a:solidFill>
                  <a:srgbClr val="16181A"/>
                </a:solidFill>
                <a:effectLst/>
                <a:latin typeface="museosans-300"/>
              </a:rPr>
              <a:t>The following are fundamental aspects of cognitive learning:</a:t>
            </a:r>
          </a:p>
          <a:p>
            <a:pPr marL="0" indent="0" algn="l">
              <a:buNone/>
            </a:pPr>
            <a:r>
              <a:rPr lang="en-US" b="0" i="0" dirty="0">
                <a:solidFill>
                  <a:srgbClr val="16181A"/>
                </a:solidFill>
                <a:effectLst/>
                <a:latin typeface="museosans-700"/>
              </a:rPr>
              <a:t>1. Comprehension- </a:t>
            </a:r>
            <a:r>
              <a:rPr lang="en-US" b="0" i="0" dirty="0">
                <a:solidFill>
                  <a:srgbClr val="16181A"/>
                </a:solidFill>
                <a:effectLst/>
                <a:latin typeface="museosans-300"/>
              </a:rPr>
              <a:t>For cognitive learning to be efficient and benefit you, understand the reason why you are learning a specific subject in the first place.</a:t>
            </a:r>
          </a:p>
          <a:p>
            <a:pPr marL="0" indent="0" algn="l">
              <a:buNone/>
            </a:pPr>
            <a:r>
              <a:rPr lang="en-US" b="0" i="0" dirty="0">
                <a:solidFill>
                  <a:srgbClr val="16181A"/>
                </a:solidFill>
                <a:effectLst/>
                <a:latin typeface="museosans-700"/>
              </a:rPr>
              <a:t>2. Memory- </a:t>
            </a:r>
            <a:r>
              <a:rPr lang="en-US" b="0" i="0" dirty="0">
                <a:solidFill>
                  <a:srgbClr val="16181A"/>
                </a:solidFill>
                <a:effectLst/>
                <a:latin typeface="museosans-300"/>
              </a:rPr>
              <a:t>Cognitive learning discourages cramming of information, which is very ineffective in education. Having a deep understanding of a subject improves your ability to relate new knowledge with previous experiences or information.</a:t>
            </a:r>
          </a:p>
          <a:p>
            <a:pPr marL="0" indent="0" algn="l">
              <a:buNone/>
            </a:pPr>
            <a:r>
              <a:rPr lang="en-US" b="0" i="0" dirty="0">
                <a:solidFill>
                  <a:srgbClr val="16181A"/>
                </a:solidFill>
                <a:effectLst/>
                <a:latin typeface="museosans-700"/>
              </a:rPr>
              <a:t>3. Application- </a:t>
            </a:r>
            <a:r>
              <a:rPr lang="en-US" b="0" i="0" dirty="0">
                <a:solidFill>
                  <a:srgbClr val="16181A"/>
                </a:solidFill>
                <a:effectLst/>
                <a:latin typeface="museosans-300"/>
              </a:rPr>
              <a:t>Cognitive learning strategies help you apply new information or skills in life situations. They encourage you as you continue to develop problem-solving skills.</a:t>
            </a:r>
          </a:p>
          <a:p>
            <a:endParaRPr lang="en-IN" dirty="0"/>
          </a:p>
        </p:txBody>
      </p:sp>
    </p:spTree>
    <p:extLst>
      <p:ext uri="{BB962C8B-B14F-4D97-AF65-F5344CB8AC3E}">
        <p14:creationId xmlns:p14="http://schemas.microsoft.com/office/powerpoint/2010/main" val="3356455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3442-E669-673E-5E2C-3728F6C03A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694763-4D19-CF50-7DB8-A629ABA206AD}"/>
              </a:ext>
            </a:extLst>
          </p:cNvPr>
          <p:cNvSpPr>
            <a:spLocks noGrp="1"/>
          </p:cNvSpPr>
          <p:nvPr>
            <p:ph idx="1"/>
          </p:nvPr>
        </p:nvSpPr>
        <p:spPr/>
        <p:txBody>
          <a:bodyPr/>
          <a:lstStyle/>
          <a:p>
            <a:endParaRPr lang="en-IN" dirty="0"/>
          </a:p>
        </p:txBody>
      </p:sp>
      <p:pic>
        <p:nvPicPr>
          <p:cNvPr id="8194" name="Picture 2" descr="Cognitive learning loop, fundamental aspects: Comprehension, Memory, Application.">
            <a:extLst>
              <a:ext uri="{FF2B5EF4-FFF2-40B4-BE49-F238E27FC236}">
                <a16:creationId xmlns:a16="http://schemas.microsoft.com/office/drawing/2014/main" id="{AFEAA430-AE56-C8D5-2753-303B96E30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0"/>
            <a:ext cx="89153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381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CD812-135D-EBE0-C741-F582D4479C95}"/>
              </a:ext>
            </a:extLst>
          </p:cNvPr>
          <p:cNvSpPr>
            <a:spLocks noGrp="1"/>
          </p:cNvSpPr>
          <p:nvPr>
            <p:ph type="title"/>
          </p:nvPr>
        </p:nvSpPr>
        <p:spPr/>
        <p:txBody>
          <a:bodyPr/>
          <a:lstStyle/>
          <a:p>
            <a:r>
              <a:rPr lang="az-Cyrl-AZ" b="0" i="0" dirty="0">
                <a:solidFill>
                  <a:srgbClr val="16181A"/>
                </a:solidFill>
                <a:effectLst/>
                <a:latin typeface="museosans-700"/>
              </a:rPr>
              <a:t>С</a:t>
            </a:r>
            <a:r>
              <a:rPr lang="en-IN" b="0" i="0" dirty="0" err="1">
                <a:solidFill>
                  <a:srgbClr val="16181A"/>
                </a:solidFill>
                <a:effectLst/>
                <a:latin typeface="museosans-700"/>
              </a:rPr>
              <a:t>ognitive</a:t>
            </a:r>
            <a:r>
              <a:rPr lang="en-IN" b="0" i="0" dirty="0">
                <a:solidFill>
                  <a:srgbClr val="16181A"/>
                </a:solidFill>
                <a:effectLst/>
                <a:latin typeface="museosans-700"/>
              </a:rPr>
              <a:t> Learning Theories</a:t>
            </a:r>
            <a:endParaRPr lang="en-IN" dirty="0"/>
          </a:p>
        </p:txBody>
      </p:sp>
      <p:sp>
        <p:nvSpPr>
          <p:cNvPr id="3" name="Content Placeholder 2">
            <a:extLst>
              <a:ext uri="{FF2B5EF4-FFF2-40B4-BE49-F238E27FC236}">
                <a16:creationId xmlns:a16="http://schemas.microsoft.com/office/drawing/2014/main" id="{077FF6D6-964A-3E89-D84F-0CCBF6ACE299}"/>
              </a:ext>
            </a:extLst>
          </p:cNvPr>
          <p:cNvSpPr>
            <a:spLocks noGrp="1"/>
          </p:cNvSpPr>
          <p:nvPr>
            <p:ph idx="1"/>
          </p:nvPr>
        </p:nvSpPr>
        <p:spPr>
          <a:xfrm>
            <a:off x="603315" y="1555423"/>
            <a:ext cx="10750485" cy="4621540"/>
          </a:xfrm>
        </p:spPr>
        <p:txBody>
          <a:bodyPr>
            <a:normAutofit/>
          </a:bodyPr>
          <a:lstStyle/>
          <a:p>
            <a:pPr algn="l"/>
            <a:r>
              <a:rPr lang="en-US" b="0" i="1" dirty="0">
                <a:solidFill>
                  <a:srgbClr val="16181A"/>
                </a:solidFill>
                <a:effectLst/>
                <a:latin typeface="museosans-300"/>
              </a:rPr>
              <a:t>Cognitive learning theory</a:t>
            </a:r>
            <a:r>
              <a:rPr lang="en-US" b="0" i="0" dirty="0">
                <a:solidFill>
                  <a:srgbClr val="16181A"/>
                </a:solidFill>
                <a:effectLst/>
                <a:latin typeface="museosans-300"/>
              </a:rPr>
              <a:t> explains how internal and external factors influence an individual’s mental processes to supplement learning.</a:t>
            </a:r>
          </a:p>
          <a:p>
            <a:pPr algn="l"/>
            <a:r>
              <a:rPr lang="en-US" b="0" i="0" dirty="0">
                <a:solidFill>
                  <a:srgbClr val="16181A"/>
                </a:solidFill>
                <a:effectLst/>
                <a:latin typeface="museosans-300"/>
              </a:rPr>
              <a:t>Delays and difficulties in learning are seen when cognitive processes are not working regularly. These processes are such as attention, observation, retrieval from long-term memory, and categorization.</a:t>
            </a:r>
          </a:p>
          <a:p>
            <a:pPr algn="l"/>
            <a:r>
              <a:rPr lang="en-US" b="0" i="0" dirty="0">
                <a:solidFill>
                  <a:srgbClr val="16181A"/>
                </a:solidFill>
                <a:effectLst/>
                <a:latin typeface="museosans-300"/>
              </a:rPr>
              <a:t>Today, cognitive learning theory is dominant in psychology. It is broken down into two categories.</a:t>
            </a:r>
          </a:p>
          <a:p>
            <a:pPr marL="514350" indent="-514350" algn="l">
              <a:buFont typeface="+mj-lt"/>
              <a:buAutoNum type="arabicPeriod"/>
            </a:pPr>
            <a:r>
              <a:rPr lang="en-US" dirty="0">
                <a:solidFill>
                  <a:srgbClr val="16181A"/>
                </a:solidFill>
                <a:latin typeface="museosans-300"/>
              </a:rPr>
              <a:t>Social Cognitive Theory</a:t>
            </a:r>
          </a:p>
          <a:p>
            <a:pPr marL="514350" indent="-514350" algn="l">
              <a:buFont typeface="+mj-lt"/>
              <a:buAutoNum type="arabicPeriod"/>
            </a:pPr>
            <a:r>
              <a:rPr lang="en-US" dirty="0">
                <a:solidFill>
                  <a:srgbClr val="16181A"/>
                </a:solidFill>
                <a:latin typeface="museosans-300"/>
              </a:rPr>
              <a:t>Cognitive </a:t>
            </a:r>
            <a:r>
              <a:rPr lang="en-US" dirty="0" err="1">
                <a:solidFill>
                  <a:srgbClr val="16181A"/>
                </a:solidFill>
                <a:latin typeface="museosans-300"/>
              </a:rPr>
              <a:t>Behaviorial</a:t>
            </a:r>
            <a:r>
              <a:rPr lang="en-US" dirty="0">
                <a:solidFill>
                  <a:srgbClr val="16181A"/>
                </a:solidFill>
                <a:latin typeface="museosans-300"/>
              </a:rPr>
              <a:t> Theory</a:t>
            </a:r>
            <a:endParaRPr lang="en-US" b="0" i="0" dirty="0">
              <a:solidFill>
                <a:srgbClr val="16181A"/>
              </a:solidFill>
              <a:effectLst/>
              <a:latin typeface="museosans-300"/>
            </a:endParaRPr>
          </a:p>
          <a:p>
            <a:endParaRPr lang="en-IN" dirty="0"/>
          </a:p>
        </p:txBody>
      </p:sp>
    </p:spTree>
    <p:extLst>
      <p:ext uri="{BB962C8B-B14F-4D97-AF65-F5344CB8AC3E}">
        <p14:creationId xmlns:p14="http://schemas.microsoft.com/office/powerpoint/2010/main" val="117667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695C-4ACC-03FD-E0F4-115292E02CE0}"/>
              </a:ext>
            </a:extLst>
          </p:cNvPr>
          <p:cNvSpPr>
            <a:spLocks noGrp="1"/>
          </p:cNvSpPr>
          <p:nvPr>
            <p:ph type="title"/>
          </p:nvPr>
        </p:nvSpPr>
        <p:spPr>
          <a:xfrm>
            <a:off x="838200" y="0"/>
            <a:ext cx="10515600" cy="1325563"/>
          </a:xfrm>
        </p:spPr>
        <p:txBody>
          <a:bodyPr/>
          <a:lstStyle/>
          <a:p>
            <a:r>
              <a:rPr lang="az-Cyrl-AZ" b="0" i="0" dirty="0">
                <a:solidFill>
                  <a:srgbClr val="16181A"/>
                </a:solidFill>
                <a:effectLst/>
                <a:latin typeface="museosans-700"/>
              </a:rPr>
              <a:t>С</a:t>
            </a:r>
            <a:r>
              <a:rPr lang="en-IN" b="0" i="0" dirty="0" err="1">
                <a:solidFill>
                  <a:srgbClr val="16181A"/>
                </a:solidFill>
                <a:effectLst/>
                <a:latin typeface="museosans-700"/>
              </a:rPr>
              <a:t>ognitive</a:t>
            </a:r>
            <a:r>
              <a:rPr lang="en-IN" b="0" i="0" dirty="0">
                <a:solidFill>
                  <a:srgbClr val="16181A"/>
                </a:solidFill>
                <a:effectLst/>
                <a:latin typeface="museosans-700"/>
              </a:rPr>
              <a:t> Learning Theories</a:t>
            </a:r>
            <a:endParaRPr lang="en-IN" dirty="0"/>
          </a:p>
        </p:txBody>
      </p:sp>
      <p:sp>
        <p:nvSpPr>
          <p:cNvPr id="3" name="Content Placeholder 2">
            <a:extLst>
              <a:ext uri="{FF2B5EF4-FFF2-40B4-BE49-F238E27FC236}">
                <a16:creationId xmlns:a16="http://schemas.microsoft.com/office/drawing/2014/main" id="{91EB4842-2DBF-AFD9-783A-0C9E296442C4}"/>
              </a:ext>
            </a:extLst>
          </p:cNvPr>
          <p:cNvSpPr>
            <a:spLocks noGrp="1"/>
          </p:cNvSpPr>
          <p:nvPr>
            <p:ph idx="1"/>
          </p:nvPr>
        </p:nvSpPr>
        <p:spPr>
          <a:xfrm>
            <a:off x="838200" y="1234912"/>
            <a:ext cx="10515600" cy="5623088"/>
          </a:xfrm>
        </p:spPr>
        <p:txBody>
          <a:bodyPr>
            <a:normAutofit fontScale="85000" lnSpcReduction="20000"/>
          </a:bodyPr>
          <a:lstStyle/>
          <a:p>
            <a:pPr marL="0" indent="0" algn="l">
              <a:buNone/>
            </a:pPr>
            <a:r>
              <a:rPr lang="en-US" b="1" i="0" dirty="0">
                <a:solidFill>
                  <a:srgbClr val="16181A"/>
                </a:solidFill>
                <a:effectLst/>
                <a:latin typeface="museosans-700"/>
              </a:rPr>
              <a:t>Social Cognitive Theory</a:t>
            </a:r>
          </a:p>
          <a:p>
            <a:pPr algn="l"/>
            <a:r>
              <a:rPr lang="en-US" b="0" i="0" dirty="0">
                <a:solidFill>
                  <a:srgbClr val="16181A"/>
                </a:solidFill>
                <a:effectLst/>
                <a:latin typeface="museosans-300"/>
              </a:rPr>
              <a:t>This theory helps us understand how people are influenced and their influence on the environment.</a:t>
            </a:r>
          </a:p>
          <a:p>
            <a:pPr algn="l"/>
            <a:r>
              <a:rPr lang="en-US" b="0" i="0" dirty="0">
                <a:solidFill>
                  <a:srgbClr val="16181A"/>
                </a:solidFill>
                <a:effectLst/>
                <a:latin typeface="museosans-300"/>
              </a:rPr>
              <a:t>One of the major components of social cognitive theory is observational learning. It is the process of learning others’ desirable and undesirable behaviors through observation.</a:t>
            </a:r>
          </a:p>
          <a:p>
            <a:pPr algn="l"/>
            <a:r>
              <a:rPr lang="en-US" b="0" i="0" dirty="0">
                <a:solidFill>
                  <a:srgbClr val="16181A"/>
                </a:solidFill>
                <a:effectLst/>
                <a:latin typeface="museosans-300"/>
              </a:rPr>
              <a:t>It is a quick way of acquiring information when you individually take action. A person who demonstrates behavior for another person is known as a model.</a:t>
            </a:r>
          </a:p>
          <a:p>
            <a:pPr algn="l"/>
            <a:r>
              <a:rPr lang="en-US" b="0" i="0" dirty="0">
                <a:solidFill>
                  <a:srgbClr val="16181A"/>
                </a:solidFill>
                <a:effectLst/>
                <a:latin typeface="museosans-300"/>
              </a:rPr>
              <a:t>These may be real people such as teachers, our peers, and supervisors, or symbolic models, also known as fictional characters that influence an observer’s behavior.</a:t>
            </a:r>
          </a:p>
          <a:p>
            <a:pPr algn="l"/>
            <a:r>
              <a:rPr lang="en-US" b="0" i="0" dirty="0">
                <a:solidFill>
                  <a:srgbClr val="16181A"/>
                </a:solidFill>
                <a:effectLst/>
                <a:latin typeface="museosans-300"/>
              </a:rPr>
              <a:t>Observational learning teaches people both positive and negative behaviors. For example, a manager within a company can teach the employees how they are supposed to behave ethically and be socially conscious when interacting and dealing with rude customers. Moreover, the manager can also train his/her employees on the different procedures that they can take in case of fire or other low probability hazardous scenarios.</a:t>
            </a:r>
          </a:p>
          <a:p>
            <a:pPr marL="0" indent="0">
              <a:buNone/>
            </a:pPr>
            <a:endParaRPr lang="en-IN" dirty="0"/>
          </a:p>
        </p:txBody>
      </p:sp>
    </p:spTree>
    <p:extLst>
      <p:ext uri="{BB962C8B-B14F-4D97-AF65-F5344CB8AC3E}">
        <p14:creationId xmlns:p14="http://schemas.microsoft.com/office/powerpoint/2010/main" val="3734835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EFFC-3904-B969-7AC0-053FFB1416E6}"/>
              </a:ext>
            </a:extLst>
          </p:cNvPr>
          <p:cNvSpPr>
            <a:spLocks noGrp="1"/>
          </p:cNvSpPr>
          <p:nvPr>
            <p:ph type="title"/>
          </p:nvPr>
        </p:nvSpPr>
        <p:spPr>
          <a:xfrm>
            <a:off x="838200" y="0"/>
            <a:ext cx="10515600" cy="1325563"/>
          </a:xfrm>
        </p:spPr>
        <p:txBody>
          <a:bodyPr/>
          <a:lstStyle/>
          <a:p>
            <a:r>
              <a:rPr lang="az-Cyrl-AZ" b="0" i="0" dirty="0">
                <a:solidFill>
                  <a:srgbClr val="16181A"/>
                </a:solidFill>
                <a:effectLst/>
                <a:latin typeface="museosans-700"/>
              </a:rPr>
              <a:t>С</a:t>
            </a:r>
            <a:r>
              <a:rPr lang="en-IN" b="0" i="0" dirty="0" err="1">
                <a:solidFill>
                  <a:srgbClr val="16181A"/>
                </a:solidFill>
                <a:effectLst/>
                <a:latin typeface="museosans-700"/>
              </a:rPr>
              <a:t>ognitive</a:t>
            </a:r>
            <a:r>
              <a:rPr lang="en-IN" b="0" i="0" dirty="0">
                <a:solidFill>
                  <a:srgbClr val="16181A"/>
                </a:solidFill>
                <a:effectLst/>
                <a:latin typeface="museosans-700"/>
              </a:rPr>
              <a:t> Learning Theories</a:t>
            </a:r>
            <a:endParaRPr lang="en-IN" dirty="0"/>
          </a:p>
        </p:txBody>
      </p:sp>
      <p:sp>
        <p:nvSpPr>
          <p:cNvPr id="3" name="Content Placeholder 2">
            <a:extLst>
              <a:ext uri="{FF2B5EF4-FFF2-40B4-BE49-F238E27FC236}">
                <a16:creationId xmlns:a16="http://schemas.microsoft.com/office/drawing/2014/main" id="{9C89BEE4-3947-4EDD-4AE1-7EAA2108321C}"/>
              </a:ext>
            </a:extLst>
          </p:cNvPr>
          <p:cNvSpPr>
            <a:spLocks noGrp="1"/>
          </p:cNvSpPr>
          <p:nvPr>
            <p:ph idx="1"/>
          </p:nvPr>
        </p:nvSpPr>
        <p:spPr>
          <a:xfrm>
            <a:off x="838200" y="1325564"/>
            <a:ext cx="10515600" cy="5532436"/>
          </a:xfrm>
        </p:spPr>
        <p:txBody>
          <a:bodyPr>
            <a:normAutofit fontScale="92500" lnSpcReduction="10000"/>
          </a:bodyPr>
          <a:lstStyle/>
          <a:p>
            <a:pPr marL="0" indent="0" algn="l">
              <a:buNone/>
            </a:pPr>
            <a:r>
              <a:rPr lang="en-US" b="1" i="0" dirty="0">
                <a:solidFill>
                  <a:srgbClr val="16181A"/>
                </a:solidFill>
                <a:effectLst/>
                <a:latin typeface="museosans-700"/>
              </a:rPr>
              <a:t>Cognitive Behavioral Theory</a:t>
            </a:r>
          </a:p>
          <a:p>
            <a:pPr algn="l"/>
            <a:r>
              <a:rPr lang="en-US" b="0" i="0" dirty="0">
                <a:solidFill>
                  <a:srgbClr val="16181A"/>
                </a:solidFill>
                <a:effectLst/>
                <a:latin typeface="museosans-300"/>
              </a:rPr>
              <a:t>This theory mainly refers to our mental processes, such as our thoughts and interpretations of life events.</a:t>
            </a:r>
          </a:p>
          <a:p>
            <a:pPr algn="l"/>
            <a:r>
              <a:rPr lang="en-US" b="0" i="0" dirty="0">
                <a:solidFill>
                  <a:srgbClr val="16181A"/>
                </a:solidFill>
                <a:effectLst/>
                <a:latin typeface="museosans-300"/>
              </a:rPr>
              <a:t>It explains how the thoughts, feelings, and behavior of a person interact with each other. Thoughts lead to particular emotions, which in turn lead to specific behavioral responses.</a:t>
            </a:r>
          </a:p>
          <a:p>
            <a:pPr algn="l"/>
            <a:r>
              <a:rPr lang="en-US" b="0" i="0" dirty="0">
                <a:solidFill>
                  <a:srgbClr val="16181A"/>
                </a:solidFill>
                <a:effectLst/>
                <a:latin typeface="museosans-300"/>
              </a:rPr>
              <a:t>When we change our thoughts, we can change our emotions and then our behaviors. It also works in reverse where changing how we behave leads to changes in our feelings and, ultimately, our thoughts.</a:t>
            </a:r>
          </a:p>
          <a:p>
            <a:pPr algn="l"/>
            <a:r>
              <a:rPr lang="en-US" b="0" i="0" dirty="0">
                <a:solidFill>
                  <a:srgbClr val="16181A"/>
                </a:solidFill>
                <a:effectLst/>
                <a:latin typeface="museosans-300"/>
              </a:rPr>
              <a:t>Let’s take an example of a developer who encounters a problem in a particular sphere and automatically believes that the task is difficult for him/her right away. The employee is automatically likely to have a negative attitude towards this particular task, and his performance will likely be poor.</a:t>
            </a:r>
          </a:p>
        </p:txBody>
      </p:sp>
    </p:spTree>
    <p:extLst>
      <p:ext uri="{BB962C8B-B14F-4D97-AF65-F5344CB8AC3E}">
        <p14:creationId xmlns:p14="http://schemas.microsoft.com/office/powerpoint/2010/main" val="652735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8D6E-3389-48F8-52A6-5895E6EC1918}"/>
              </a:ext>
            </a:extLst>
          </p:cNvPr>
          <p:cNvSpPr>
            <a:spLocks noGrp="1"/>
          </p:cNvSpPr>
          <p:nvPr>
            <p:ph type="title"/>
          </p:nvPr>
        </p:nvSpPr>
        <p:spPr>
          <a:xfrm>
            <a:off x="838200" y="-209911"/>
            <a:ext cx="10515600" cy="1325563"/>
          </a:xfrm>
        </p:spPr>
        <p:txBody>
          <a:bodyPr/>
          <a:lstStyle/>
          <a:p>
            <a:r>
              <a:rPr lang="en-IN" b="0" i="0" dirty="0">
                <a:solidFill>
                  <a:srgbClr val="16181A"/>
                </a:solidFill>
                <a:effectLst/>
                <a:latin typeface="museosans-700"/>
              </a:rPr>
              <a:t>Benefits of Cognitive Learning</a:t>
            </a:r>
            <a:endParaRPr lang="en-IN" dirty="0"/>
          </a:p>
        </p:txBody>
      </p:sp>
      <p:sp>
        <p:nvSpPr>
          <p:cNvPr id="3" name="Content Placeholder 2">
            <a:extLst>
              <a:ext uri="{FF2B5EF4-FFF2-40B4-BE49-F238E27FC236}">
                <a16:creationId xmlns:a16="http://schemas.microsoft.com/office/drawing/2014/main" id="{EE882FDB-B8FB-3808-58C6-85B9E4C7E92F}"/>
              </a:ext>
            </a:extLst>
          </p:cNvPr>
          <p:cNvSpPr>
            <a:spLocks noGrp="1"/>
          </p:cNvSpPr>
          <p:nvPr>
            <p:ph idx="1"/>
          </p:nvPr>
        </p:nvSpPr>
        <p:spPr>
          <a:xfrm>
            <a:off x="838200" y="810705"/>
            <a:ext cx="10515600" cy="6127423"/>
          </a:xfrm>
        </p:spPr>
        <p:txBody>
          <a:bodyPr>
            <a:normAutofit fontScale="85000" lnSpcReduction="20000"/>
          </a:bodyPr>
          <a:lstStyle/>
          <a:p>
            <a:pPr algn="just"/>
            <a:r>
              <a:rPr lang="en-US" b="0" i="0" dirty="0">
                <a:solidFill>
                  <a:srgbClr val="16181A"/>
                </a:solidFill>
                <a:effectLst/>
                <a:latin typeface="museosans-700"/>
              </a:rPr>
              <a:t>1. </a:t>
            </a:r>
            <a:r>
              <a:rPr lang="en-US" b="0" dirty="0">
                <a:solidFill>
                  <a:srgbClr val="FF0000"/>
                </a:solidFill>
                <a:effectLst/>
                <a:latin typeface="museosans-700"/>
              </a:rPr>
              <a:t>Enhances learning- </a:t>
            </a:r>
            <a:r>
              <a:rPr lang="en-US" b="0" i="0" dirty="0">
                <a:solidFill>
                  <a:srgbClr val="16181A"/>
                </a:solidFill>
                <a:effectLst/>
                <a:latin typeface="museosans-300"/>
              </a:rPr>
              <a:t>Cognitive learning theory enhances lifelong learning. Workers can build upon previous ideas and apply new concepts to already existing knowledge.</a:t>
            </a:r>
          </a:p>
          <a:p>
            <a:pPr algn="just"/>
            <a:r>
              <a:rPr lang="en-US" b="0" i="0" dirty="0">
                <a:solidFill>
                  <a:srgbClr val="16181A"/>
                </a:solidFill>
                <a:effectLst/>
                <a:latin typeface="museosans-700"/>
              </a:rPr>
              <a:t>2. </a:t>
            </a:r>
            <a:r>
              <a:rPr lang="en-US" b="0" i="0" dirty="0">
                <a:solidFill>
                  <a:srgbClr val="FF0000"/>
                </a:solidFill>
                <a:effectLst/>
                <a:latin typeface="museosans-700"/>
              </a:rPr>
              <a:t>Boosts confidence- </a:t>
            </a:r>
            <a:r>
              <a:rPr lang="en-US" b="0" i="0" dirty="0">
                <a:solidFill>
                  <a:srgbClr val="16181A"/>
                </a:solidFill>
                <a:effectLst/>
                <a:latin typeface="museosans-300"/>
              </a:rPr>
              <a:t>Employees become more confident in approaching tasks as they get a deeper understanding of new topics and learn new skills.</a:t>
            </a:r>
          </a:p>
          <a:p>
            <a:pPr algn="just"/>
            <a:r>
              <a:rPr lang="en-US" b="0" i="0" dirty="0">
                <a:solidFill>
                  <a:srgbClr val="16181A"/>
                </a:solidFill>
                <a:effectLst/>
                <a:latin typeface="museosans-700"/>
              </a:rPr>
              <a:t>3. </a:t>
            </a:r>
            <a:r>
              <a:rPr lang="en-US" b="0" i="0" dirty="0">
                <a:solidFill>
                  <a:srgbClr val="FF0000"/>
                </a:solidFill>
                <a:effectLst/>
                <a:latin typeface="museosans-700"/>
              </a:rPr>
              <a:t>Enhances Comprehension- </a:t>
            </a:r>
            <a:r>
              <a:rPr lang="en-US" b="0" i="0" dirty="0">
                <a:solidFill>
                  <a:srgbClr val="16181A"/>
                </a:solidFill>
                <a:effectLst/>
                <a:latin typeface="museosans-300"/>
              </a:rPr>
              <a:t>Cognitive learning improves learners’ comprehension of acquiring new information. They can develop a deeper understanding of new learning materials.</a:t>
            </a:r>
          </a:p>
          <a:p>
            <a:pPr algn="just"/>
            <a:r>
              <a:rPr lang="en-US" b="0" i="0" dirty="0">
                <a:solidFill>
                  <a:srgbClr val="16181A"/>
                </a:solidFill>
                <a:effectLst/>
                <a:latin typeface="museosans-700"/>
              </a:rPr>
              <a:t>4. </a:t>
            </a:r>
            <a:r>
              <a:rPr lang="en-US" b="0" i="0" dirty="0">
                <a:solidFill>
                  <a:srgbClr val="FF0000"/>
                </a:solidFill>
                <a:effectLst/>
                <a:latin typeface="museosans-700"/>
              </a:rPr>
              <a:t>Improves problem-solving skills- </a:t>
            </a:r>
            <a:r>
              <a:rPr lang="en-US" b="0" i="0" dirty="0">
                <a:solidFill>
                  <a:srgbClr val="16181A"/>
                </a:solidFill>
                <a:effectLst/>
                <a:latin typeface="museosans-300"/>
              </a:rPr>
              <a:t>Cognitive learning equips employees with the skills they need to learn effectively. They are thereby able to develop problem-solving skills they can apply under challenging tasks.</a:t>
            </a:r>
          </a:p>
          <a:p>
            <a:pPr algn="just"/>
            <a:r>
              <a:rPr lang="en-US" b="0" i="0" dirty="0">
                <a:solidFill>
                  <a:srgbClr val="16181A"/>
                </a:solidFill>
                <a:effectLst/>
                <a:latin typeface="museosans-700"/>
              </a:rPr>
              <a:t>5. </a:t>
            </a:r>
            <a:r>
              <a:rPr lang="en-US" b="0" i="0" dirty="0">
                <a:solidFill>
                  <a:srgbClr val="FF0000"/>
                </a:solidFill>
                <a:effectLst/>
                <a:latin typeface="museosans-700"/>
              </a:rPr>
              <a:t>Help learn new things faster- </a:t>
            </a:r>
            <a:r>
              <a:rPr lang="en-US" b="0" i="0" dirty="0">
                <a:solidFill>
                  <a:srgbClr val="16181A"/>
                </a:solidFill>
                <a:effectLst/>
                <a:latin typeface="museosans-300"/>
              </a:rPr>
              <a:t>Through the experience of learning, the employee will be able to recycle and use the same learning methods that worked previously. This will help them learn new things a lot faster as they already know what works for them when it comes to obtaining new knowledge.</a:t>
            </a:r>
          </a:p>
          <a:p>
            <a:pPr algn="just"/>
            <a:r>
              <a:rPr lang="en-US" b="0" i="0" dirty="0">
                <a:solidFill>
                  <a:srgbClr val="16181A"/>
                </a:solidFill>
                <a:effectLst/>
                <a:latin typeface="museosans-700"/>
              </a:rPr>
              <a:t>6. </a:t>
            </a:r>
            <a:r>
              <a:rPr lang="en-US" b="0" i="0" dirty="0">
                <a:solidFill>
                  <a:srgbClr val="FF0000"/>
                </a:solidFill>
                <a:effectLst/>
                <a:latin typeface="museosans-700"/>
              </a:rPr>
              <a:t>Teaches to form concept formation (think abstract)- </a:t>
            </a:r>
            <a:r>
              <a:rPr lang="en-US" b="0" i="0" dirty="0">
                <a:solidFill>
                  <a:srgbClr val="16181A"/>
                </a:solidFill>
                <a:effectLst/>
                <a:latin typeface="museosans-300"/>
              </a:rPr>
              <a:t>Cognitive learning can also teach your employees to form a range of different concepts such as easily perceiving and interpreting information that could boost creativity and lead to innovations at the workplace.</a:t>
            </a:r>
          </a:p>
          <a:p>
            <a:pPr algn="just"/>
            <a:endParaRPr lang="en-IN" dirty="0"/>
          </a:p>
        </p:txBody>
      </p:sp>
    </p:spTree>
    <p:extLst>
      <p:ext uri="{BB962C8B-B14F-4D97-AF65-F5344CB8AC3E}">
        <p14:creationId xmlns:p14="http://schemas.microsoft.com/office/powerpoint/2010/main" val="622936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D020-2B2E-8C7F-7A96-2328D9D48018}"/>
              </a:ext>
            </a:extLst>
          </p:cNvPr>
          <p:cNvSpPr>
            <a:spLocks noGrp="1"/>
          </p:cNvSpPr>
          <p:nvPr>
            <p:ph type="title"/>
          </p:nvPr>
        </p:nvSpPr>
        <p:spPr>
          <a:xfrm>
            <a:off x="838200" y="18255"/>
            <a:ext cx="10515600" cy="1325563"/>
          </a:xfrm>
        </p:spPr>
        <p:txBody>
          <a:bodyPr/>
          <a:lstStyle/>
          <a:p>
            <a:r>
              <a:rPr lang="en-IN" b="0" i="0" dirty="0">
                <a:solidFill>
                  <a:srgbClr val="16181A"/>
                </a:solidFill>
                <a:effectLst/>
                <a:latin typeface="museosans-700"/>
              </a:rPr>
              <a:t>Cognitive Learning Strategies</a:t>
            </a:r>
            <a:endParaRPr lang="en-IN" dirty="0"/>
          </a:p>
        </p:txBody>
      </p:sp>
      <p:sp>
        <p:nvSpPr>
          <p:cNvPr id="3" name="Content Placeholder 2">
            <a:extLst>
              <a:ext uri="{FF2B5EF4-FFF2-40B4-BE49-F238E27FC236}">
                <a16:creationId xmlns:a16="http://schemas.microsoft.com/office/drawing/2014/main" id="{41E110B3-CD29-8B62-FA88-C508CD7DE449}"/>
              </a:ext>
            </a:extLst>
          </p:cNvPr>
          <p:cNvSpPr>
            <a:spLocks noGrp="1"/>
          </p:cNvSpPr>
          <p:nvPr>
            <p:ph idx="1"/>
          </p:nvPr>
        </p:nvSpPr>
        <p:spPr>
          <a:xfrm>
            <a:off x="838200" y="1187777"/>
            <a:ext cx="10515600" cy="4989186"/>
          </a:xfrm>
        </p:spPr>
        <p:txBody>
          <a:bodyPr>
            <a:normAutofit/>
          </a:bodyPr>
          <a:lstStyle/>
          <a:p>
            <a:pPr marL="0" indent="0">
              <a:buNone/>
            </a:pPr>
            <a:r>
              <a:rPr lang="en-IN" b="1" i="0" dirty="0">
                <a:solidFill>
                  <a:srgbClr val="16181A"/>
                </a:solidFill>
                <a:effectLst/>
                <a:latin typeface="museosans-700"/>
              </a:rPr>
              <a:t>Learner-centered strategy</a:t>
            </a:r>
          </a:p>
          <a:p>
            <a:pPr algn="l"/>
            <a:r>
              <a:rPr lang="en-US" b="0" i="0" dirty="0">
                <a:solidFill>
                  <a:srgbClr val="16181A"/>
                </a:solidFill>
                <a:effectLst/>
                <a:latin typeface="museosans-300"/>
              </a:rPr>
              <a:t>According to this theory, learning begins with the accumulation of some basic knowledge and advancing deeper into the field with time.</a:t>
            </a:r>
          </a:p>
          <a:p>
            <a:pPr algn="l"/>
            <a:r>
              <a:rPr lang="en-US" b="0" i="0" dirty="0">
                <a:solidFill>
                  <a:srgbClr val="16181A"/>
                </a:solidFill>
                <a:effectLst/>
                <a:latin typeface="museosans-300"/>
              </a:rPr>
              <a:t>Three vital components of learning:</a:t>
            </a:r>
          </a:p>
          <a:p>
            <a:pPr marL="514350" indent="-514350" algn="l">
              <a:buFont typeface="+mj-lt"/>
              <a:buAutoNum type="arabicPeriod"/>
            </a:pPr>
            <a:r>
              <a:rPr lang="en-US" b="0" i="0" dirty="0">
                <a:solidFill>
                  <a:srgbClr val="16181A"/>
                </a:solidFill>
                <a:effectLst/>
                <a:latin typeface="museosans-300"/>
              </a:rPr>
              <a:t>Accommodation – taking new information into account by modifying what we already know.</a:t>
            </a:r>
          </a:p>
          <a:p>
            <a:pPr marL="514350" indent="-514350" algn="l">
              <a:buFont typeface="+mj-lt"/>
              <a:buAutoNum type="arabicPeriod"/>
            </a:pPr>
            <a:r>
              <a:rPr lang="en-US" b="0" i="0" dirty="0">
                <a:solidFill>
                  <a:srgbClr val="16181A"/>
                </a:solidFill>
                <a:effectLst/>
                <a:latin typeface="museosans-300"/>
              </a:rPr>
              <a:t>Assimilation – the arrangement of new knowledge inside our heads beside what we know.</a:t>
            </a:r>
          </a:p>
          <a:p>
            <a:pPr marL="514350" indent="-514350" algn="l">
              <a:buFont typeface="+mj-lt"/>
              <a:buAutoNum type="arabicPeriod"/>
            </a:pPr>
            <a:r>
              <a:rPr lang="en-US" b="0" i="0" dirty="0">
                <a:solidFill>
                  <a:srgbClr val="16181A"/>
                </a:solidFill>
                <a:effectLst/>
                <a:latin typeface="museosans-300"/>
              </a:rPr>
              <a:t>Equilibration – balancing what we already know with the new information that we are trying to acquire.</a:t>
            </a:r>
          </a:p>
          <a:p>
            <a:endParaRPr lang="en-IN" dirty="0"/>
          </a:p>
        </p:txBody>
      </p:sp>
    </p:spTree>
    <p:extLst>
      <p:ext uri="{BB962C8B-B14F-4D97-AF65-F5344CB8AC3E}">
        <p14:creationId xmlns:p14="http://schemas.microsoft.com/office/powerpoint/2010/main" val="3537604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5159A-7F6A-4BBB-57AC-955BF54A81E4}"/>
              </a:ext>
            </a:extLst>
          </p:cNvPr>
          <p:cNvSpPr>
            <a:spLocks noGrp="1"/>
          </p:cNvSpPr>
          <p:nvPr>
            <p:ph type="title"/>
          </p:nvPr>
        </p:nvSpPr>
        <p:spPr>
          <a:xfrm>
            <a:off x="838200" y="-18854"/>
            <a:ext cx="10515600" cy="1325563"/>
          </a:xfrm>
        </p:spPr>
        <p:txBody>
          <a:bodyPr/>
          <a:lstStyle/>
          <a:p>
            <a:r>
              <a:rPr lang="en-IN" b="0" i="0" dirty="0">
                <a:solidFill>
                  <a:srgbClr val="16181A"/>
                </a:solidFill>
                <a:effectLst/>
                <a:latin typeface="museosans-700"/>
              </a:rPr>
              <a:t>Cognitive Learning Strategies</a:t>
            </a:r>
            <a:endParaRPr lang="en-IN" dirty="0"/>
          </a:p>
        </p:txBody>
      </p:sp>
      <p:sp>
        <p:nvSpPr>
          <p:cNvPr id="3" name="Content Placeholder 2">
            <a:extLst>
              <a:ext uri="{FF2B5EF4-FFF2-40B4-BE49-F238E27FC236}">
                <a16:creationId xmlns:a16="http://schemas.microsoft.com/office/drawing/2014/main" id="{25F33D86-424A-601B-5D73-803B85C99E3C}"/>
              </a:ext>
            </a:extLst>
          </p:cNvPr>
          <p:cNvSpPr>
            <a:spLocks noGrp="1"/>
          </p:cNvSpPr>
          <p:nvPr>
            <p:ph idx="1"/>
          </p:nvPr>
        </p:nvSpPr>
        <p:spPr>
          <a:xfrm>
            <a:off x="838200" y="980388"/>
            <a:ext cx="10515600" cy="5196575"/>
          </a:xfrm>
        </p:spPr>
        <p:txBody>
          <a:bodyPr>
            <a:normAutofit/>
          </a:bodyPr>
          <a:lstStyle/>
          <a:p>
            <a:pPr marL="0" indent="0">
              <a:buNone/>
            </a:pPr>
            <a:r>
              <a:rPr lang="en-IN" b="1" i="0" dirty="0">
                <a:solidFill>
                  <a:srgbClr val="16181A"/>
                </a:solidFill>
                <a:effectLst/>
                <a:latin typeface="museosans-700"/>
              </a:rPr>
              <a:t>Meaningful Experiences strategy</a:t>
            </a:r>
          </a:p>
          <a:p>
            <a:r>
              <a:rPr lang="en-US" b="0" i="0" dirty="0">
                <a:solidFill>
                  <a:srgbClr val="16181A"/>
                </a:solidFill>
                <a:effectLst/>
                <a:latin typeface="museosans-300"/>
              </a:rPr>
              <a:t>According to this theory, material that was closely related to what the learner knew was meaningful and always turned out to be effective.</a:t>
            </a:r>
            <a:endParaRPr lang="en-IN" dirty="0"/>
          </a:p>
          <a:p>
            <a:pPr algn="l"/>
            <a:r>
              <a:rPr lang="en-US" b="0" i="0" dirty="0">
                <a:solidFill>
                  <a:srgbClr val="16181A"/>
                </a:solidFill>
                <a:effectLst/>
                <a:latin typeface="museosans-300"/>
              </a:rPr>
              <a:t>Learners with relevant background knowledge find it easier to add new information.</a:t>
            </a:r>
          </a:p>
          <a:p>
            <a:pPr algn="l"/>
            <a:r>
              <a:rPr lang="en-US" b="0" i="0" dirty="0">
                <a:solidFill>
                  <a:srgbClr val="16181A"/>
                </a:solidFill>
                <a:effectLst/>
                <a:latin typeface="museosans-300"/>
              </a:rPr>
              <a:t>During the training of learners in an organization:</a:t>
            </a:r>
          </a:p>
          <a:p>
            <a:pPr marL="514350" indent="-514350" algn="l">
              <a:buFont typeface="+mj-lt"/>
              <a:buAutoNum type="arabicPeriod"/>
            </a:pPr>
            <a:r>
              <a:rPr lang="en-US" b="0" i="0" dirty="0">
                <a:solidFill>
                  <a:srgbClr val="16181A"/>
                </a:solidFill>
                <a:effectLst/>
                <a:latin typeface="museosans-300"/>
              </a:rPr>
              <a:t>There should be an emphasis on the meaningfulness of each session to the task at hand.</a:t>
            </a:r>
          </a:p>
          <a:p>
            <a:pPr marL="514350" indent="-514350" algn="l">
              <a:buFont typeface="+mj-lt"/>
              <a:buAutoNum type="arabicPeriod"/>
            </a:pPr>
            <a:r>
              <a:rPr lang="en-US" b="0" i="0" dirty="0">
                <a:solidFill>
                  <a:srgbClr val="16181A"/>
                </a:solidFill>
                <a:effectLst/>
                <a:latin typeface="museosans-300"/>
              </a:rPr>
              <a:t>Background information on new material is essential.</a:t>
            </a:r>
          </a:p>
          <a:p>
            <a:pPr marL="514350" indent="-514350" algn="l">
              <a:buFont typeface="+mj-lt"/>
              <a:buAutoNum type="arabicPeriod"/>
            </a:pPr>
            <a:r>
              <a:rPr lang="en-US" b="0" i="0" dirty="0">
                <a:solidFill>
                  <a:srgbClr val="16181A"/>
                </a:solidFill>
                <a:effectLst/>
                <a:latin typeface="museosans-300"/>
              </a:rPr>
              <a:t>New information should be instilled in learners in a sequence to build on what is already understood.</a:t>
            </a:r>
          </a:p>
        </p:txBody>
      </p:sp>
    </p:spTree>
    <p:extLst>
      <p:ext uri="{BB962C8B-B14F-4D97-AF65-F5344CB8AC3E}">
        <p14:creationId xmlns:p14="http://schemas.microsoft.com/office/powerpoint/2010/main" val="2542920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839D-DA8C-2502-5B5F-66CA6A02091A}"/>
              </a:ext>
            </a:extLst>
          </p:cNvPr>
          <p:cNvSpPr>
            <a:spLocks noGrp="1"/>
          </p:cNvSpPr>
          <p:nvPr>
            <p:ph type="title"/>
          </p:nvPr>
        </p:nvSpPr>
        <p:spPr>
          <a:xfrm>
            <a:off x="838200" y="0"/>
            <a:ext cx="10515600" cy="1325563"/>
          </a:xfrm>
        </p:spPr>
        <p:txBody>
          <a:bodyPr/>
          <a:lstStyle/>
          <a:p>
            <a:r>
              <a:rPr lang="en-IN" b="0" i="0" dirty="0">
                <a:solidFill>
                  <a:srgbClr val="16181A"/>
                </a:solidFill>
                <a:effectLst/>
                <a:latin typeface="museosans-700"/>
              </a:rPr>
              <a:t>Cognitive Learning Strategies</a:t>
            </a:r>
            <a:endParaRPr lang="en-IN" dirty="0"/>
          </a:p>
        </p:txBody>
      </p:sp>
      <p:sp>
        <p:nvSpPr>
          <p:cNvPr id="3" name="Content Placeholder 2">
            <a:extLst>
              <a:ext uri="{FF2B5EF4-FFF2-40B4-BE49-F238E27FC236}">
                <a16:creationId xmlns:a16="http://schemas.microsoft.com/office/drawing/2014/main" id="{992AF13C-8CAE-1049-F790-18DACEE4E463}"/>
              </a:ext>
            </a:extLst>
          </p:cNvPr>
          <p:cNvSpPr>
            <a:spLocks noGrp="1"/>
          </p:cNvSpPr>
          <p:nvPr>
            <p:ph idx="1"/>
          </p:nvPr>
        </p:nvSpPr>
        <p:spPr>
          <a:xfrm>
            <a:off x="838200" y="1168924"/>
            <a:ext cx="10515600" cy="5971879"/>
          </a:xfrm>
        </p:spPr>
        <p:txBody>
          <a:bodyPr>
            <a:normAutofit/>
          </a:bodyPr>
          <a:lstStyle/>
          <a:p>
            <a:pPr marL="0" indent="0">
              <a:buNone/>
            </a:pPr>
            <a:r>
              <a:rPr lang="en-IN" b="1" i="0" dirty="0">
                <a:solidFill>
                  <a:srgbClr val="16181A"/>
                </a:solidFill>
                <a:effectLst/>
                <a:latin typeface="museosans-700"/>
              </a:rPr>
              <a:t>Learning Through Discovery strategy</a:t>
            </a:r>
          </a:p>
          <a:p>
            <a:pPr algn="l"/>
            <a:r>
              <a:rPr lang="en-US" b="0" i="0" dirty="0">
                <a:solidFill>
                  <a:srgbClr val="16181A"/>
                </a:solidFill>
                <a:effectLst/>
                <a:latin typeface="museosans-300"/>
              </a:rPr>
              <a:t>This theory identified three stages of cognitive representation which are enactive, iconic, and symbolic. Enactive defining the representation of knowledge through actions, iconic being the visual summarization of images, and symbolic which is the use of words and symbols to describe experiences.</a:t>
            </a:r>
          </a:p>
          <a:p>
            <a:pPr algn="l"/>
            <a:r>
              <a:rPr lang="en-US" b="0" i="0" dirty="0">
                <a:solidFill>
                  <a:srgbClr val="16181A"/>
                </a:solidFill>
                <a:effectLst/>
                <a:latin typeface="museosans-300"/>
              </a:rPr>
              <a:t>His interpretation of Cognitive Learning Theory in a corporate environment can be put by:</a:t>
            </a:r>
          </a:p>
          <a:p>
            <a:pPr marL="514350" indent="-514350" algn="l">
              <a:buFont typeface="+mj-lt"/>
              <a:buAutoNum type="arabicPeriod"/>
            </a:pPr>
            <a:r>
              <a:rPr lang="en-US" b="0" i="0" dirty="0">
                <a:solidFill>
                  <a:srgbClr val="16181A"/>
                </a:solidFill>
                <a:effectLst/>
                <a:latin typeface="museosans-300"/>
              </a:rPr>
              <a:t>Allowing employees to learn new skills and get new knowledge through new tasks and challenges.</a:t>
            </a:r>
          </a:p>
          <a:p>
            <a:pPr marL="514350" indent="-514350" algn="l">
              <a:buFont typeface="+mj-lt"/>
              <a:buAutoNum type="arabicPeriod"/>
            </a:pPr>
            <a:r>
              <a:rPr lang="en-US" b="0" i="0" dirty="0">
                <a:solidFill>
                  <a:srgbClr val="16181A"/>
                </a:solidFill>
                <a:effectLst/>
                <a:latin typeface="museosans-300"/>
              </a:rPr>
              <a:t>Challenging trainees to solve real-world problems your organization faces.</a:t>
            </a:r>
            <a:endParaRPr lang="en-IN" dirty="0"/>
          </a:p>
        </p:txBody>
      </p:sp>
    </p:spTree>
    <p:extLst>
      <p:ext uri="{BB962C8B-B14F-4D97-AF65-F5344CB8AC3E}">
        <p14:creationId xmlns:p14="http://schemas.microsoft.com/office/powerpoint/2010/main" val="777824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8A52-C459-CE60-D23A-3DC813F009D0}"/>
              </a:ext>
            </a:extLst>
          </p:cNvPr>
          <p:cNvSpPr>
            <a:spLocks noGrp="1"/>
          </p:cNvSpPr>
          <p:nvPr>
            <p:ph type="title"/>
          </p:nvPr>
        </p:nvSpPr>
        <p:spPr/>
        <p:txBody>
          <a:bodyPr/>
          <a:lstStyle/>
          <a:p>
            <a:r>
              <a:rPr lang="en-US" b="0" i="0" dirty="0">
                <a:solidFill>
                  <a:srgbClr val="151B26"/>
                </a:solidFill>
                <a:effectLst/>
                <a:latin typeface="gordita"/>
              </a:rPr>
              <a:t>8 critical thinking skills</a:t>
            </a:r>
            <a:endParaRPr lang="en-IN" dirty="0"/>
          </a:p>
        </p:txBody>
      </p:sp>
      <p:sp>
        <p:nvSpPr>
          <p:cNvPr id="3" name="Content Placeholder 2">
            <a:extLst>
              <a:ext uri="{FF2B5EF4-FFF2-40B4-BE49-F238E27FC236}">
                <a16:creationId xmlns:a16="http://schemas.microsoft.com/office/drawing/2014/main" id="{B015C606-1A33-C433-FAC6-7E7E231B235F}"/>
              </a:ext>
            </a:extLst>
          </p:cNvPr>
          <p:cNvSpPr>
            <a:spLocks noGrp="1"/>
          </p:cNvSpPr>
          <p:nvPr>
            <p:ph idx="1"/>
          </p:nvPr>
        </p:nvSpPr>
        <p:spPr/>
        <p:txBody>
          <a:bodyPr>
            <a:normAutofit fontScale="77500" lnSpcReduction="20000"/>
          </a:bodyPr>
          <a:lstStyle/>
          <a:p>
            <a:pPr algn="l" fontAlgn="auto">
              <a:buFont typeface="+mj-lt"/>
              <a:buAutoNum type="arabicPeriod"/>
            </a:pPr>
            <a:r>
              <a:rPr lang="en-US" b="0" i="0" dirty="0">
                <a:solidFill>
                  <a:srgbClr val="2A2B2C"/>
                </a:solidFill>
                <a:effectLst/>
                <a:latin typeface="inherit"/>
              </a:rPr>
              <a:t>Analytical thinking: Part of critical thinking is evaluating data from multiple sources in order to come to the best conclusions. Analytical thinking allows people to reject bias and strive to gather and consume information to come to the best conclusion. </a:t>
            </a:r>
          </a:p>
          <a:p>
            <a:pPr algn="l" fontAlgn="auto">
              <a:buFont typeface="+mj-lt"/>
              <a:buAutoNum type="arabicPeriod"/>
            </a:pPr>
            <a:r>
              <a:rPr lang="en-US" b="0" i="0" dirty="0">
                <a:solidFill>
                  <a:srgbClr val="2A2B2C"/>
                </a:solidFill>
                <a:effectLst/>
                <a:latin typeface="inherit"/>
              </a:rPr>
              <a:t>Open-mindedness: This critical thinking skill helps you analyze and process information to come to an unbiased conclusion. Part of the critical thinking process is letting your personal biases go and coming to a conclusion based on all of the information. </a:t>
            </a:r>
          </a:p>
          <a:p>
            <a:pPr algn="l" fontAlgn="auto">
              <a:buFont typeface="+mj-lt"/>
              <a:buAutoNum type="arabicPeriod"/>
            </a:pPr>
            <a:r>
              <a:rPr lang="en-US" b="0" i="0" u="none" strike="noStrike" dirty="0">
                <a:solidFill>
                  <a:srgbClr val="2A2B2C"/>
                </a:solidFill>
                <a:effectLst/>
                <a:latin typeface="inherit"/>
                <a:hlinkClick r:id="rId2"/>
              </a:rPr>
              <a:t>Problem solving</a:t>
            </a:r>
            <a:r>
              <a:rPr lang="en-US" b="0" i="0" dirty="0">
                <a:solidFill>
                  <a:srgbClr val="2A2B2C"/>
                </a:solidFill>
                <a:effectLst/>
                <a:latin typeface="inherit"/>
              </a:rPr>
              <a:t>: Because critical thinking emphasizes coming to the best conclusion based on all of the available information, it’s a key part of problem solving. When used correctly, critical thinking helps you solve any problem—from a workplace challenge to difficulties in everyday life. </a:t>
            </a:r>
          </a:p>
          <a:p>
            <a:pPr algn="l" fontAlgn="auto">
              <a:buFont typeface="+mj-lt"/>
              <a:buAutoNum type="arabicPeriod"/>
            </a:pPr>
            <a:r>
              <a:rPr lang="en-US" b="0" i="0" dirty="0">
                <a:solidFill>
                  <a:srgbClr val="2A2B2C"/>
                </a:solidFill>
                <a:effectLst/>
                <a:latin typeface="inherit"/>
              </a:rPr>
              <a:t>Self-regulation: Self-regulation refers to the ability to regulate your thoughts and set aside any personal biases to come to the best conclusion. In order to be an effective critical thinker, you need to question the information you have and the decisions you favor—only then can you come to the best conclusion. </a:t>
            </a:r>
          </a:p>
          <a:p>
            <a:endParaRPr lang="en-IN" dirty="0"/>
          </a:p>
        </p:txBody>
      </p:sp>
    </p:spTree>
    <p:extLst>
      <p:ext uri="{BB962C8B-B14F-4D97-AF65-F5344CB8AC3E}">
        <p14:creationId xmlns:p14="http://schemas.microsoft.com/office/powerpoint/2010/main" val="33335584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EA3F-E1C4-A239-4912-54CAF623214F}"/>
              </a:ext>
            </a:extLst>
          </p:cNvPr>
          <p:cNvSpPr>
            <a:spLocks noGrp="1"/>
          </p:cNvSpPr>
          <p:nvPr>
            <p:ph type="title"/>
          </p:nvPr>
        </p:nvSpPr>
        <p:spPr>
          <a:xfrm>
            <a:off x="838200" y="0"/>
            <a:ext cx="10515600" cy="1325563"/>
          </a:xfrm>
        </p:spPr>
        <p:txBody>
          <a:bodyPr/>
          <a:lstStyle/>
          <a:p>
            <a:r>
              <a:rPr lang="en-IN" b="0" i="0" dirty="0">
                <a:solidFill>
                  <a:srgbClr val="16181A"/>
                </a:solidFill>
                <a:effectLst/>
                <a:latin typeface="museosans-700"/>
              </a:rPr>
              <a:t>Cognitive Learning Strategies</a:t>
            </a:r>
            <a:endParaRPr lang="en-IN" dirty="0"/>
          </a:p>
        </p:txBody>
      </p:sp>
      <p:sp>
        <p:nvSpPr>
          <p:cNvPr id="3" name="Content Placeholder 2">
            <a:extLst>
              <a:ext uri="{FF2B5EF4-FFF2-40B4-BE49-F238E27FC236}">
                <a16:creationId xmlns:a16="http://schemas.microsoft.com/office/drawing/2014/main" id="{5C71ACBA-90C1-C3F6-BF12-FC070C5D1A48}"/>
              </a:ext>
            </a:extLst>
          </p:cNvPr>
          <p:cNvSpPr>
            <a:spLocks noGrp="1"/>
          </p:cNvSpPr>
          <p:nvPr>
            <p:ph idx="1"/>
          </p:nvPr>
        </p:nvSpPr>
        <p:spPr>
          <a:xfrm>
            <a:off x="838200" y="1036948"/>
            <a:ext cx="10515600" cy="5821051"/>
          </a:xfrm>
        </p:spPr>
        <p:txBody>
          <a:bodyPr>
            <a:normAutofit/>
          </a:bodyPr>
          <a:lstStyle/>
          <a:p>
            <a:pPr marL="0" indent="0">
              <a:buNone/>
            </a:pPr>
            <a:r>
              <a:rPr lang="en-IN" b="1" i="0" dirty="0">
                <a:solidFill>
                  <a:srgbClr val="16181A"/>
                </a:solidFill>
                <a:effectLst/>
                <a:latin typeface="museosans-700"/>
              </a:rPr>
              <a:t>Personalized learning strategy</a:t>
            </a:r>
          </a:p>
          <a:p>
            <a:r>
              <a:rPr lang="en-US" b="0" i="0" dirty="0">
                <a:solidFill>
                  <a:srgbClr val="16181A"/>
                </a:solidFill>
                <a:effectLst/>
                <a:latin typeface="museosans-300"/>
              </a:rPr>
              <a:t>All of these strategies can be combined into one personalized learning approach. Each learner is unique and has their own experience, knowledge, and perception. Which can greatly influence the way they interpret and consume new information.</a:t>
            </a:r>
          </a:p>
          <a:p>
            <a:r>
              <a:rPr lang="en-US" b="0" i="0" dirty="0">
                <a:solidFill>
                  <a:srgbClr val="16181A"/>
                </a:solidFill>
                <a:effectLst/>
                <a:latin typeface="museosans-300"/>
              </a:rPr>
              <a:t>Creating learning experiences that fit each individual based on their own knowledge that is meaningful for their role which encourages them to discover new solutions can drive great results and improve their overall performance.</a:t>
            </a:r>
            <a:endParaRPr lang="en-US" dirty="0">
              <a:solidFill>
                <a:srgbClr val="16181A"/>
              </a:solidFill>
              <a:latin typeface="museosans-300"/>
            </a:endParaRPr>
          </a:p>
          <a:p>
            <a:r>
              <a:rPr lang="en-US" b="0" i="0" dirty="0">
                <a:solidFill>
                  <a:srgbClr val="16181A"/>
                </a:solidFill>
                <a:effectLst/>
                <a:latin typeface="museosans-300"/>
              </a:rPr>
              <a:t>A common practice in recent years to create personalized learning is the use of modern technologies: AI recommendations, learning paths, machine learning, natural language processing.</a:t>
            </a:r>
            <a:endParaRPr lang="en-IN" dirty="0"/>
          </a:p>
        </p:txBody>
      </p:sp>
    </p:spTree>
    <p:extLst>
      <p:ext uri="{BB962C8B-B14F-4D97-AF65-F5344CB8AC3E}">
        <p14:creationId xmlns:p14="http://schemas.microsoft.com/office/powerpoint/2010/main" val="3687296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0D1B-68F9-D614-4C3D-F1A908500615}"/>
              </a:ext>
            </a:extLst>
          </p:cNvPr>
          <p:cNvSpPr>
            <a:spLocks noGrp="1"/>
          </p:cNvSpPr>
          <p:nvPr>
            <p:ph type="title"/>
          </p:nvPr>
        </p:nvSpPr>
        <p:spPr>
          <a:xfrm>
            <a:off x="838200" y="0"/>
            <a:ext cx="10515600" cy="1325563"/>
          </a:xfrm>
        </p:spPr>
        <p:txBody>
          <a:bodyPr/>
          <a:lstStyle/>
          <a:p>
            <a:r>
              <a:rPr lang="en-IN" b="0" i="0" dirty="0">
                <a:solidFill>
                  <a:srgbClr val="16181A"/>
                </a:solidFill>
                <a:effectLst/>
                <a:latin typeface="museosans-700"/>
              </a:rPr>
              <a:t>Cognitive Learning Examples</a:t>
            </a:r>
            <a:endParaRPr lang="en-IN" dirty="0"/>
          </a:p>
        </p:txBody>
      </p:sp>
      <p:sp>
        <p:nvSpPr>
          <p:cNvPr id="3" name="Content Placeholder 2">
            <a:extLst>
              <a:ext uri="{FF2B5EF4-FFF2-40B4-BE49-F238E27FC236}">
                <a16:creationId xmlns:a16="http://schemas.microsoft.com/office/drawing/2014/main" id="{6FE6255A-04B2-6B41-C405-43B6B2A7E9BD}"/>
              </a:ext>
            </a:extLst>
          </p:cNvPr>
          <p:cNvSpPr>
            <a:spLocks noGrp="1"/>
          </p:cNvSpPr>
          <p:nvPr>
            <p:ph idx="1"/>
          </p:nvPr>
        </p:nvSpPr>
        <p:spPr>
          <a:xfrm>
            <a:off x="838200" y="1084082"/>
            <a:ext cx="10515600" cy="5773917"/>
          </a:xfrm>
        </p:spPr>
        <p:txBody>
          <a:bodyPr>
            <a:normAutofit fontScale="92500" lnSpcReduction="10000"/>
          </a:bodyPr>
          <a:lstStyle/>
          <a:p>
            <a:pPr marL="0" indent="0" algn="l">
              <a:buNone/>
            </a:pPr>
            <a:r>
              <a:rPr lang="en-US" b="0" i="0" dirty="0">
                <a:solidFill>
                  <a:srgbClr val="16181A"/>
                </a:solidFill>
                <a:effectLst/>
                <a:latin typeface="museosans-700"/>
              </a:rPr>
              <a:t>1. Explicit Learning</a:t>
            </a:r>
          </a:p>
          <a:p>
            <a:pPr algn="l"/>
            <a:r>
              <a:rPr lang="en-US" b="0" i="0" dirty="0">
                <a:solidFill>
                  <a:srgbClr val="16181A"/>
                </a:solidFill>
                <a:effectLst/>
                <a:latin typeface="museosans-300"/>
              </a:rPr>
              <a:t>It happens when you intentionally seek knowledge to attempt and learn a new skill or process that may be vital to your work. It requires you to be attentive and take action to acquire knowledge.</a:t>
            </a:r>
          </a:p>
          <a:p>
            <a:pPr algn="l"/>
            <a:r>
              <a:rPr lang="en-US" b="0" i="0" dirty="0">
                <a:solidFill>
                  <a:srgbClr val="16181A"/>
                </a:solidFill>
                <a:effectLst/>
                <a:latin typeface="museosans-300"/>
              </a:rPr>
              <a:t>An example of explicit learning would be undertaking an in-depth video editing course to understand the functionality of the software in order to be able to use it appropriately for the needs of your work.</a:t>
            </a:r>
          </a:p>
          <a:p>
            <a:pPr marL="0" indent="0" algn="l">
              <a:buNone/>
            </a:pPr>
            <a:r>
              <a:rPr lang="en-US" b="0" i="0" dirty="0">
                <a:solidFill>
                  <a:srgbClr val="16181A"/>
                </a:solidFill>
                <a:effectLst/>
                <a:latin typeface="museosans-700"/>
              </a:rPr>
              <a:t>2. Implicit Learning</a:t>
            </a:r>
          </a:p>
          <a:p>
            <a:pPr algn="l"/>
            <a:r>
              <a:rPr lang="en-US" b="0" i="0" dirty="0">
                <a:solidFill>
                  <a:srgbClr val="16181A"/>
                </a:solidFill>
                <a:effectLst/>
                <a:latin typeface="museosans-300"/>
              </a:rPr>
              <a:t>Sometimes you passively gain new knowledge and learn some new skills. It is known as </a:t>
            </a:r>
            <a:r>
              <a:rPr lang="en-US" b="1" i="0" dirty="0">
                <a:solidFill>
                  <a:srgbClr val="16181A"/>
                </a:solidFill>
                <a:effectLst/>
                <a:latin typeface="museosans-700"/>
              </a:rPr>
              <a:t>implicit learning</a:t>
            </a:r>
            <a:r>
              <a:rPr lang="en-US" b="0" i="0" dirty="0">
                <a:solidFill>
                  <a:srgbClr val="16181A"/>
                </a:solidFill>
                <a:effectLst/>
                <a:latin typeface="museosans-300"/>
              </a:rPr>
              <a:t>, where you are unaware of the entire process until you realize you have retained something new.</a:t>
            </a:r>
          </a:p>
          <a:p>
            <a:pPr algn="l"/>
            <a:r>
              <a:rPr lang="en-US" b="0" i="0" dirty="0">
                <a:solidFill>
                  <a:srgbClr val="16181A"/>
                </a:solidFill>
                <a:effectLst/>
                <a:latin typeface="museosans-300"/>
              </a:rPr>
              <a:t>This type of learning may occur when you are working, talking, or going about your normal life.</a:t>
            </a:r>
          </a:p>
          <a:p>
            <a:pPr algn="l"/>
            <a:r>
              <a:rPr lang="en-US" b="0" i="0" dirty="0">
                <a:solidFill>
                  <a:srgbClr val="16181A"/>
                </a:solidFill>
                <a:effectLst/>
                <a:latin typeface="museosans-300"/>
              </a:rPr>
              <a:t>Typing fast and without looking at your keyboard is one good example of implicit learning that comes automatically over time.</a:t>
            </a:r>
          </a:p>
          <a:p>
            <a:endParaRPr lang="en-IN" dirty="0"/>
          </a:p>
        </p:txBody>
      </p:sp>
    </p:spTree>
    <p:extLst>
      <p:ext uri="{BB962C8B-B14F-4D97-AF65-F5344CB8AC3E}">
        <p14:creationId xmlns:p14="http://schemas.microsoft.com/office/powerpoint/2010/main" val="1925951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6B91-70B3-77B9-1161-BD028067C59B}"/>
              </a:ext>
            </a:extLst>
          </p:cNvPr>
          <p:cNvSpPr>
            <a:spLocks noGrp="1"/>
          </p:cNvSpPr>
          <p:nvPr>
            <p:ph type="title"/>
          </p:nvPr>
        </p:nvSpPr>
        <p:spPr>
          <a:xfrm>
            <a:off x="838200" y="41325"/>
            <a:ext cx="10515600" cy="1325563"/>
          </a:xfrm>
        </p:spPr>
        <p:txBody>
          <a:bodyPr/>
          <a:lstStyle/>
          <a:p>
            <a:r>
              <a:rPr lang="en-IN" b="0" i="0" dirty="0">
                <a:solidFill>
                  <a:srgbClr val="16181A"/>
                </a:solidFill>
                <a:effectLst/>
                <a:latin typeface="museosans-700"/>
              </a:rPr>
              <a:t>Cognitive Learning Examples</a:t>
            </a:r>
            <a:endParaRPr lang="en-IN" dirty="0"/>
          </a:p>
        </p:txBody>
      </p:sp>
      <p:sp>
        <p:nvSpPr>
          <p:cNvPr id="3" name="Content Placeholder 2">
            <a:extLst>
              <a:ext uri="{FF2B5EF4-FFF2-40B4-BE49-F238E27FC236}">
                <a16:creationId xmlns:a16="http://schemas.microsoft.com/office/drawing/2014/main" id="{E435BC4C-AD88-8931-7521-F308361EE4E3}"/>
              </a:ext>
            </a:extLst>
          </p:cNvPr>
          <p:cNvSpPr>
            <a:spLocks noGrp="1"/>
          </p:cNvSpPr>
          <p:nvPr>
            <p:ph idx="1"/>
          </p:nvPr>
        </p:nvSpPr>
        <p:spPr>
          <a:xfrm>
            <a:off x="838200" y="1366888"/>
            <a:ext cx="10515600" cy="5491112"/>
          </a:xfrm>
        </p:spPr>
        <p:txBody>
          <a:bodyPr>
            <a:normAutofit fontScale="92500" lnSpcReduction="20000"/>
          </a:bodyPr>
          <a:lstStyle/>
          <a:p>
            <a:pPr marL="0" indent="0" algn="l">
              <a:buNone/>
            </a:pPr>
            <a:r>
              <a:rPr lang="en-US" b="0" i="0" dirty="0">
                <a:solidFill>
                  <a:srgbClr val="16181A"/>
                </a:solidFill>
                <a:effectLst/>
                <a:latin typeface="museosans-700"/>
              </a:rPr>
              <a:t>3. Meaningful Learning</a:t>
            </a:r>
          </a:p>
          <a:p>
            <a:pPr algn="l"/>
            <a:r>
              <a:rPr lang="en-US" b="0" i="0" dirty="0">
                <a:solidFill>
                  <a:srgbClr val="16181A"/>
                </a:solidFill>
                <a:effectLst/>
                <a:latin typeface="museosans-300"/>
              </a:rPr>
              <a:t>Meaningful learning is when you are capable of acquiring new information and relating it to past experiences.</a:t>
            </a:r>
          </a:p>
          <a:p>
            <a:pPr algn="l"/>
            <a:r>
              <a:rPr lang="en-US" b="0" i="0" dirty="0">
                <a:solidFill>
                  <a:srgbClr val="16181A"/>
                </a:solidFill>
                <a:effectLst/>
                <a:latin typeface="museosans-300"/>
              </a:rPr>
              <a:t>This is because this cognitive learning approach teaches employees to build transferable problem-solving skills that can be applied in other areas.</a:t>
            </a:r>
          </a:p>
          <a:p>
            <a:pPr algn="l"/>
            <a:r>
              <a:rPr lang="en-US" b="0" i="0" dirty="0">
                <a:solidFill>
                  <a:srgbClr val="16181A"/>
                </a:solidFill>
                <a:effectLst/>
                <a:latin typeface="museosans-300"/>
              </a:rPr>
              <a:t>An example of meaningful learning is when you work in procurement and decide to take an advanced course in your department to deepen your understanding of the subject.</a:t>
            </a:r>
          </a:p>
          <a:p>
            <a:pPr marL="0" indent="0" algn="l">
              <a:buNone/>
            </a:pPr>
            <a:r>
              <a:rPr lang="en-US" b="0" i="0" dirty="0">
                <a:solidFill>
                  <a:srgbClr val="16181A"/>
                </a:solidFill>
                <a:effectLst/>
                <a:latin typeface="museosans-700"/>
              </a:rPr>
              <a:t>4. Discovery Learning</a:t>
            </a:r>
          </a:p>
          <a:p>
            <a:pPr algn="l"/>
            <a:r>
              <a:rPr lang="en-US" b="0" i="0" dirty="0">
                <a:solidFill>
                  <a:srgbClr val="16181A"/>
                </a:solidFill>
                <a:effectLst/>
                <a:latin typeface="museosans-300"/>
              </a:rPr>
              <a:t>It happens when you actively seek new knowledge by researching new concepts, processes, and subjects.</a:t>
            </a:r>
          </a:p>
          <a:p>
            <a:pPr algn="l"/>
            <a:r>
              <a:rPr lang="en-US" b="0" i="0" dirty="0">
                <a:solidFill>
                  <a:srgbClr val="16181A"/>
                </a:solidFill>
                <a:effectLst/>
                <a:latin typeface="museosans-300"/>
              </a:rPr>
              <a:t>For example, if someone is set the task to proofread a particular report and they need to make use of a specific tool such as Grammarly, by using this tool in hand with the manuals, this would cause them to learn the features and abilities of the tool through discovery.</a:t>
            </a:r>
          </a:p>
          <a:p>
            <a:endParaRPr lang="en-IN" dirty="0"/>
          </a:p>
        </p:txBody>
      </p:sp>
    </p:spTree>
    <p:extLst>
      <p:ext uri="{BB962C8B-B14F-4D97-AF65-F5344CB8AC3E}">
        <p14:creationId xmlns:p14="http://schemas.microsoft.com/office/powerpoint/2010/main" val="1908812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2D01-984B-B3E0-EDDC-0808A4E95549}"/>
              </a:ext>
            </a:extLst>
          </p:cNvPr>
          <p:cNvSpPr>
            <a:spLocks noGrp="1"/>
          </p:cNvSpPr>
          <p:nvPr>
            <p:ph type="title"/>
          </p:nvPr>
        </p:nvSpPr>
        <p:spPr>
          <a:xfrm>
            <a:off x="838200" y="0"/>
            <a:ext cx="10515600" cy="1325563"/>
          </a:xfrm>
        </p:spPr>
        <p:txBody>
          <a:bodyPr/>
          <a:lstStyle/>
          <a:p>
            <a:r>
              <a:rPr lang="en-IN" b="0" i="0" dirty="0">
                <a:solidFill>
                  <a:srgbClr val="16181A"/>
                </a:solidFill>
                <a:effectLst/>
                <a:latin typeface="museosans-700"/>
              </a:rPr>
              <a:t>Cognitive Learning Examples</a:t>
            </a:r>
            <a:endParaRPr lang="en-IN" dirty="0"/>
          </a:p>
        </p:txBody>
      </p:sp>
      <p:sp>
        <p:nvSpPr>
          <p:cNvPr id="3" name="Content Placeholder 2">
            <a:extLst>
              <a:ext uri="{FF2B5EF4-FFF2-40B4-BE49-F238E27FC236}">
                <a16:creationId xmlns:a16="http://schemas.microsoft.com/office/drawing/2014/main" id="{F30C5584-385A-C710-9813-6000AE765B00}"/>
              </a:ext>
            </a:extLst>
          </p:cNvPr>
          <p:cNvSpPr>
            <a:spLocks noGrp="1"/>
          </p:cNvSpPr>
          <p:nvPr>
            <p:ph idx="1"/>
          </p:nvPr>
        </p:nvSpPr>
        <p:spPr>
          <a:xfrm>
            <a:off x="838200" y="1178352"/>
            <a:ext cx="10515600" cy="5679648"/>
          </a:xfrm>
        </p:spPr>
        <p:txBody>
          <a:bodyPr>
            <a:normAutofit fontScale="85000" lnSpcReduction="20000"/>
          </a:bodyPr>
          <a:lstStyle/>
          <a:p>
            <a:pPr marL="0" indent="0" algn="l">
              <a:buNone/>
            </a:pPr>
            <a:r>
              <a:rPr lang="en-US" b="0" i="0" dirty="0">
                <a:solidFill>
                  <a:srgbClr val="16181A"/>
                </a:solidFill>
                <a:effectLst/>
                <a:latin typeface="museosans-700"/>
              </a:rPr>
              <a:t>5. Receptive Learning</a:t>
            </a:r>
          </a:p>
          <a:p>
            <a:pPr algn="l"/>
            <a:r>
              <a:rPr lang="en-US" b="0" i="0" dirty="0">
                <a:solidFill>
                  <a:srgbClr val="16181A"/>
                </a:solidFill>
                <a:effectLst/>
                <a:latin typeface="museosans-300"/>
              </a:rPr>
              <a:t>Lectures where you sit in groups and a speaker feeds the audience with information on a specific subject is an example of receptive learning. It requires the learner to be active by asking questions and taking down short notes.</a:t>
            </a:r>
          </a:p>
          <a:p>
            <a:pPr algn="l"/>
            <a:r>
              <a:rPr lang="en-US" b="0" i="0" dirty="0">
                <a:solidFill>
                  <a:srgbClr val="16181A"/>
                </a:solidFill>
                <a:effectLst/>
                <a:latin typeface="museosans-300"/>
              </a:rPr>
              <a:t>During training in your workplace, this type of learning comes in handy where you get a deeper understanding of new information by being active and responsive to the speaker.</a:t>
            </a:r>
          </a:p>
          <a:p>
            <a:pPr marL="0" indent="0" algn="l">
              <a:buNone/>
            </a:pPr>
            <a:r>
              <a:rPr lang="en-US" b="0" i="0" dirty="0">
                <a:solidFill>
                  <a:srgbClr val="16181A"/>
                </a:solidFill>
                <a:effectLst/>
                <a:latin typeface="museosans-700"/>
              </a:rPr>
              <a:t>6. Non-Associative Learning (Habituation and Sensitization)</a:t>
            </a:r>
          </a:p>
          <a:p>
            <a:pPr algn="l"/>
            <a:r>
              <a:rPr lang="en-US" b="0" i="0" dirty="0">
                <a:solidFill>
                  <a:srgbClr val="16181A"/>
                </a:solidFill>
                <a:effectLst/>
                <a:latin typeface="museosans-300"/>
              </a:rPr>
              <a:t>It is a type of learning that enables humans to adapt to something by facing it frequently.</a:t>
            </a:r>
          </a:p>
          <a:p>
            <a:pPr algn="l"/>
            <a:r>
              <a:rPr lang="en-US" b="0" i="0" dirty="0">
                <a:solidFill>
                  <a:srgbClr val="16181A"/>
                </a:solidFill>
                <a:effectLst/>
                <a:latin typeface="museosans-300"/>
              </a:rPr>
              <a:t>When you get a new job at a factory where there are many machines making noise, it irritates for the first few days, but you later learn how to live with it. This is known as habituation.</a:t>
            </a:r>
          </a:p>
          <a:p>
            <a:pPr algn="l"/>
            <a:r>
              <a:rPr lang="en-US" b="0" i="0" dirty="0">
                <a:solidFill>
                  <a:srgbClr val="16181A"/>
                </a:solidFill>
                <a:effectLst/>
                <a:latin typeface="museosans-300"/>
              </a:rPr>
              <a:t>Sensitization is the vice versa whereby your reaction towards something increases as you get frequent exposure towards it.</a:t>
            </a:r>
          </a:p>
          <a:p>
            <a:pPr algn="l"/>
            <a:r>
              <a:rPr lang="en-US" b="0" i="0" dirty="0">
                <a:solidFill>
                  <a:srgbClr val="16181A"/>
                </a:solidFill>
                <a:effectLst/>
                <a:latin typeface="museosans-300"/>
              </a:rPr>
              <a:t>This type of learning happens in your typical situations in life and work. Working in an office teaches you to be more responsive to things like telephone calls.</a:t>
            </a:r>
          </a:p>
        </p:txBody>
      </p:sp>
    </p:spTree>
    <p:extLst>
      <p:ext uri="{BB962C8B-B14F-4D97-AF65-F5344CB8AC3E}">
        <p14:creationId xmlns:p14="http://schemas.microsoft.com/office/powerpoint/2010/main" val="2424312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2F89-9201-404B-4E15-2F7772EE3620}"/>
              </a:ext>
            </a:extLst>
          </p:cNvPr>
          <p:cNvSpPr>
            <a:spLocks noGrp="1"/>
          </p:cNvSpPr>
          <p:nvPr>
            <p:ph type="title"/>
          </p:nvPr>
        </p:nvSpPr>
        <p:spPr>
          <a:xfrm>
            <a:off x="838200" y="0"/>
            <a:ext cx="10515600" cy="1325563"/>
          </a:xfrm>
        </p:spPr>
        <p:txBody>
          <a:bodyPr/>
          <a:lstStyle/>
          <a:p>
            <a:r>
              <a:rPr lang="en-IN" b="0" i="0" dirty="0">
                <a:solidFill>
                  <a:srgbClr val="16181A"/>
                </a:solidFill>
                <a:effectLst/>
                <a:latin typeface="museosans-700"/>
              </a:rPr>
              <a:t>Cognitive Learning Examples</a:t>
            </a:r>
            <a:endParaRPr lang="en-IN" dirty="0"/>
          </a:p>
        </p:txBody>
      </p:sp>
      <p:sp>
        <p:nvSpPr>
          <p:cNvPr id="3" name="Content Placeholder 2">
            <a:extLst>
              <a:ext uri="{FF2B5EF4-FFF2-40B4-BE49-F238E27FC236}">
                <a16:creationId xmlns:a16="http://schemas.microsoft.com/office/drawing/2014/main" id="{C96FFEE3-94EE-A628-E69D-A7934C57642A}"/>
              </a:ext>
            </a:extLst>
          </p:cNvPr>
          <p:cNvSpPr>
            <a:spLocks noGrp="1"/>
          </p:cNvSpPr>
          <p:nvPr>
            <p:ph idx="1"/>
          </p:nvPr>
        </p:nvSpPr>
        <p:spPr>
          <a:xfrm>
            <a:off x="838200" y="1102936"/>
            <a:ext cx="10515600" cy="5755063"/>
          </a:xfrm>
        </p:spPr>
        <p:txBody>
          <a:bodyPr>
            <a:normAutofit fontScale="92500" lnSpcReduction="10000"/>
          </a:bodyPr>
          <a:lstStyle/>
          <a:p>
            <a:pPr marL="0" indent="0" algn="l">
              <a:buNone/>
            </a:pPr>
            <a:r>
              <a:rPr lang="en-US" b="0" i="0" dirty="0">
                <a:solidFill>
                  <a:srgbClr val="16181A"/>
                </a:solidFill>
                <a:effectLst/>
                <a:latin typeface="museosans-700"/>
              </a:rPr>
              <a:t>7. Emotional Learning</a:t>
            </a:r>
          </a:p>
          <a:p>
            <a:pPr algn="l"/>
            <a:r>
              <a:rPr lang="en-US" b="0" i="0" dirty="0">
                <a:solidFill>
                  <a:srgbClr val="16181A"/>
                </a:solidFill>
                <a:effectLst/>
                <a:latin typeface="museosans-300"/>
              </a:rPr>
              <a:t>Developing emotional intelligence is crucial to help us maintain friendly relationships with friends at work and in life.</a:t>
            </a:r>
          </a:p>
          <a:p>
            <a:pPr algn="l"/>
            <a:r>
              <a:rPr lang="en-US" b="0" i="0" dirty="0">
                <a:solidFill>
                  <a:srgbClr val="16181A"/>
                </a:solidFill>
                <a:effectLst/>
                <a:latin typeface="museosans-300"/>
              </a:rPr>
              <a:t>Emotional learning helps people learn how to take charge of their emotions and also understand others’.</a:t>
            </a:r>
          </a:p>
          <a:p>
            <a:pPr algn="l"/>
            <a:r>
              <a:rPr lang="en-US" b="0" i="0" dirty="0">
                <a:solidFill>
                  <a:srgbClr val="16181A"/>
                </a:solidFill>
                <a:effectLst/>
                <a:latin typeface="museosans-300"/>
              </a:rPr>
              <a:t>An employer requires to have control over their emotions so as to handle customers and also their superiors in a courteous manner.</a:t>
            </a:r>
          </a:p>
          <a:p>
            <a:pPr marL="0" indent="0" algn="l">
              <a:buNone/>
            </a:pPr>
            <a:r>
              <a:rPr lang="en-US" b="0" i="0" dirty="0">
                <a:solidFill>
                  <a:srgbClr val="16181A"/>
                </a:solidFill>
                <a:effectLst/>
                <a:latin typeface="museosans-700"/>
              </a:rPr>
              <a:t>8. Experiential Learning</a:t>
            </a:r>
          </a:p>
          <a:p>
            <a:pPr algn="l"/>
            <a:r>
              <a:rPr lang="en-US" b="0" i="0" dirty="0">
                <a:solidFill>
                  <a:srgbClr val="16181A"/>
                </a:solidFill>
                <a:effectLst/>
                <a:latin typeface="museosans-300"/>
              </a:rPr>
              <a:t>Our experiences in life are our best lessons.</a:t>
            </a:r>
          </a:p>
          <a:p>
            <a:pPr algn="l"/>
            <a:r>
              <a:rPr lang="en-US" b="0" i="0" dirty="0">
                <a:solidFill>
                  <a:srgbClr val="16181A"/>
                </a:solidFill>
                <a:effectLst/>
                <a:latin typeface="museosans-300"/>
              </a:rPr>
              <a:t>Your interactions with other people always teach you some precious life lessons. What you learn depends on how you interpret it.</a:t>
            </a:r>
          </a:p>
          <a:p>
            <a:pPr algn="l"/>
            <a:r>
              <a:rPr lang="en-US" b="0" i="0" dirty="0">
                <a:solidFill>
                  <a:srgbClr val="16181A"/>
                </a:solidFill>
                <a:effectLst/>
                <a:latin typeface="museosans-300"/>
              </a:rPr>
              <a:t>For example, an intern learns by shadowing an experienced senior employer to gain experience. He acquires new skills that are relevant to his line of work.</a:t>
            </a:r>
          </a:p>
          <a:p>
            <a:endParaRPr lang="en-IN" dirty="0"/>
          </a:p>
        </p:txBody>
      </p:sp>
    </p:spTree>
    <p:extLst>
      <p:ext uri="{BB962C8B-B14F-4D97-AF65-F5344CB8AC3E}">
        <p14:creationId xmlns:p14="http://schemas.microsoft.com/office/powerpoint/2010/main" val="41996820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3B62-4DFF-46D9-8887-D64F01605CC3}"/>
              </a:ext>
            </a:extLst>
          </p:cNvPr>
          <p:cNvSpPr>
            <a:spLocks noGrp="1"/>
          </p:cNvSpPr>
          <p:nvPr>
            <p:ph type="title"/>
          </p:nvPr>
        </p:nvSpPr>
        <p:spPr>
          <a:xfrm>
            <a:off x="838200" y="0"/>
            <a:ext cx="10515600" cy="1325563"/>
          </a:xfrm>
        </p:spPr>
        <p:txBody>
          <a:bodyPr/>
          <a:lstStyle/>
          <a:p>
            <a:r>
              <a:rPr lang="en-IN" b="0" i="0" dirty="0">
                <a:solidFill>
                  <a:srgbClr val="16181A"/>
                </a:solidFill>
                <a:effectLst/>
                <a:latin typeface="museosans-700"/>
              </a:rPr>
              <a:t>Cognitive Learning Examples</a:t>
            </a:r>
            <a:endParaRPr lang="en-IN" dirty="0"/>
          </a:p>
        </p:txBody>
      </p:sp>
      <p:sp>
        <p:nvSpPr>
          <p:cNvPr id="3" name="Content Placeholder 2">
            <a:extLst>
              <a:ext uri="{FF2B5EF4-FFF2-40B4-BE49-F238E27FC236}">
                <a16:creationId xmlns:a16="http://schemas.microsoft.com/office/drawing/2014/main" id="{AC653928-C105-385B-7D68-5B4D31EA9701}"/>
              </a:ext>
            </a:extLst>
          </p:cNvPr>
          <p:cNvSpPr>
            <a:spLocks noGrp="1"/>
          </p:cNvSpPr>
          <p:nvPr>
            <p:ph idx="1"/>
          </p:nvPr>
        </p:nvSpPr>
        <p:spPr>
          <a:xfrm>
            <a:off x="838200" y="1065229"/>
            <a:ext cx="10515600" cy="5792770"/>
          </a:xfrm>
        </p:spPr>
        <p:txBody>
          <a:bodyPr>
            <a:normAutofit fontScale="92500" lnSpcReduction="20000"/>
          </a:bodyPr>
          <a:lstStyle/>
          <a:p>
            <a:pPr marL="0" indent="0" algn="l">
              <a:buNone/>
            </a:pPr>
            <a:r>
              <a:rPr lang="en-US" b="0" i="0" dirty="0">
                <a:solidFill>
                  <a:srgbClr val="16181A"/>
                </a:solidFill>
                <a:effectLst/>
                <a:latin typeface="museosans-700"/>
              </a:rPr>
              <a:t>9. Observation Learning</a:t>
            </a:r>
          </a:p>
          <a:p>
            <a:pPr algn="l"/>
            <a:r>
              <a:rPr lang="en-US" b="0" i="0" dirty="0">
                <a:solidFill>
                  <a:srgbClr val="16181A"/>
                </a:solidFill>
                <a:effectLst/>
                <a:latin typeface="museosans-300"/>
              </a:rPr>
              <a:t>One of the significant components of the social cognitive theory is observational learning.</a:t>
            </a:r>
          </a:p>
          <a:p>
            <a:pPr algn="l"/>
            <a:r>
              <a:rPr lang="en-US" b="0" i="0" dirty="0">
                <a:solidFill>
                  <a:srgbClr val="16181A"/>
                </a:solidFill>
                <a:effectLst/>
                <a:latin typeface="museosans-300"/>
              </a:rPr>
              <a:t>It is handy among employees since it mainly involves imitation of skills from colleagues and superiors.</a:t>
            </a:r>
          </a:p>
          <a:p>
            <a:pPr algn="l"/>
            <a:r>
              <a:rPr lang="en-US" b="0" i="0" dirty="0">
                <a:solidFill>
                  <a:srgbClr val="16181A"/>
                </a:solidFill>
                <a:effectLst/>
                <a:latin typeface="museosans-300"/>
              </a:rPr>
              <a:t>Observing your friends or work colleagues is an efficient way to learn a new skill.</a:t>
            </a:r>
          </a:p>
          <a:p>
            <a:pPr algn="l"/>
            <a:r>
              <a:rPr lang="en-US" b="0" i="0" dirty="0">
                <a:solidFill>
                  <a:srgbClr val="16181A"/>
                </a:solidFill>
                <a:effectLst/>
                <a:latin typeface="museosans-300"/>
              </a:rPr>
              <a:t>Your successful manager at work can help you improve your leadership qualities as you embrace and practice his habits.</a:t>
            </a:r>
          </a:p>
          <a:p>
            <a:pPr marL="0" indent="0" algn="l">
              <a:buNone/>
            </a:pPr>
            <a:r>
              <a:rPr lang="en-US" b="0" i="0" dirty="0">
                <a:solidFill>
                  <a:srgbClr val="16181A"/>
                </a:solidFill>
                <a:effectLst/>
                <a:latin typeface="museosans-700"/>
              </a:rPr>
              <a:t>10. Cooperative and Collaborative Learning</a:t>
            </a:r>
          </a:p>
          <a:p>
            <a:pPr algn="l"/>
            <a:r>
              <a:rPr lang="en-US" b="0" i="0" dirty="0">
                <a:solidFill>
                  <a:srgbClr val="16181A"/>
                </a:solidFill>
                <a:effectLst/>
                <a:latin typeface="museosans-300"/>
              </a:rPr>
              <a:t>Working and learning in groups is encouraged in many institutions.</a:t>
            </a:r>
          </a:p>
          <a:p>
            <a:pPr algn="l"/>
            <a:r>
              <a:rPr lang="en-US" b="0" i="0" dirty="0">
                <a:solidFill>
                  <a:srgbClr val="16181A"/>
                </a:solidFill>
                <a:effectLst/>
                <a:latin typeface="museosans-300"/>
              </a:rPr>
              <a:t>Cooperative learning helps bring out one’s best skills and deepens the collaboration between a group of people (read more about </a:t>
            </a:r>
            <a:r>
              <a:rPr lang="en-US" b="0" i="0" u="none" strike="noStrike" dirty="0">
                <a:solidFill>
                  <a:srgbClr val="1276DC"/>
                </a:solidFill>
                <a:effectLst/>
                <a:latin typeface="museosans-300"/>
                <a:hlinkClick r:id="rId2"/>
              </a:rPr>
              <a:t>collaborative learning</a:t>
            </a:r>
            <a:r>
              <a:rPr lang="en-US" b="0" i="0" dirty="0">
                <a:solidFill>
                  <a:srgbClr val="16181A"/>
                </a:solidFill>
                <a:effectLst/>
                <a:latin typeface="museosans-300"/>
              </a:rPr>
              <a:t>).</a:t>
            </a:r>
          </a:p>
          <a:p>
            <a:pPr algn="l"/>
            <a:r>
              <a:rPr lang="en-US" b="0" i="0" dirty="0">
                <a:solidFill>
                  <a:srgbClr val="16181A"/>
                </a:solidFill>
                <a:effectLst/>
                <a:latin typeface="museosans-300"/>
              </a:rPr>
              <a:t>However, for an individual to learn this way, he/she has to be an active and equal participant and interact with fellow group members.</a:t>
            </a:r>
          </a:p>
          <a:p>
            <a:pPr marL="0" indent="0">
              <a:buNone/>
            </a:pPr>
            <a:endParaRPr lang="en-IN" dirty="0"/>
          </a:p>
        </p:txBody>
      </p:sp>
    </p:spTree>
    <p:extLst>
      <p:ext uri="{BB962C8B-B14F-4D97-AF65-F5344CB8AC3E}">
        <p14:creationId xmlns:p14="http://schemas.microsoft.com/office/powerpoint/2010/main" val="3788050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B908-93A1-A38B-0DFC-40EC848E776C}"/>
              </a:ext>
            </a:extLst>
          </p:cNvPr>
          <p:cNvSpPr>
            <a:spLocks noGrp="1"/>
          </p:cNvSpPr>
          <p:nvPr>
            <p:ph type="ctrTitle"/>
          </p:nvPr>
        </p:nvSpPr>
        <p:spPr/>
        <p:txBody>
          <a:bodyPr>
            <a:normAutofit fontScale="90000"/>
          </a:bodyPr>
          <a:lstStyle/>
          <a:p>
            <a:r>
              <a:rPr lang="en-US" b="1" i="0" dirty="0">
                <a:solidFill>
                  <a:srgbClr val="2D2D2D"/>
                </a:solidFill>
                <a:effectLst/>
                <a:latin typeface="Noto Sans" panose="020B0502040504020204" pitchFamily="34" charset="0"/>
              </a:rPr>
              <a:t>Teamwork and Collaboration: How To Improve Both</a:t>
            </a:r>
            <a:endParaRPr lang="en-IN" dirty="0"/>
          </a:p>
        </p:txBody>
      </p:sp>
      <p:sp>
        <p:nvSpPr>
          <p:cNvPr id="4" name="Subtitle 3">
            <a:extLst>
              <a:ext uri="{FF2B5EF4-FFF2-40B4-BE49-F238E27FC236}">
                <a16:creationId xmlns:a16="http://schemas.microsoft.com/office/drawing/2014/main" id="{56610BA3-8151-72F8-8D8A-99A25884DD5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9057241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853F-081A-E5A6-A15F-FFA8DD4AE54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9315D47-BE0F-1F69-0D75-EE9E5497B877}"/>
              </a:ext>
            </a:extLst>
          </p:cNvPr>
          <p:cNvSpPr>
            <a:spLocks noGrp="1"/>
          </p:cNvSpPr>
          <p:nvPr>
            <p:ph idx="1"/>
          </p:nvPr>
        </p:nvSpPr>
        <p:spPr/>
        <p:txBody>
          <a:bodyPr/>
          <a:lstStyle/>
          <a:p>
            <a:r>
              <a:rPr lang="en-US" b="0" i="0" dirty="0">
                <a:solidFill>
                  <a:srgbClr val="2D2D2D"/>
                </a:solidFill>
                <a:effectLst/>
                <a:latin typeface="Noto Sans" panose="020B0502040504020204" pitchFamily="34" charset="0"/>
              </a:rPr>
              <a:t>Combined, teamwork and collaboration can foster a healthy work culture and environment where teams of individuals can achieve goals through powerful skills and effective work. Collaborative teamwork can promote innovation, increase job satisfaction, find solutions to resolve problems and develop excellent soft skills.</a:t>
            </a:r>
            <a:endParaRPr lang="en-IN" dirty="0"/>
          </a:p>
        </p:txBody>
      </p:sp>
    </p:spTree>
    <p:extLst>
      <p:ext uri="{BB962C8B-B14F-4D97-AF65-F5344CB8AC3E}">
        <p14:creationId xmlns:p14="http://schemas.microsoft.com/office/powerpoint/2010/main" val="1797595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1937C-1DFF-591F-CF67-0A2F5BF7BABC}"/>
              </a:ext>
            </a:extLst>
          </p:cNvPr>
          <p:cNvSpPr>
            <a:spLocks noGrp="1"/>
          </p:cNvSpPr>
          <p:nvPr>
            <p:ph type="title"/>
          </p:nvPr>
        </p:nvSpPr>
        <p:spPr/>
        <p:txBody>
          <a:bodyPr/>
          <a:lstStyle/>
          <a:p>
            <a:r>
              <a:rPr lang="en-US" b="1" i="0" dirty="0">
                <a:solidFill>
                  <a:srgbClr val="2D2D2D"/>
                </a:solidFill>
                <a:effectLst/>
                <a:latin typeface="Noto Sans" panose="020B0502040504020204" pitchFamily="34" charset="0"/>
              </a:rPr>
              <a:t>What is collaboration?</a:t>
            </a:r>
            <a:endParaRPr lang="en-IN" dirty="0"/>
          </a:p>
        </p:txBody>
      </p:sp>
      <p:sp>
        <p:nvSpPr>
          <p:cNvPr id="3" name="Content Placeholder 2">
            <a:extLst>
              <a:ext uri="{FF2B5EF4-FFF2-40B4-BE49-F238E27FC236}">
                <a16:creationId xmlns:a16="http://schemas.microsoft.com/office/drawing/2014/main" id="{F5B0690D-035D-3249-A20D-C9EC64427649}"/>
              </a:ext>
            </a:extLst>
          </p:cNvPr>
          <p:cNvSpPr>
            <a:spLocks noGrp="1"/>
          </p:cNvSpPr>
          <p:nvPr>
            <p:ph idx="1"/>
          </p:nvPr>
        </p:nvSpPr>
        <p:spPr/>
        <p:txBody>
          <a:bodyPr>
            <a:normAutofit/>
          </a:bodyPr>
          <a:lstStyle/>
          <a:p>
            <a:pPr algn="l"/>
            <a:r>
              <a:rPr lang="en-US" b="0" i="0" dirty="0">
                <a:solidFill>
                  <a:srgbClr val="2D2D2D"/>
                </a:solidFill>
                <a:effectLst/>
                <a:latin typeface="Noto Sans" panose="020B0502040504020204" pitchFamily="34" charset="0"/>
              </a:rPr>
              <a:t>Collaboration is the action of working with one or more people who have different skill sets to produce something, such as finishing a project, developing a shared idea or completing a task. </a:t>
            </a:r>
          </a:p>
          <a:p>
            <a:pPr algn="l"/>
            <a:r>
              <a:rPr lang="en-US" b="0" i="0" dirty="0">
                <a:solidFill>
                  <a:srgbClr val="2D2D2D"/>
                </a:solidFill>
                <a:effectLst/>
                <a:latin typeface="Noto Sans" panose="020B0502040504020204" pitchFamily="34" charset="0"/>
              </a:rPr>
              <a:t>In business, collaboration refers to colleagues with varying areas of expertise working together on a common goal to accomplish a purpose or produce results. </a:t>
            </a:r>
          </a:p>
          <a:p>
            <a:pPr algn="l"/>
            <a:r>
              <a:rPr lang="en-US" b="0" i="0" dirty="0">
                <a:solidFill>
                  <a:srgbClr val="2D2D2D"/>
                </a:solidFill>
                <a:effectLst/>
                <a:latin typeface="Noto Sans" panose="020B0502040504020204" pitchFamily="34" charset="0"/>
              </a:rPr>
              <a:t>Workplace collaboration is a set of learned skills that can improve productivity, solve problems, foster healthy relationships and create teamwork.</a:t>
            </a:r>
          </a:p>
          <a:p>
            <a:endParaRPr lang="en-IN" dirty="0"/>
          </a:p>
        </p:txBody>
      </p:sp>
    </p:spTree>
    <p:extLst>
      <p:ext uri="{BB962C8B-B14F-4D97-AF65-F5344CB8AC3E}">
        <p14:creationId xmlns:p14="http://schemas.microsoft.com/office/powerpoint/2010/main" val="22948742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731DA-8860-328B-0B46-C57BC4038EE3}"/>
              </a:ext>
            </a:extLst>
          </p:cNvPr>
          <p:cNvSpPr>
            <a:spLocks noGrp="1"/>
          </p:cNvSpPr>
          <p:nvPr>
            <p:ph type="title"/>
          </p:nvPr>
        </p:nvSpPr>
        <p:spPr>
          <a:xfrm>
            <a:off x="838200" y="0"/>
            <a:ext cx="10515600" cy="1325563"/>
          </a:xfrm>
        </p:spPr>
        <p:txBody>
          <a:bodyPr/>
          <a:lstStyle/>
          <a:p>
            <a:r>
              <a:rPr lang="en-US" b="0" i="0" dirty="0">
                <a:solidFill>
                  <a:srgbClr val="2D2D2D"/>
                </a:solidFill>
                <a:effectLst/>
                <a:latin typeface="Noto Sans" panose="020B0502040504020204" pitchFamily="34" charset="0"/>
              </a:rPr>
              <a:t>Examples of collaborative skills</a:t>
            </a:r>
            <a:endParaRPr lang="en-IN" dirty="0"/>
          </a:p>
        </p:txBody>
      </p:sp>
      <p:sp>
        <p:nvSpPr>
          <p:cNvPr id="3" name="Content Placeholder 2">
            <a:extLst>
              <a:ext uri="{FF2B5EF4-FFF2-40B4-BE49-F238E27FC236}">
                <a16:creationId xmlns:a16="http://schemas.microsoft.com/office/drawing/2014/main" id="{822A4B29-C8E0-E8A9-C119-8B7D1AA0ABEE}"/>
              </a:ext>
            </a:extLst>
          </p:cNvPr>
          <p:cNvSpPr>
            <a:spLocks noGrp="1"/>
          </p:cNvSpPr>
          <p:nvPr>
            <p:ph idx="1"/>
          </p:nvPr>
        </p:nvSpPr>
        <p:spPr>
          <a:xfrm>
            <a:off x="838200" y="942680"/>
            <a:ext cx="10515600" cy="5915320"/>
          </a:xfrm>
        </p:spPr>
        <p:txBody>
          <a:bodyPr>
            <a:normAutofit fontScale="85000" lnSpcReduction="10000"/>
          </a:bodyPr>
          <a:lstStyle/>
          <a:p>
            <a:pPr marL="0" indent="0" algn="l">
              <a:buNone/>
            </a:pPr>
            <a:endParaRPr lang="en-US" sz="2400" b="0" i="0" dirty="0">
              <a:solidFill>
                <a:srgbClr val="2D2D2D"/>
              </a:solidFill>
              <a:effectLst/>
              <a:latin typeface="Noto Sans" panose="020B0502040504020204" pitchFamily="34" charset="0"/>
            </a:endParaRPr>
          </a:p>
          <a:p>
            <a:pPr algn="l">
              <a:buFont typeface="Arial" panose="020B0604020202020204" pitchFamily="34" charset="0"/>
              <a:buChar char="•"/>
            </a:pPr>
            <a:r>
              <a:rPr lang="en-US" sz="2400" b="1" i="0" dirty="0">
                <a:solidFill>
                  <a:srgbClr val="2D2D2D"/>
                </a:solidFill>
                <a:effectLst/>
                <a:latin typeface="Noto Sans" panose="020B0502040504020204" pitchFamily="34" charset="0"/>
              </a:rPr>
              <a:t>Self-awareness:</a:t>
            </a:r>
            <a:r>
              <a:rPr lang="en-US" sz="2400" b="0" i="0" dirty="0">
                <a:solidFill>
                  <a:srgbClr val="2D2D2D"/>
                </a:solidFill>
                <a:effectLst/>
                <a:latin typeface="Noto Sans" panose="020B0502040504020204" pitchFamily="34" charset="0"/>
              </a:rPr>
              <a:t> Be clear about who you are, what you want and what you need from others.</a:t>
            </a:r>
          </a:p>
          <a:p>
            <a:pPr algn="l">
              <a:buFont typeface="Arial" panose="020B0604020202020204" pitchFamily="34" charset="0"/>
              <a:buChar char="•"/>
            </a:pPr>
            <a:r>
              <a:rPr lang="en-US" sz="2400" b="1" i="0" dirty="0">
                <a:solidFill>
                  <a:srgbClr val="2D2D2D"/>
                </a:solidFill>
                <a:effectLst/>
                <a:latin typeface="Noto Sans" panose="020B0502040504020204" pitchFamily="34" charset="0"/>
              </a:rPr>
              <a:t>Purpose-driven:</a:t>
            </a:r>
            <a:r>
              <a:rPr lang="en-US" sz="2400" b="0" i="0" dirty="0">
                <a:solidFill>
                  <a:srgbClr val="2D2D2D"/>
                </a:solidFill>
                <a:effectLst/>
                <a:latin typeface="Noto Sans" panose="020B0502040504020204" pitchFamily="34" charset="0"/>
              </a:rPr>
              <a:t> Keep in mind the purpose of the project and its goals.</a:t>
            </a:r>
          </a:p>
          <a:p>
            <a:pPr algn="l">
              <a:buFont typeface="Arial" panose="020B0604020202020204" pitchFamily="34" charset="0"/>
              <a:buChar char="•"/>
            </a:pPr>
            <a:r>
              <a:rPr lang="en-US" sz="2400" b="1" i="0" dirty="0">
                <a:solidFill>
                  <a:srgbClr val="2D2D2D"/>
                </a:solidFill>
                <a:effectLst/>
                <a:latin typeface="Noto Sans" panose="020B0502040504020204" pitchFamily="34" charset="0"/>
              </a:rPr>
              <a:t>Resource management:</a:t>
            </a:r>
            <a:r>
              <a:rPr lang="en-US" sz="2400" b="0" i="0" dirty="0">
                <a:solidFill>
                  <a:srgbClr val="2D2D2D"/>
                </a:solidFill>
                <a:effectLst/>
                <a:latin typeface="Noto Sans" panose="020B0502040504020204" pitchFamily="34" charset="0"/>
              </a:rPr>
              <a:t> Keep information organized and know how to share it.</a:t>
            </a:r>
          </a:p>
          <a:p>
            <a:pPr algn="l">
              <a:buFont typeface="Arial" panose="020B0604020202020204" pitchFamily="34" charset="0"/>
              <a:buChar char="•"/>
            </a:pPr>
            <a:r>
              <a:rPr lang="en-US" sz="2400" b="1" i="0" dirty="0">
                <a:solidFill>
                  <a:srgbClr val="2D2D2D"/>
                </a:solidFill>
                <a:effectLst/>
                <a:latin typeface="Noto Sans" panose="020B0502040504020204" pitchFamily="34" charset="0"/>
              </a:rPr>
              <a:t>Forgiveness:</a:t>
            </a:r>
            <a:r>
              <a:rPr lang="en-US" sz="2400" b="0" i="0" dirty="0">
                <a:solidFill>
                  <a:srgbClr val="2D2D2D"/>
                </a:solidFill>
                <a:effectLst/>
                <a:latin typeface="Noto Sans" panose="020B0502040504020204" pitchFamily="34" charset="0"/>
              </a:rPr>
              <a:t> Be willing to apologize for mistakes and forgive those who make errors.</a:t>
            </a:r>
          </a:p>
          <a:p>
            <a:pPr algn="l">
              <a:buFont typeface="Arial" panose="020B0604020202020204" pitchFamily="34" charset="0"/>
              <a:buChar char="•"/>
            </a:pPr>
            <a:r>
              <a:rPr lang="en-US" sz="2400" b="1" i="0" dirty="0">
                <a:solidFill>
                  <a:srgbClr val="2D2D2D"/>
                </a:solidFill>
                <a:effectLst/>
                <a:latin typeface="Noto Sans" panose="020B0502040504020204" pitchFamily="34" charset="0"/>
              </a:rPr>
              <a:t>Collaboration tools:</a:t>
            </a:r>
            <a:r>
              <a:rPr lang="en-US" sz="2400" b="0" i="0" dirty="0">
                <a:solidFill>
                  <a:srgbClr val="2D2D2D"/>
                </a:solidFill>
                <a:effectLst/>
                <a:latin typeface="Noto Sans" panose="020B0502040504020204" pitchFamily="34" charset="0"/>
              </a:rPr>
              <a:t> Communicate clearly and in a timely matter using collaborative tools.</a:t>
            </a:r>
          </a:p>
          <a:p>
            <a:pPr algn="l">
              <a:buFont typeface="Arial" panose="020B0604020202020204" pitchFamily="34" charset="0"/>
              <a:buChar char="•"/>
            </a:pPr>
            <a:r>
              <a:rPr lang="en-US" sz="2400" b="1" i="0" dirty="0">
                <a:solidFill>
                  <a:srgbClr val="2D2D2D"/>
                </a:solidFill>
                <a:effectLst/>
                <a:latin typeface="Noto Sans" panose="020B0502040504020204" pitchFamily="34" charset="0"/>
              </a:rPr>
              <a:t>Address problems:</a:t>
            </a:r>
            <a:r>
              <a:rPr lang="en-US" sz="2400" b="0" i="0" dirty="0">
                <a:solidFill>
                  <a:srgbClr val="2D2D2D"/>
                </a:solidFill>
                <a:effectLst/>
                <a:latin typeface="Noto Sans" panose="020B0502040504020204" pitchFamily="34" charset="0"/>
              </a:rPr>
              <a:t> Be willing to find and discuss obstacles with an open mind.</a:t>
            </a:r>
          </a:p>
          <a:p>
            <a:pPr algn="l">
              <a:buFont typeface="Arial" panose="020B0604020202020204" pitchFamily="34" charset="0"/>
              <a:buChar char="•"/>
            </a:pPr>
            <a:r>
              <a:rPr lang="en-US" sz="2400" b="1" i="0" dirty="0">
                <a:solidFill>
                  <a:srgbClr val="2D2D2D"/>
                </a:solidFill>
                <a:effectLst/>
                <a:latin typeface="Noto Sans" panose="020B0502040504020204" pitchFamily="34" charset="0"/>
              </a:rPr>
              <a:t>Learning opportunities:</a:t>
            </a:r>
            <a:r>
              <a:rPr lang="en-US" sz="2400" b="0" i="0" dirty="0">
                <a:solidFill>
                  <a:srgbClr val="2D2D2D"/>
                </a:solidFill>
                <a:effectLst/>
                <a:latin typeface="Noto Sans" panose="020B0502040504020204" pitchFamily="34" charset="0"/>
              </a:rPr>
              <a:t> Create team experiences to engage in learning, foster growth and be creative.</a:t>
            </a:r>
          </a:p>
          <a:p>
            <a:pPr algn="l">
              <a:buFont typeface="Arial" panose="020B0604020202020204" pitchFamily="34" charset="0"/>
              <a:buChar char="•"/>
            </a:pPr>
            <a:r>
              <a:rPr lang="en-US" sz="2400" b="1" i="0" dirty="0">
                <a:solidFill>
                  <a:srgbClr val="2D2D2D"/>
                </a:solidFill>
                <a:effectLst/>
                <a:latin typeface="Noto Sans" panose="020B0502040504020204" pitchFamily="34" charset="0"/>
              </a:rPr>
              <a:t>Soft skills:</a:t>
            </a:r>
            <a:r>
              <a:rPr lang="en-US" sz="2400" b="0" i="0" dirty="0">
                <a:solidFill>
                  <a:srgbClr val="2D2D2D"/>
                </a:solidFill>
                <a:effectLst/>
                <a:latin typeface="Noto Sans" panose="020B0502040504020204" pitchFamily="34" charset="0"/>
              </a:rPr>
              <a:t> Build your mindset and character as it affects how you handle projects.</a:t>
            </a:r>
          </a:p>
          <a:p>
            <a:pPr algn="l">
              <a:buFont typeface="Arial" panose="020B0604020202020204" pitchFamily="34" charset="0"/>
              <a:buChar char="•"/>
            </a:pPr>
            <a:r>
              <a:rPr lang="en-US" sz="2400" b="1" i="0" dirty="0">
                <a:solidFill>
                  <a:srgbClr val="2D2D2D"/>
                </a:solidFill>
                <a:effectLst/>
                <a:latin typeface="Noto Sans" panose="020B0502040504020204" pitchFamily="34" charset="0"/>
              </a:rPr>
              <a:t>Encourage innovation:</a:t>
            </a:r>
            <a:r>
              <a:rPr lang="en-US" sz="2400" b="0" i="0" dirty="0">
                <a:solidFill>
                  <a:srgbClr val="2D2D2D"/>
                </a:solidFill>
                <a:effectLst/>
                <a:latin typeface="Noto Sans" panose="020B0502040504020204" pitchFamily="34" charset="0"/>
              </a:rPr>
              <a:t> Face obstacles and overcome challenges with a positive attitude.</a:t>
            </a:r>
          </a:p>
          <a:p>
            <a:pPr algn="l">
              <a:buFont typeface="Arial" panose="020B0604020202020204" pitchFamily="34" charset="0"/>
              <a:buChar char="•"/>
            </a:pPr>
            <a:r>
              <a:rPr lang="en-US" sz="2400" b="1" i="0" dirty="0">
                <a:solidFill>
                  <a:srgbClr val="2D2D2D"/>
                </a:solidFill>
                <a:effectLst/>
                <a:latin typeface="Noto Sans" panose="020B0502040504020204" pitchFamily="34" charset="0"/>
              </a:rPr>
              <a:t>Share success:</a:t>
            </a:r>
            <a:r>
              <a:rPr lang="en-US" sz="2400" b="0" i="0" dirty="0">
                <a:solidFill>
                  <a:srgbClr val="2D2D2D"/>
                </a:solidFill>
                <a:effectLst/>
                <a:latin typeface="Noto Sans" panose="020B0502040504020204" pitchFamily="34" charset="0"/>
              </a:rPr>
              <a:t> Expand your idea of success to include achieving big group goals and team wins.</a:t>
            </a:r>
            <a:endParaRPr lang="en-IN" sz="2400" dirty="0"/>
          </a:p>
        </p:txBody>
      </p:sp>
    </p:spTree>
    <p:extLst>
      <p:ext uri="{BB962C8B-B14F-4D97-AF65-F5344CB8AC3E}">
        <p14:creationId xmlns:p14="http://schemas.microsoft.com/office/powerpoint/2010/main" val="1103354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07BB-837D-EA2F-5F95-106518D3AEC5}"/>
              </a:ext>
            </a:extLst>
          </p:cNvPr>
          <p:cNvSpPr>
            <a:spLocks noGrp="1"/>
          </p:cNvSpPr>
          <p:nvPr>
            <p:ph type="title"/>
          </p:nvPr>
        </p:nvSpPr>
        <p:spPr/>
        <p:txBody>
          <a:bodyPr/>
          <a:lstStyle/>
          <a:p>
            <a:r>
              <a:rPr lang="en-US" b="0" i="0" dirty="0">
                <a:solidFill>
                  <a:srgbClr val="151B26"/>
                </a:solidFill>
                <a:effectLst/>
                <a:latin typeface="gordita"/>
              </a:rPr>
              <a:t>8 critical thinking skills</a:t>
            </a:r>
            <a:endParaRPr lang="en-IN" dirty="0"/>
          </a:p>
        </p:txBody>
      </p:sp>
      <p:sp>
        <p:nvSpPr>
          <p:cNvPr id="3" name="Content Placeholder 2">
            <a:extLst>
              <a:ext uri="{FF2B5EF4-FFF2-40B4-BE49-F238E27FC236}">
                <a16:creationId xmlns:a16="http://schemas.microsoft.com/office/drawing/2014/main" id="{90BD2B35-BF3B-04DB-FCF6-6FBED6E1EEA0}"/>
              </a:ext>
            </a:extLst>
          </p:cNvPr>
          <p:cNvSpPr>
            <a:spLocks noGrp="1"/>
          </p:cNvSpPr>
          <p:nvPr>
            <p:ph idx="1"/>
          </p:nvPr>
        </p:nvSpPr>
        <p:spPr/>
        <p:txBody>
          <a:bodyPr>
            <a:normAutofit fontScale="85000" lnSpcReduction="20000"/>
          </a:bodyPr>
          <a:lstStyle/>
          <a:p>
            <a:pPr marL="514350" indent="-514350" algn="l" fontAlgn="auto">
              <a:buFont typeface="+mj-lt"/>
              <a:buAutoNum type="arabicPeriod" startAt="5"/>
            </a:pPr>
            <a:r>
              <a:rPr lang="en-US" b="0" i="0" dirty="0">
                <a:solidFill>
                  <a:srgbClr val="2A2B2C"/>
                </a:solidFill>
                <a:effectLst/>
                <a:latin typeface="inherit"/>
              </a:rPr>
              <a:t>Observation: Observation skills help critical thinkers look for things beyond face value. To be a critical thinker you need to embrace multiple points of view, and you can use observation skills to identify potential problems.</a:t>
            </a:r>
          </a:p>
          <a:p>
            <a:pPr marL="514350" indent="-514350" algn="l" fontAlgn="auto">
              <a:buFont typeface="+mj-lt"/>
              <a:buAutoNum type="arabicPeriod" startAt="5"/>
            </a:pPr>
            <a:r>
              <a:rPr lang="en-US" b="0" i="0" dirty="0">
                <a:solidFill>
                  <a:srgbClr val="2A2B2C"/>
                </a:solidFill>
                <a:effectLst/>
                <a:latin typeface="inherit"/>
              </a:rPr>
              <a:t>Interpretation: Not all data is made equal—and critical thinkers know this. In addition to gathering information, it’s important to evaluate which information is important and relevant to your situation. That way, you can draw the best conclusions from the data you’ve collected. </a:t>
            </a:r>
          </a:p>
          <a:p>
            <a:pPr marL="514350" indent="-514350" algn="l" fontAlgn="auto">
              <a:buFont typeface="+mj-lt"/>
              <a:buAutoNum type="arabicPeriod" startAt="5"/>
            </a:pPr>
            <a:r>
              <a:rPr lang="en-US" b="0" i="0" dirty="0">
                <a:solidFill>
                  <a:srgbClr val="2A2B2C"/>
                </a:solidFill>
                <a:effectLst/>
                <a:latin typeface="inherit"/>
              </a:rPr>
              <a:t>Evaluation: When you attempt to answer a hard question, there is rarely an obvious answer. Even though critical thinking emphasizes putting your biases aside, you need to be able to confidently make a decision based on the data you have available. </a:t>
            </a:r>
          </a:p>
          <a:p>
            <a:pPr marL="514350" indent="-514350" algn="l" fontAlgn="auto">
              <a:buFont typeface="+mj-lt"/>
              <a:buAutoNum type="arabicPeriod" startAt="5"/>
            </a:pPr>
            <a:r>
              <a:rPr lang="en-US" b="0" i="0" dirty="0">
                <a:solidFill>
                  <a:srgbClr val="2A2B2C"/>
                </a:solidFill>
                <a:effectLst/>
                <a:latin typeface="inherit"/>
              </a:rPr>
              <a:t>Communication: Once a decision has been made, you also need to share this decision with other stakeholders. </a:t>
            </a:r>
            <a:r>
              <a:rPr lang="en-US" b="0" i="0" u="none" strike="noStrike" dirty="0">
                <a:solidFill>
                  <a:srgbClr val="2A2B2C"/>
                </a:solidFill>
                <a:effectLst/>
                <a:latin typeface="inherit"/>
                <a:hlinkClick r:id="rId2"/>
              </a:rPr>
              <a:t>Effective workplace communication</a:t>
            </a:r>
            <a:r>
              <a:rPr lang="en-US" b="0" i="0" dirty="0">
                <a:solidFill>
                  <a:srgbClr val="2A2B2C"/>
                </a:solidFill>
                <a:effectLst/>
                <a:latin typeface="inherit"/>
              </a:rPr>
              <a:t> includes presenting evidence and supporting your conclusion—especially if there are a variety of different possible solutions. </a:t>
            </a:r>
          </a:p>
          <a:p>
            <a:endParaRPr lang="en-IN" dirty="0"/>
          </a:p>
        </p:txBody>
      </p:sp>
    </p:spTree>
    <p:extLst>
      <p:ext uri="{BB962C8B-B14F-4D97-AF65-F5344CB8AC3E}">
        <p14:creationId xmlns:p14="http://schemas.microsoft.com/office/powerpoint/2010/main" val="8346410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A544-55F2-CF97-78E0-1BD26BA5F005}"/>
              </a:ext>
            </a:extLst>
          </p:cNvPr>
          <p:cNvSpPr>
            <a:spLocks noGrp="1"/>
          </p:cNvSpPr>
          <p:nvPr>
            <p:ph type="title"/>
          </p:nvPr>
        </p:nvSpPr>
        <p:spPr/>
        <p:txBody>
          <a:bodyPr/>
          <a:lstStyle/>
          <a:p>
            <a:r>
              <a:rPr lang="en-US" b="1" i="0" dirty="0">
                <a:solidFill>
                  <a:srgbClr val="2D2D2D"/>
                </a:solidFill>
                <a:effectLst/>
                <a:latin typeface="Noto Sans" panose="020B0502040504020204" pitchFamily="34" charset="0"/>
              </a:rPr>
              <a:t>What is teamwork?</a:t>
            </a:r>
            <a:br>
              <a:rPr lang="en-US" b="1" i="0" dirty="0">
                <a:solidFill>
                  <a:srgbClr val="2D2D2D"/>
                </a:solidFill>
                <a:effectLst/>
                <a:latin typeface="Noto Sans" panose="020B0502040504020204" pitchFamily="34" charset="0"/>
              </a:rPr>
            </a:br>
            <a:endParaRPr lang="en-IN" dirty="0"/>
          </a:p>
        </p:txBody>
      </p:sp>
      <p:sp>
        <p:nvSpPr>
          <p:cNvPr id="3" name="Content Placeholder 2">
            <a:extLst>
              <a:ext uri="{FF2B5EF4-FFF2-40B4-BE49-F238E27FC236}">
                <a16:creationId xmlns:a16="http://schemas.microsoft.com/office/drawing/2014/main" id="{769005C7-C56D-B3D1-56B4-8931EEE1168C}"/>
              </a:ext>
            </a:extLst>
          </p:cNvPr>
          <p:cNvSpPr>
            <a:spLocks noGrp="1"/>
          </p:cNvSpPr>
          <p:nvPr>
            <p:ph idx="1"/>
          </p:nvPr>
        </p:nvSpPr>
        <p:spPr>
          <a:xfrm>
            <a:off x="838200" y="1065229"/>
            <a:ext cx="10515600" cy="5111734"/>
          </a:xfrm>
        </p:spPr>
        <p:txBody>
          <a:bodyPr/>
          <a:lstStyle/>
          <a:p>
            <a:pPr algn="l"/>
            <a:r>
              <a:rPr lang="en-US" b="0" i="0" dirty="0">
                <a:solidFill>
                  <a:srgbClr val="2D2D2D"/>
                </a:solidFill>
                <a:effectLst/>
                <a:latin typeface="Noto Sans" panose="020B0502040504020204" pitchFamily="34" charset="0"/>
              </a:rPr>
              <a:t>Teamwork is the qualities, abilities and processes of working well with one or more people to accomplish a common goal.</a:t>
            </a:r>
          </a:p>
          <a:p>
            <a:pPr algn="l"/>
            <a:r>
              <a:rPr lang="en-US" b="0" i="0" dirty="0">
                <a:solidFill>
                  <a:srgbClr val="2D2D2D"/>
                </a:solidFill>
                <a:effectLst/>
                <a:latin typeface="Noto Sans" panose="020B0502040504020204" pitchFamily="34" charset="0"/>
              </a:rPr>
              <a:t> Teamwork in the workplace is a group's ability to work together effectively, communicate well, define roles and leadership, share resources and actively listen to each other. </a:t>
            </a:r>
          </a:p>
          <a:p>
            <a:pPr algn="l"/>
            <a:r>
              <a:rPr lang="en-US" b="0" i="0" dirty="0">
                <a:solidFill>
                  <a:srgbClr val="2D2D2D"/>
                </a:solidFill>
                <a:effectLst/>
                <a:latin typeface="Noto Sans" panose="020B0502040504020204" pitchFamily="34" charset="0"/>
              </a:rPr>
              <a:t>Teamwork is a set of learned skills that can boost morale in the workplace, build rapport, increase the quality and quantity of output and improve retention rates.</a:t>
            </a:r>
          </a:p>
          <a:p>
            <a:endParaRPr lang="en-IN" dirty="0"/>
          </a:p>
        </p:txBody>
      </p:sp>
    </p:spTree>
    <p:extLst>
      <p:ext uri="{BB962C8B-B14F-4D97-AF65-F5344CB8AC3E}">
        <p14:creationId xmlns:p14="http://schemas.microsoft.com/office/powerpoint/2010/main" val="11424129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42E9-FAF5-8356-5748-502D0944406C}"/>
              </a:ext>
            </a:extLst>
          </p:cNvPr>
          <p:cNvSpPr>
            <a:spLocks noGrp="1"/>
          </p:cNvSpPr>
          <p:nvPr>
            <p:ph type="title"/>
          </p:nvPr>
        </p:nvSpPr>
        <p:spPr>
          <a:xfrm>
            <a:off x="838200" y="-153349"/>
            <a:ext cx="10515600" cy="1325563"/>
          </a:xfrm>
        </p:spPr>
        <p:txBody>
          <a:bodyPr/>
          <a:lstStyle/>
          <a:p>
            <a:r>
              <a:rPr lang="en-US" b="0" i="0" dirty="0">
                <a:solidFill>
                  <a:srgbClr val="2D2D2D"/>
                </a:solidFill>
                <a:effectLst/>
                <a:latin typeface="Noto Sans" panose="020B0502040504020204" pitchFamily="34" charset="0"/>
              </a:rPr>
              <a:t>Examples of teamwork skills</a:t>
            </a:r>
            <a:endParaRPr lang="en-IN" dirty="0"/>
          </a:p>
        </p:txBody>
      </p:sp>
      <p:sp>
        <p:nvSpPr>
          <p:cNvPr id="3" name="Content Placeholder 2">
            <a:extLst>
              <a:ext uri="{FF2B5EF4-FFF2-40B4-BE49-F238E27FC236}">
                <a16:creationId xmlns:a16="http://schemas.microsoft.com/office/drawing/2014/main" id="{B8DE0617-2F31-3BFB-B9B0-AD0E76999289}"/>
              </a:ext>
            </a:extLst>
          </p:cNvPr>
          <p:cNvSpPr>
            <a:spLocks noGrp="1"/>
          </p:cNvSpPr>
          <p:nvPr>
            <p:ph idx="1"/>
          </p:nvPr>
        </p:nvSpPr>
        <p:spPr>
          <a:xfrm>
            <a:off x="838200" y="1329180"/>
            <a:ext cx="10515600" cy="5528820"/>
          </a:xfrm>
        </p:spPr>
        <p:txBody>
          <a:bodyPr>
            <a:normAutofit fontScale="85000" lnSpcReduction="10000"/>
          </a:bodyPr>
          <a:lstStyle/>
          <a:p>
            <a:pPr algn="l">
              <a:buFont typeface="Arial" panose="020B0604020202020204" pitchFamily="34" charset="0"/>
              <a:buChar char="•"/>
            </a:pPr>
            <a:r>
              <a:rPr lang="en-US" b="1" i="0" dirty="0">
                <a:solidFill>
                  <a:srgbClr val="2D2D2D"/>
                </a:solidFill>
                <a:effectLst/>
                <a:latin typeface="Noto Sans" panose="020B0502040504020204" pitchFamily="34" charset="0"/>
              </a:rPr>
              <a:t>Interpersonal skills:</a:t>
            </a:r>
            <a:r>
              <a:rPr lang="en-US" b="0" i="0" dirty="0">
                <a:solidFill>
                  <a:srgbClr val="2D2D2D"/>
                </a:solidFill>
                <a:effectLst/>
                <a:latin typeface="Noto Sans" panose="020B0502040504020204" pitchFamily="34" charset="0"/>
              </a:rPr>
              <a:t> Know how to interact and speak with others.</a:t>
            </a:r>
          </a:p>
          <a:p>
            <a:pPr algn="l">
              <a:buFont typeface="Arial" panose="020B0604020202020204" pitchFamily="34" charset="0"/>
              <a:buChar char="•"/>
            </a:pPr>
            <a:r>
              <a:rPr lang="en-US" b="1" i="0" dirty="0">
                <a:solidFill>
                  <a:srgbClr val="2D2D2D"/>
                </a:solidFill>
                <a:effectLst/>
                <a:latin typeface="Noto Sans" panose="020B0502040504020204" pitchFamily="34" charset="0"/>
              </a:rPr>
              <a:t>Conflict management:</a:t>
            </a:r>
            <a:r>
              <a:rPr lang="en-US" b="0" i="0" dirty="0">
                <a:solidFill>
                  <a:srgbClr val="2D2D2D"/>
                </a:solidFill>
                <a:effectLst/>
                <a:latin typeface="Noto Sans" panose="020B0502040504020204" pitchFamily="34" charset="0"/>
              </a:rPr>
              <a:t> Help mediate between members and settle your own disputes fairly.</a:t>
            </a:r>
          </a:p>
          <a:p>
            <a:pPr algn="l">
              <a:buFont typeface="Arial" panose="020B0604020202020204" pitchFamily="34" charset="0"/>
              <a:buChar char="•"/>
            </a:pPr>
            <a:r>
              <a:rPr lang="en-US" b="1" i="0" dirty="0">
                <a:solidFill>
                  <a:srgbClr val="2D2D2D"/>
                </a:solidFill>
                <a:effectLst/>
                <a:latin typeface="Noto Sans" panose="020B0502040504020204" pitchFamily="34" charset="0"/>
              </a:rPr>
              <a:t>Communication:</a:t>
            </a:r>
            <a:r>
              <a:rPr lang="en-US" b="0" i="0" dirty="0">
                <a:solidFill>
                  <a:srgbClr val="2D2D2D"/>
                </a:solidFill>
                <a:effectLst/>
                <a:latin typeface="Noto Sans" panose="020B0502040504020204" pitchFamily="34" charset="0"/>
              </a:rPr>
              <a:t> Be open to constructive criticism and sharing your ideas with others.</a:t>
            </a:r>
          </a:p>
          <a:p>
            <a:pPr algn="l">
              <a:buFont typeface="Arial" panose="020B0604020202020204" pitchFamily="34" charset="0"/>
              <a:buChar char="•"/>
            </a:pPr>
            <a:r>
              <a:rPr lang="en-US" b="1" i="0" dirty="0">
                <a:solidFill>
                  <a:srgbClr val="2D2D2D"/>
                </a:solidFill>
                <a:effectLst/>
                <a:latin typeface="Noto Sans" panose="020B0502040504020204" pitchFamily="34" charset="0"/>
              </a:rPr>
              <a:t>Listening:</a:t>
            </a:r>
            <a:r>
              <a:rPr lang="en-US" b="0" i="0" dirty="0">
                <a:solidFill>
                  <a:srgbClr val="2D2D2D"/>
                </a:solidFill>
                <a:effectLst/>
                <a:latin typeface="Noto Sans" panose="020B0502040504020204" pitchFamily="34" charset="0"/>
              </a:rPr>
              <a:t> By actively listening, your teammates feel valued and you reduce miscommunications.</a:t>
            </a:r>
          </a:p>
          <a:p>
            <a:pPr algn="l">
              <a:buFont typeface="Arial" panose="020B0604020202020204" pitchFamily="34" charset="0"/>
              <a:buChar char="•"/>
            </a:pPr>
            <a:r>
              <a:rPr lang="en-US" b="1" i="0" dirty="0">
                <a:solidFill>
                  <a:srgbClr val="2D2D2D"/>
                </a:solidFill>
                <a:effectLst/>
                <a:latin typeface="Noto Sans" panose="020B0502040504020204" pitchFamily="34" charset="0"/>
              </a:rPr>
              <a:t>Enthusiasm:</a:t>
            </a:r>
            <a:r>
              <a:rPr lang="en-US" b="0" i="0" dirty="0">
                <a:solidFill>
                  <a:srgbClr val="2D2D2D"/>
                </a:solidFill>
                <a:effectLst/>
                <a:latin typeface="Noto Sans" panose="020B0502040504020204" pitchFamily="34" charset="0"/>
              </a:rPr>
              <a:t> Have a positive outlook and be excited about working together.</a:t>
            </a:r>
          </a:p>
          <a:p>
            <a:pPr algn="l">
              <a:buFont typeface="Arial" panose="020B0604020202020204" pitchFamily="34" charset="0"/>
              <a:buChar char="•"/>
            </a:pPr>
            <a:r>
              <a:rPr lang="en-US" b="1" i="0" dirty="0">
                <a:solidFill>
                  <a:srgbClr val="2D2D2D"/>
                </a:solidFill>
                <a:effectLst/>
                <a:latin typeface="Noto Sans" panose="020B0502040504020204" pitchFamily="34" charset="0"/>
              </a:rPr>
              <a:t>Time management:</a:t>
            </a:r>
            <a:r>
              <a:rPr lang="en-US" b="0" i="0" dirty="0">
                <a:solidFill>
                  <a:srgbClr val="2D2D2D"/>
                </a:solidFill>
                <a:effectLst/>
                <a:latin typeface="Noto Sans" panose="020B0502040504020204" pitchFamily="34" charset="0"/>
              </a:rPr>
              <a:t> Have good time-management skills as it can affect your team project.</a:t>
            </a:r>
          </a:p>
          <a:p>
            <a:pPr algn="l">
              <a:buFont typeface="Arial" panose="020B0604020202020204" pitchFamily="34" charset="0"/>
              <a:buChar char="•"/>
            </a:pPr>
            <a:r>
              <a:rPr lang="en-US" b="1" i="0" dirty="0">
                <a:solidFill>
                  <a:srgbClr val="2D2D2D"/>
                </a:solidFill>
                <a:effectLst/>
                <a:latin typeface="Noto Sans" panose="020B0502040504020204" pitchFamily="34" charset="0"/>
              </a:rPr>
              <a:t>Respectfulness:</a:t>
            </a:r>
            <a:r>
              <a:rPr lang="en-US" b="0" i="0" dirty="0">
                <a:solidFill>
                  <a:srgbClr val="2D2D2D"/>
                </a:solidFill>
                <a:effectLst/>
                <a:latin typeface="Noto Sans" panose="020B0502040504020204" pitchFamily="34" charset="0"/>
              </a:rPr>
              <a:t> Make eye contact and listen actively.</a:t>
            </a:r>
          </a:p>
          <a:p>
            <a:pPr algn="l">
              <a:buFont typeface="Arial" panose="020B0604020202020204" pitchFamily="34" charset="0"/>
              <a:buChar char="•"/>
            </a:pPr>
            <a:r>
              <a:rPr lang="en-US" b="1" i="0" dirty="0">
                <a:solidFill>
                  <a:srgbClr val="2D2D2D"/>
                </a:solidFill>
                <a:effectLst/>
                <a:latin typeface="Noto Sans" panose="020B0502040504020204" pitchFamily="34" charset="0"/>
              </a:rPr>
              <a:t>Positivity:</a:t>
            </a:r>
            <a:r>
              <a:rPr lang="en-US" b="0" i="0" dirty="0">
                <a:solidFill>
                  <a:srgbClr val="2D2D2D"/>
                </a:solidFill>
                <a:effectLst/>
                <a:latin typeface="Noto Sans" panose="020B0502040504020204" pitchFamily="34" charset="0"/>
              </a:rPr>
              <a:t> Be positive and help others to be positive, too.</a:t>
            </a:r>
          </a:p>
          <a:p>
            <a:pPr algn="l">
              <a:buFont typeface="Arial" panose="020B0604020202020204" pitchFamily="34" charset="0"/>
              <a:buChar char="•"/>
            </a:pPr>
            <a:r>
              <a:rPr lang="en-US" b="1" i="0" dirty="0">
                <a:solidFill>
                  <a:srgbClr val="2D2D2D"/>
                </a:solidFill>
                <a:effectLst/>
                <a:latin typeface="Noto Sans" panose="020B0502040504020204" pitchFamily="34" charset="0"/>
              </a:rPr>
              <a:t>Reliability:</a:t>
            </a:r>
            <a:r>
              <a:rPr lang="en-US" b="0" i="0" dirty="0">
                <a:solidFill>
                  <a:srgbClr val="2D2D2D"/>
                </a:solidFill>
                <a:effectLst/>
                <a:latin typeface="Noto Sans" panose="020B0502040504020204" pitchFamily="34" charset="0"/>
              </a:rPr>
              <a:t> Complete your tasks, be mindful of deadlines and let other know they can count on you.</a:t>
            </a:r>
          </a:p>
          <a:p>
            <a:endParaRPr lang="en-IN" dirty="0"/>
          </a:p>
        </p:txBody>
      </p:sp>
    </p:spTree>
    <p:extLst>
      <p:ext uri="{BB962C8B-B14F-4D97-AF65-F5344CB8AC3E}">
        <p14:creationId xmlns:p14="http://schemas.microsoft.com/office/powerpoint/2010/main" val="9706152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8A12-68BB-3961-1108-47B76BB5D524}"/>
              </a:ext>
            </a:extLst>
          </p:cNvPr>
          <p:cNvSpPr>
            <a:spLocks noGrp="1"/>
          </p:cNvSpPr>
          <p:nvPr>
            <p:ph type="title"/>
          </p:nvPr>
        </p:nvSpPr>
        <p:spPr/>
        <p:txBody>
          <a:bodyPr/>
          <a:lstStyle/>
          <a:p>
            <a:r>
              <a:rPr lang="en-IN" b="1" i="0" dirty="0">
                <a:solidFill>
                  <a:srgbClr val="2D2D2D"/>
                </a:solidFill>
                <a:effectLst/>
                <a:latin typeface="Noto Sans" panose="020B0502040504020204" pitchFamily="34" charset="0"/>
              </a:rPr>
              <a:t>What is collaborative teamwork?</a:t>
            </a:r>
            <a:endParaRPr lang="en-IN" dirty="0"/>
          </a:p>
        </p:txBody>
      </p:sp>
      <p:sp>
        <p:nvSpPr>
          <p:cNvPr id="3" name="Content Placeholder 2">
            <a:extLst>
              <a:ext uri="{FF2B5EF4-FFF2-40B4-BE49-F238E27FC236}">
                <a16:creationId xmlns:a16="http://schemas.microsoft.com/office/drawing/2014/main" id="{F10F2E9B-EDF7-3E6E-FE39-F7DE7D07F159}"/>
              </a:ext>
            </a:extLst>
          </p:cNvPr>
          <p:cNvSpPr>
            <a:spLocks noGrp="1"/>
          </p:cNvSpPr>
          <p:nvPr>
            <p:ph idx="1"/>
          </p:nvPr>
        </p:nvSpPr>
        <p:spPr/>
        <p:txBody>
          <a:bodyPr>
            <a:normAutofit lnSpcReduction="10000"/>
          </a:bodyPr>
          <a:lstStyle/>
          <a:p>
            <a:pPr algn="l"/>
            <a:r>
              <a:rPr lang="en-US" b="0" i="0" dirty="0">
                <a:solidFill>
                  <a:srgbClr val="2D2D2D"/>
                </a:solidFill>
                <a:effectLst/>
                <a:latin typeface="Noto Sans" panose="020B0502040504020204" pitchFamily="34" charset="0"/>
              </a:rPr>
              <a:t>When you combine collaboration and teamwork, you get a team whose members have distinct skill sets and have the ability to productively work together. There is both individuality and a cohesive group. Each individual knows how to use their role, skills and expertise while also working as one with the entire group to accomplish a goal.</a:t>
            </a:r>
          </a:p>
          <a:p>
            <a:pPr algn="l"/>
            <a:r>
              <a:rPr lang="en-US" b="0" i="0" dirty="0">
                <a:solidFill>
                  <a:srgbClr val="2D2D2D"/>
                </a:solidFill>
                <a:effectLst/>
                <a:latin typeface="Noto Sans" panose="020B0502040504020204" pitchFamily="34" charset="0"/>
              </a:rPr>
              <a:t>Collaborative teamwork engages the group to combine expertise and problem-solve together, while also assigning individual tasks and roles for autonomy. This type of group work is an intentional coordination of how and when participants act to achieve efficiency.</a:t>
            </a:r>
          </a:p>
          <a:p>
            <a:endParaRPr lang="en-IN" dirty="0"/>
          </a:p>
        </p:txBody>
      </p:sp>
    </p:spTree>
    <p:extLst>
      <p:ext uri="{BB962C8B-B14F-4D97-AF65-F5344CB8AC3E}">
        <p14:creationId xmlns:p14="http://schemas.microsoft.com/office/powerpoint/2010/main" val="31452669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9A82-1FFA-B358-53BB-757AF72844F3}"/>
              </a:ext>
            </a:extLst>
          </p:cNvPr>
          <p:cNvSpPr>
            <a:spLocks noGrp="1"/>
          </p:cNvSpPr>
          <p:nvPr>
            <p:ph type="title"/>
          </p:nvPr>
        </p:nvSpPr>
        <p:spPr>
          <a:xfrm>
            <a:off x="715651" y="0"/>
            <a:ext cx="10515600" cy="973481"/>
          </a:xfrm>
        </p:spPr>
        <p:txBody>
          <a:bodyPr>
            <a:normAutofit fontScale="90000"/>
          </a:bodyPr>
          <a:lstStyle/>
          <a:p>
            <a:r>
              <a:rPr lang="en-US" b="1" i="0" dirty="0">
                <a:solidFill>
                  <a:srgbClr val="2D2D2D"/>
                </a:solidFill>
                <a:effectLst/>
                <a:latin typeface="Noto Sans" panose="020B0502040504020204" pitchFamily="34" charset="0"/>
              </a:rPr>
              <a:t>Benefits of teamwork and collaboration</a:t>
            </a:r>
            <a:endParaRPr lang="en-IN" dirty="0"/>
          </a:p>
        </p:txBody>
      </p:sp>
      <p:sp>
        <p:nvSpPr>
          <p:cNvPr id="3" name="Content Placeholder 2">
            <a:extLst>
              <a:ext uri="{FF2B5EF4-FFF2-40B4-BE49-F238E27FC236}">
                <a16:creationId xmlns:a16="http://schemas.microsoft.com/office/drawing/2014/main" id="{54E12093-54F4-D118-194A-37B3D9C0901E}"/>
              </a:ext>
            </a:extLst>
          </p:cNvPr>
          <p:cNvSpPr>
            <a:spLocks noGrp="1"/>
          </p:cNvSpPr>
          <p:nvPr>
            <p:ph idx="1"/>
          </p:nvPr>
        </p:nvSpPr>
        <p:spPr>
          <a:xfrm>
            <a:off x="188536" y="886120"/>
            <a:ext cx="12003464" cy="5971879"/>
          </a:xfrm>
        </p:spPr>
        <p:txBody>
          <a:bodyPr>
            <a:normAutofit fontScale="70000" lnSpcReduction="20000"/>
          </a:bodyPr>
          <a:lstStyle/>
          <a:p>
            <a:pPr algn="l">
              <a:buFont typeface="Arial" panose="020B0604020202020204" pitchFamily="34" charset="0"/>
              <a:buChar char="•"/>
            </a:pPr>
            <a:r>
              <a:rPr lang="en-US" b="1" i="0" dirty="0">
                <a:solidFill>
                  <a:srgbClr val="2D2D2D"/>
                </a:solidFill>
                <a:effectLst/>
                <a:latin typeface="Noto Sans" panose="020B0502040504020204" pitchFamily="34" charset="0"/>
              </a:rPr>
              <a:t>Increases productivity and efficiency:</a:t>
            </a:r>
            <a:r>
              <a:rPr lang="en-US" b="0" i="0" dirty="0">
                <a:solidFill>
                  <a:srgbClr val="2D2D2D"/>
                </a:solidFill>
                <a:effectLst/>
                <a:latin typeface="Noto Sans" panose="020B0502040504020204" pitchFamily="34" charset="0"/>
              </a:rPr>
              <a:t> Collaboration allows individuals to focus on what they do best so that the entire team benefits. Each person has their own strengths and specialties that they bring to the team, creating efficiency and productivity.</a:t>
            </a:r>
            <a:br>
              <a:rPr lang="en-US" b="0" i="0" dirty="0">
                <a:solidFill>
                  <a:srgbClr val="2D2D2D"/>
                </a:solidFill>
                <a:effectLst/>
                <a:latin typeface="Noto Sans" panose="020B0502040504020204" pitchFamily="34" charset="0"/>
              </a:rPr>
            </a:br>
            <a:endParaRPr lang="en-US" b="0" i="0" dirty="0">
              <a:solidFill>
                <a:srgbClr val="2D2D2D"/>
              </a:solidFill>
              <a:effectLst/>
              <a:latin typeface="Noto Sans" panose="020B0502040504020204" pitchFamily="34" charset="0"/>
            </a:endParaRPr>
          </a:p>
          <a:p>
            <a:pPr algn="l">
              <a:buFont typeface="Arial" panose="020B0604020202020204" pitchFamily="34" charset="0"/>
              <a:buChar char="•"/>
            </a:pPr>
            <a:r>
              <a:rPr lang="en-US" b="1" i="0" dirty="0">
                <a:solidFill>
                  <a:srgbClr val="2D2D2D"/>
                </a:solidFill>
                <a:effectLst/>
                <a:latin typeface="Noto Sans" panose="020B0502040504020204" pitchFamily="34" charset="0"/>
              </a:rPr>
              <a:t>Enhances social skills and communication:</a:t>
            </a:r>
            <a:r>
              <a:rPr lang="en-US" b="0" i="0" dirty="0">
                <a:solidFill>
                  <a:srgbClr val="2D2D2D"/>
                </a:solidFill>
                <a:effectLst/>
                <a:latin typeface="Noto Sans" panose="020B0502040504020204" pitchFamily="34" charset="0"/>
              </a:rPr>
              <a:t> Individuals on a team grow social skills and communication by learning to relate to peers, improving decision-making skills, presenting results and strategies, sharing their knowledge and developing communication skills.</a:t>
            </a:r>
            <a:br>
              <a:rPr lang="en-US" b="0" i="0" dirty="0">
                <a:solidFill>
                  <a:srgbClr val="2D2D2D"/>
                </a:solidFill>
                <a:effectLst/>
                <a:latin typeface="Noto Sans" panose="020B0502040504020204" pitchFamily="34" charset="0"/>
              </a:rPr>
            </a:br>
            <a:endParaRPr lang="en-US" b="0" i="0" dirty="0">
              <a:solidFill>
                <a:srgbClr val="2D2D2D"/>
              </a:solidFill>
              <a:effectLst/>
              <a:latin typeface="Noto Sans" panose="020B0502040504020204" pitchFamily="34" charset="0"/>
            </a:endParaRPr>
          </a:p>
          <a:p>
            <a:pPr algn="l">
              <a:buFont typeface="Arial" panose="020B0604020202020204" pitchFamily="34" charset="0"/>
              <a:buChar char="•"/>
            </a:pPr>
            <a:r>
              <a:rPr lang="en-US" b="1" i="0" dirty="0">
                <a:solidFill>
                  <a:srgbClr val="2D2D2D"/>
                </a:solidFill>
                <a:effectLst/>
                <a:latin typeface="Noto Sans" panose="020B0502040504020204" pitchFamily="34" charset="0"/>
              </a:rPr>
              <a:t>Common goals:</a:t>
            </a:r>
            <a:r>
              <a:rPr lang="en-US" b="0" i="0" dirty="0">
                <a:solidFill>
                  <a:srgbClr val="2D2D2D"/>
                </a:solidFill>
                <a:effectLst/>
                <a:latin typeface="Noto Sans" panose="020B0502040504020204" pitchFamily="34" charset="0"/>
              </a:rPr>
              <a:t> An environment of teamwork and collaboration acknowledges that employees can achieve success not only individually but through collaborative effort. These outcomes are often greater than what individuals can achieve by working independently.</a:t>
            </a:r>
            <a:br>
              <a:rPr lang="en-US" b="0" i="0" dirty="0">
                <a:solidFill>
                  <a:srgbClr val="2D2D2D"/>
                </a:solidFill>
                <a:effectLst/>
                <a:latin typeface="Noto Sans" panose="020B0502040504020204" pitchFamily="34" charset="0"/>
              </a:rPr>
            </a:br>
            <a:endParaRPr lang="en-US" b="0" i="0" dirty="0">
              <a:solidFill>
                <a:srgbClr val="2D2D2D"/>
              </a:solidFill>
              <a:effectLst/>
              <a:latin typeface="Noto Sans" panose="020B0502040504020204" pitchFamily="34" charset="0"/>
            </a:endParaRPr>
          </a:p>
          <a:p>
            <a:pPr algn="l">
              <a:buFont typeface="Arial" panose="020B0604020202020204" pitchFamily="34" charset="0"/>
              <a:buChar char="•"/>
            </a:pPr>
            <a:r>
              <a:rPr lang="en-US" b="1" i="0" dirty="0">
                <a:solidFill>
                  <a:srgbClr val="2D2D2D"/>
                </a:solidFill>
                <a:effectLst/>
                <a:latin typeface="Noto Sans" panose="020B0502040504020204" pitchFamily="34" charset="0"/>
              </a:rPr>
              <a:t>Individual style:</a:t>
            </a:r>
            <a:r>
              <a:rPr lang="en-US" b="0" i="0" dirty="0">
                <a:solidFill>
                  <a:srgbClr val="2D2D2D"/>
                </a:solidFill>
                <a:effectLst/>
                <a:latin typeface="Noto Sans" panose="020B0502040504020204" pitchFamily="34" charset="0"/>
              </a:rPr>
              <a:t> Teamwork provides the opportunity for employees to gain insight into their style, such as discovering whether they focus on the positive or the negative or whether they're reactive or proactive.</a:t>
            </a:r>
            <a:br>
              <a:rPr lang="en-US" b="0" i="0" dirty="0">
                <a:solidFill>
                  <a:srgbClr val="2D2D2D"/>
                </a:solidFill>
                <a:effectLst/>
                <a:latin typeface="Noto Sans" panose="020B0502040504020204" pitchFamily="34" charset="0"/>
              </a:rPr>
            </a:br>
            <a:endParaRPr lang="en-US" b="0" i="0" dirty="0">
              <a:solidFill>
                <a:srgbClr val="2D2D2D"/>
              </a:solidFill>
              <a:effectLst/>
              <a:latin typeface="Noto Sans" panose="020B0502040504020204" pitchFamily="34" charset="0"/>
            </a:endParaRPr>
          </a:p>
          <a:p>
            <a:pPr algn="l">
              <a:buFont typeface="Arial" panose="020B0604020202020204" pitchFamily="34" charset="0"/>
              <a:buChar char="•"/>
            </a:pPr>
            <a:r>
              <a:rPr lang="en-US" b="1" i="0" dirty="0">
                <a:solidFill>
                  <a:srgbClr val="2D2D2D"/>
                </a:solidFill>
                <a:effectLst/>
                <a:latin typeface="Noto Sans" panose="020B0502040504020204" pitchFamily="34" charset="0"/>
              </a:rPr>
              <a:t>Increases diversity:</a:t>
            </a:r>
            <a:r>
              <a:rPr lang="en-US" b="0" i="0" dirty="0">
                <a:solidFill>
                  <a:srgbClr val="2D2D2D"/>
                </a:solidFill>
                <a:effectLst/>
                <a:latin typeface="Noto Sans" panose="020B0502040504020204" pitchFamily="34" charset="0"/>
              </a:rPr>
              <a:t> Working together with different people and personalities, especially from different departments within a company, lets employees learn from each other and about other aspects of the business.</a:t>
            </a:r>
            <a:br>
              <a:rPr lang="en-US" b="0" i="0" dirty="0">
                <a:solidFill>
                  <a:srgbClr val="2D2D2D"/>
                </a:solidFill>
                <a:effectLst/>
                <a:latin typeface="Noto Sans" panose="020B0502040504020204" pitchFamily="34" charset="0"/>
              </a:rPr>
            </a:br>
            <a:endParaRPr lang="en-US" b="0" i="0" dirty="0">
              <a:solidFill>
                <a:srgbClr val="2D2D2D"/>
              </a:solidFill>
              <a:effectLst/>
              <a:latin typeface="Noto Sans" panose="020B0502040504020204" pitchFamily="34" charset="0"/>
            </a:endParaRPr>
          </a:p>
          <a:p>
            <a:pPr algn="l">
              <a:buFont typeface="Arial" panose="020B0604020202020204" pitchFamily="34" charset="0"/>
              <a:buChar char="•"/>
            </a:pPr>
            <a:r>
              <a:rPr lang="en-US" b="1" i="0" dirty="0">
                <a:solidFill>
                  <a:srgbClr val="2D2D2D"/>
                </a:solidFill>
                <a:effectLst/>
                <a:latin typeface="Noto Sans" panose="020B0502040504020204" pitchFamily="34" charset="0"/>
              </a:rPr>
              <a:t>Enables learning:</a:t>
            </a:r>
            <a:r>
              <a:rPr lang="en-US" b="0" i="0" dirty="0">
                <a:solidFill>
                  <a:srgbClr val="2D2D2D"/>
                </a:solidFill>
                <a:effectLst/>
                <a:latin typeface="Noto Sans" panose="020B0502040504020204" pitchFamily="34" charset="0"/>
              </a:rPr>
              <a:t> Informal learning naturally occurs when individuals take part in collaboration and teamwork, particularly when there is a safe environment that encourages learning from mistakes, friendly competition, debrief sessions and open conversations.</a:t>
            </a:r>
          </a:p>
        </p:txBody>
      </p:sp>
    </p:spTree>
    <p:extLst>
      <p:ext uri="{BB962C8B-B14F-4D97-AF65-F5344CB8AC3E}">
        <p14:creationId xmlns:p14="http://schemas.microsoft.com/office/powerpoint/2010/main" val="41582289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91B66-64F9-38A2-4D80-42A5126225C8}"/>
              </a:ext>
            </a:extLst>
          </p:cNvPr>
          <p:cNvSpPr>
            <a:spLocks noGrp="1"/>
          </p:cNvSpPr>
          <p:nvPr>
            <p:ph type="title"/>
          </p:nvPr>
        </p:nvSpPr>
        <p:spPr>
          <a:xfrm>
            <a:off x="753359" y="0"/>
            <a:ext cx="10515600" cy="1325563"/>
          </a:xfrm>
        </p:spPr>
        <p:txBody>
          <a:bodyPr>
            <a:noAutofit/>
          </a:bodyPr>
          <a:lstStyle/>
          <a:p>
            <a:r>
              <a:rPr lang="en-US" sz="3600" b="1" i="0" dirty="0">
                <a:solidFill>
                  <a:srgbClr val="2D2D2D"/>
                </a:solidFill>
                <a:effectLst/>
                <a:latin typeface="Noto Sans" panose="020B0502040504020204" pitchFamily="34" charset="0"/>
              </a:rPr>
              <a:t>How to improve teamwork and collaboration</a:t>
            </a:r>
            <a:br>
              <a:rPr lang="en-US" sz="3600" b="1" i="0" dirty="0">
                <a:solidFill>
                  <a:srgbClr val="2D2D2D"/>
                </a:solidFill>
                <a:effectLst/>
                <a:latin typeface="Noto Sans" panose="020B0502040504020204" pitchFamily="34" charset="0"/>
              </a:rPr>
            </a:br>
            <a:endParaRPr lang="en-IN" sz="3600" dirty="0"/>
          </a:p>
        </p:txBody>
      </p:sp>
      <p:sp>
        <p:nvSpPr>
          <p:cNvPr id="3" name="Content Placeholder 2">
            <a:extLst>
              <a:ext uri="{FF2B5EF4-FFF2-40B4-BE49-F238E27FC236}">
                <a16:creationId xmlns:a16="http://schemas.microsoft.com/office/drawing/2014/main" id="{B731D8BA-F86E-592C-4706-0CE7A7F27072}"/>
              </a:ext>
            </a:extLst>
          </p:cNvPr>
          <p:cNvSpPr>
            <a:spLocks noGrp="1"/>
          </p:cNvSpPr>
          <p:nvPr>
            <p:ph idx="1"/>
          </p:nvPr>
        </p:nvSpPr>
        <p:spPr>
          <a:xfrm>
            <a:off x="377072" y="820132"/>
            <a:ext cx="11538408" cy="6037867"/>
          </a:xfrm>
        </p:spPr>
        <p:txBody>
          <a:bodyPr>
            <a:normAutofit fontScale="92500" lnSpcReduction="20000"/>
          </a:bodyPr>
          <a:lstStyle/>
          <a:p>
            <a:r>
              <a:rPr lang="en-US" sz="2400" b="1" i="0" dirty="0">
                <a:solidFill>
                  <a:srgbClr val="2D2D2D"/>
                </a:solidFill>
                <a:effectLst/>
                <a:latin typeface="Noto Sans" panose="020B0502040504020204" pitchFamily="34" charset="0"/>
              </a:rPr>
              <a:t>Establish intentional leadership.</a:t>
            </a:r>
            <a:r>
              <a:rPr lang="en-US" sz="2400" b="0" i="0" dirty="0">
                <a:solidFill>
                  <a:srgbClr val="2D2D2D"/>
                </a:solidFill>
                <a:effectLst/>
                <a:latin typeface="Noto Sans" panose="020B0502040504020204" pitchFamily="34" charset="0"/>
              </a:rPr>
              <a:t> This type of leadership creates an environment for easy collaboration and purposefully considers and implements factors for good teamwork.</a:t>
            </a:r>
            <a:br>
              <a:rPr lang="en-US" sz="2400" b="0" i="0" dirty="0">
                <a:solidFill>
                  <a:srgbClr val="2D2D2D"/>
                </a:solidFill>
                <a:effectLst/>
                <a:latin typeface="Noto Sans" panose="020B0502040504020204" pitchFamily="34" charset="0"/>
              </a:rPr>
            </a:br>
            <a:endParaRPr lang="en-US" sz="2400" b="0" i="0" dirty="0">
              <a:solidFill>
                <a:srgbClr val="2D2D2D"/>
              </a:solidFill>
              <a:effectLst/>
              <a:latin typeface="Noto Sans" panose="020B0502040504020204" pitchFamily="34" charset="0"/>
            </a:endParaRPr>
          </a:p>
          <a:p>
            <a:r>
              <a:rPr lang="en-US" sz="2400" b="1" i="0" dirty="0">
                <a:solidFill>
                  <a:srgbClr val="2D2D2D"/>
                </a:solidFill>
                <a:effectLst/>
                <a:latin typeface="Noto Sans" panose="020B0502040504020204" pitchFamily="34" charset="0"/>
              </a:rPr>
              <a:t>Make change a positive step.</a:t>
            </a:r>
            <a:r>
              <a:rPr lang="en-US" sz="2400" b="0" i="0" dirty="0">
                <a:solidFill>
                  <a:srgbClr val="2D2D2D"/>
                </a:solidFill>
                <a:effectLst/>
                <a:latin typeface="Noto Sans" panose="020B0502040504020204" pitchFamily="34" charset="0"/>
              </a:rPr>
              <a:t> Learn to embrace change positively and let go of the fear of the unknown. This includes learning to accept failures and criticism with a positive attitude.</a:t>
            </a:r>
            <a:br>
              <a:rPr lang="en-US" sz="2400" b="0" i="0" dirty="0">
                <a:solidFill>
                  <a:srgbClr val="2D2D2D"/>
                </a:solidFill>
                <a:effectLst/>
                <a:latin typeface="Noto Sans" panose="020B0502040504020204" pitchFamily="34" charset="0"/>
              </a:rPr>
            </a:br>
            <a:endParaRPr lang="en-US" sz="2400" b="0" i="0" dirty="0">
              <a:solidFill>
                <a:srgbClr val="2D2D2D"/>
              </a:solidFill>
              <a:effectLst/>
              <a:latin typeface="Noto Sans" panose="020B0502040504020204" pitchFamily="34" charset="0"/>
            </a:endParaRPr>
          </a:p>
          <a:p>
            <a:r>
              <a:rPr lang="en-US" sz="2400" b="1" i="0" dirty="0">
                <a:solidFill>
                  <a:srgbClr val="2D2D2D"/>
                </a:solidFill>
                <a:effectLst/>
                <a:latin typeface="Noto Sans" panose="020B0502040504020204" pitchFamily="34" charset="0"/>
              </a:rPr>
              <a:t>Clarify roles.</a:t>
            </a:r>
            <a:r>
              <a:rPr lang="en-US" sz="2400" b="0" i="0" dirty="0">
                <a:solidFill>
                  <a:srgbClr val="2D2D2D"/>
                </a:solidFill>
                <a:effectLst/>
                <a:latin typeface="Noto Sans" panose="020B0502040504020204" pitchFamily="34" charset="0"/>
              </a:rPr>
              <a:t> Each team member needs clarification on their role in the group, their individual and group responsibilities and the group's expectations for them.</a:t>
            </a:r>
            <a:br>
              <a:rPr lang="en-US" sz="2400" b="0" i="0" dirty="0">
                <a:solidFill>
                  <a:srgbClr val="2D2D2D"/>
                </a:solidFill>
                <a:effectLst/>
                <a:latin typeface="Noto Sans" panose="020B0502040504020204" pitchFamily="34" charset="0"/>
              </a:rPr>
            </a:br>
            <a:endParaRPr lang="en-US" sz="2400" b="0" i="0" dirty="0">
              <a:solidFill>
                <a:srgbClr val="2D2D2D"/>
              </a:solidFill>
              <a:effectLst/>
              <a:latin typeface="Noto Sans" panose="020B0502040504020204" pitchFamily="34" charset="0"/>
            </a:endParaRPr>
          </a:p>
          <a:p>
            <a:r>
              <a:rPr lang="en-US" sz="2400" b="1" i="0" dirty="0">
                <a:solidFill>
                  <a:srgbClr val="2D2D2D"/>
                </a:solidFill>
                <a:effectLst/>
                <a:latin typeface="Noto Sans" panose="020B0502040504020204" pitchFamily="34" charset="0"/>
              </a:rPr>
              <a:t>Create group problem-solving.</a:t>
            </a:r>
            <a:r>
              <a:rPr lang="en-US" sz="2400" b="0" i="0" dirty="0">
                <a:solidFill>
                  <a:srgbClr val="2D2D2D"/>
                </a:solidFill>
                <a:effectLst/>
                <a:latin typeface="Noto Sans" panose="020B0502040504020204" pitchFamily="34" charset="0"/>
              </a:rPr>
              <a:t> Bring your team together by encouraging open dialogue and productive problem-solving strategies.</a:t>
            </a:r>
            <a:br>
              <a:rPr lang="en-US" sz="2400" b="0" i="0" dirty="0">
                <a:solidFill>
                  <a:srgbClr val="2D2D2D"/>
                </a:solidFill>
                <a:effectLst/>
                <a:latin typeface="Noto Sans" panose="020B0502040504020204" pitchFamily="34" charset="0"/>
              </a:rPr>
            </a:br>
            <a:endParaRPr lang="en-US" sz="2400" b="0" i="0" dirty="0">
              <a:solidFill>
                <a:srgbClr val="2D2D2D"/>
              </a:solidFill>
              <a:effectLst/>
              <a:latin typeface="Noto Sans" panose="020B0502040504020204" pitchFamily="34" charset="0"/>
            </a:endParaRPr>
          </a:p>
          <a:p>
            <a:r>
              <a:rPr lang="en-US" sz="2400" b="1" i="0" dirty="0">
                <a:solidFill>
                  <a:srgbClr val="2D2D2D"/>
                </a:solidFill>
                <a:effectLst/>
                <a:latin typeface="Noto Sans" panose="020B0502040504020204" pitchFamily="34" charset="0"/>
              </a:rPr>
              <a:t>Take advantage of project management tools.</a:t>
            </a:r>
            <a:r>
              <a:rPr lang="en-US" sz="2400" b="0" i="0" dirty="0">
                <a:solidFill>
                  <a:srgbClr val="2D2D2D"/>
                </a:solidFill>
                <a:effectLst/>
                <a:latin typeface="Noto Sans" panose="020B0502040504020204" pitchFamily="34" charset="0"/>
              </a:rPr>
              <a:t> There are a variety of online project management tools that can help track teams, organize projects, conceptualize ideas and improve communication. Try to find a program that works best for your team.</a:t>
            </a:r>
            <a:br>
              <a:rPr lang="en-US" sz="2400" b="0" i="0" dirty="0">
                <a:solidFill>
                  <a:srgbClr val="2D2D2D"/>
                </a:solidFill>
                <a:effectLst/>
                <a:latin typeface="Noto Sans" panose="020B0502040504020204" pitchFamily="34" charset="0"/>
              </a:rPr>
            </a:br>
            <a:endParaRPr lang="en-US" sz="2400" b="0" i="0" dirty="0">
              <a:solidFill>
                <a:srgbClr val="2D2D2D"/>
              </a:solidFill>
              <a:effectLst/>
              <a:latin typeface="Noto Sans" panose="020B0502040504020204" pitchFamily="34" charset="0"/>
            </a:endParaRPr>
          </a:p>
          <a:p>
            <a:r>
              <a:rPr lang="en-US" sz="2400" b="1" i="0" dirty="0">
                <a:solidFill>
                  <a:srgbClr val="2D2D2D"/>
                </a:solidFill>
                <a:effectLst/>
                <a:latin typeface="Noto Sans" panose="020B0502040504020204" pitchFamily="34" charset="0"/>
              </a:rPr>
              <a:t>Let leadership change.</a:t>
            </a:r>
            <a:r>
              <a:rPr lang="en-US" sz="2400" b="0" i="0" dirty="0">
                <a:solidFill>
                  <a:srgbClr val="2D2D2D"/>
                </a:solidFill>
                <a:effectLst/>
                <a:latin typeface="Noto Sans" panose="020B0502040504020204" pitchFamily="34" charset="0"/>
              </a:rPr>
              <a:t> Allow leadership roles to naturally shift and change as the project matures and different needs develop.</a:t>
            </a:r>
          </a:p>
        </p:txBody>
      </p:sp>
    </p:spTree>
    <p:extLst>
      <p:ext uri="{BB962C8B-B14F-4D97-AF65-F5344CB8AC3E}">
        <p14:creationId xmlns:p14="http://schemas.microsoft.com/office/powerpoint/2010/main" val="40496861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F8EC-ECC6-488E-BF51-BDA7A775810E}"/>
              </a:ext>
            </a:extLst>
          </p:cNvPr>
          <p:cNvSpPr>
            <a:spLocks noGrp="1"/>
          </p:cNvSpPr>
          <p:nvPr>
            <p:ph type="title"/>
          </p:nvPr>
        </p:nvSpPr>
        <p:spPr>
          <a:xfrm>
            <a:off x="838200" y="1"/>
            <a:ext cx="10515600" cy="1018094"/>
          </a:xfrm>
        </p:spPr>
        <p:txBody>
          <a:bodyPr>
            <a:noAutofit/>
          </a:bodyPr>
          <a:lstStyle/>
          <a:p>
            <a:r>
              <a:rPr lang="en-US" sz="3600" b="1" i="0" dirty="0">
                <a:solidFill>
                  <a:srgbClr val="2D2D2D"/>
                </a:solidFill>
                <a:effectLst/>
                <a:latin typeface="Noto Sans" panose="020B0502040504020204" pitchFamily="34" charset="0"/>
              </a:rPr>
              <a:t>How to improve teamwork and collaboration</a:t>
            </a:r>
            <a:endParaRPr lang="en-IN" sz="3600" dirty="0"/>
          </a:p>
        </p:txBody>
      </p:sp>
      <p:sp>
        <p:nvSpPr>
          <p:cNvPr id="3" name="Content Placeholder 2">
            <a:extLst>
              <a:ext uri="{FF2B5EF4-FFF2-40B4-BE49-F238E27FC236}">
                <a16:creationId xmlns:a16="http://schemas.microsoft.com/office/drawing/2014/main" id="{77492062-5E65-9140-C5BB-F78EEFA85473}"/>
              </a:ext>
            </a:extLst>
          </p:cNvPr>
          <p:cNvSpPr>
            <a:spLocks noGrp="1"/>
          </p:cNvSpPr>
          <p:nvPr>
            <p:ph idx="1"/>
          </p:nvPr>
        </p:nvSpPr>
        <p:spPr>
          <a:xfrm>
            <a:off x="364503" y="952106"/>
            <a:ext cx="11711233" cy="5839905"/>
          </a:xfrm>
        </p:spPr>
        <p:txBody>
          <a:bodyPr>
            <a:normAutofit fontScale="92500" lnSpcReduction="10000"/>
          </a:bodyPr>
          <a:lstStyle/>
          <a:p>
            <a:r>
              <a:rPr lang="en-US" sz="2400" b="1" i="0" dirty="0">
                <a:solidFill>
                  <a:srgbClr val="2D2D2D"/>
                </a:solidFill>
                <a:effectLst/>
                <a:latin typeface="Noto Sans" panose="020B0502040504020204" pitchFamily="34" charset="0"/>
              </a:rPr>
              <a:t>Celebrate individuality.</a:t>
            </a:r>
            <a:r>
              <a:rPr lang="en-US" sz="2400" b="0" i="0" dirty="0">
                <a:solidFill>
                  <a:srgbClr val="2D2D2D"/>
                </a:solidFill>
                <a:effectLst/>
                <a:latin typeface="Noto Sans" panose="020B0502040504020204" pitchFamily="34" charset="0"/>
              </a:rPr>
              <a:t> Leaders should recognize individual efforts and understand that everyone works with different methods, styles and schedules.</a:t>
            </a:r>
            <a:br>
              <a:rPr lang="en-US" sz="2400" b="0" i="0" dirty="0">
                <a:solidFill>
                  <a:srgbClr val="2D2D2D"/>
                </a:solidFill>
                <a:effectLst/>
                <a:latin typeface="Noto Sans" panose="020B0502040504020204" pitchFamily="34" charset="0"/>
              </a:rPr>
            </a:br>
            <a:endParaRPr lang="en-US" sz="2400" b="0" i="0" dirty="0">
              <a:solidFill>
                <a:srgbClr val="2D2D2D"/>
              </a:solidFill>
              <a:effectLst/>
              <a:latin typeface="Noto Sans" panose="020B0502040504020204" pitchFamily="34" charset="0"/>
            </a:endParaRPr>
          </a:p>
          <a:p>
            <a:r>
              <a:rPr lang="en-US" sz="2400" b="1" i="0" dirty="0">
                <a:solidFill>
                  <a:srgbClr val="2D2D2D"/>
                </a:solidFill>
                <a:effectLst/>
                <a:latin typeface="Noto Sans" panose="020B0502040504020204" pitchFamily="34" charset="0"/>
              </a:rPr>
              <a:t>Be a model of behavior.</a:t>
            </a:r>
            <a:r>
              <a:rPr lang="en-US" sz="2400" b="0" i="0" dirty="0">
                <a:solidFill>
                  <a:srgbClr val="2D2D2D"/>
                </a:solidFill>
                <a:effectLst/>
                <a:latin typeface="Noto Sans" panose="020B0502040504020204" pitchFamily="34" charset="0"/>
              </a:rPr>
              <a:t> Instead of just talking about expectations, model for your team the integrity and accountability you want to see.</a:t>
            </a:r>
            <a:br>
              <a:rPr lang="en-US" sz="2400" b="0" i="0" dirty="0">
                <a:solidFill>
                  <a:srgbClr val="2D2D2D"/>
                </a:solidFill>
                <a:effectLst/>
                <a:latin typeface="Noto Sans" panose="020B0502040504020204" pitchFamily="34" charset="0"/>
              </a:rPr>
            </a:br>
            <a:endParaRPr lang="en-US" sz="2400" b="0" i="0" dirty="0">
              <a:solidFill>
                <a:srgbClr val="2D2D2D"/>
              </a:solidFill>
              <a:effectLst/>
              <a:latin typeface="Noto Sans" panose="020B0502040504020204" pitchFamily="34" charset="0"/>
            </a:endParaRPr>
          </a:p>
          <a:p>
            <a:r>
              <a:rPr lang="en-US" sz="2400" b="1" i="0" dirty="0">
                <a:solidFill>
                  <a:srgbClr val="2D2D2D"/>
                </a:solidFill>
                <a:effectLst/>
                <a:latin typeface="Noto Sans" panose="020B0502040504020204" pitchFamily="34" charset="0"/>
              </a:rPr>
              <a:t>Stay curious.</a:t>
            </a:r>
            <a:r>
              <a:rPr lang="en-US" sz="2400" b="0" i="0" dirty="0">
                <a:solidFill>
                  <a:srgbClr val="2D2D2D"/>
                </a:solidFill>
                <a:effectLst/>
                <a:latin typeface="Noto Sans" panose="020B0502040504020204" pitchFamily="34" charset="0"/>
              </a:rPr>
              <a:t> Help the team consider and explore outside viewpoints, look for overarching themes or ask questions about data.</a:t>
            </a:r>
            <a:br>
              <a:rPr lang="en-US" sz="2400" b="0" i="0" dirty="0">
                <a:solidFill>
                  <a:srgbClr val="2D2D2D"/>
                </a:solidFill>
                <a:effectLst/>
                <a:latin typeface="Noto Sans" panose="020B0502040504020204" pitchFamily="34" charset="0"/>
              </a:rPr>
            </a:br>
            <a:endParaRPr lang="en-US" sz="2400" b="0" i="0" dirty="0">
              <a:solidFill>
                <a:srgbClr val="2D2D2D"/>
              </a:solidFill>
              <a:effectLst/>
              <a:latin typeface="Noto Sans" panose="020B0502040504020204" pitchFamily="34" charset="0"/>
            </a:endParaRPr>
          </a:p>
          <a:p>
            <a:r>
              <a:rPr lang="en-US" sz="2400" b="1" i="0" dirty="0">
                <a:solidFill>
                  <a:srgbClr val="2D2D2D"/>
                </a:solidFill>
                <a:effectLst/>
                <a:latin typeface="Noto Sans" panose="020B0502040504020204" pitchFamily="34" charset="0"/>
              </a:rPr>
              <a:t>Be humble.</a:t>
            </a:r>
            <a:r>
              <a:rPr lang="en-US" sz="2400" b="0" i="0" dirty="0">
                <a:solidFill>
                  <a:srgbClr val="2D2D2D"/>
                </a:solidFill>
                <a:effectLst/>
                <a:latin typeface="Noto Sans" panose="020B0502040504020204" pitchFamily="34" charset="0"/>
              </a:rPr>
              <a:t> Show your humanity by being able to acknowledge when you're unsure of something. Asking for help is a natural part of collaboration and teamwork.</a:t>
            </a:r>
            <a:br>
              <a:rPr lang="en-US" sz="2400" b="0" i="0" dirty="0">
                <a:solidFill>
                  <a:srgbClr val="2D2D2D"/>
                </a:solidFill>
                <a:effectLst/>
                <a:latin typeface="Noto Sans" panose="020B0502040504020204" pitchFamily="34" charset="0"/>
              </a:rPr>
            </a:br>
            <a:endParaRPr lang="en-US" sz="2400" b="0" i="0" dirty="0">
              <a:solidFill>
                <a:srgbClr val="2D2D2D"/>
              </a:solidFill>
              <a:effectLst/>
              <a:latin typeface="Noto Sans" panose="020B0502040504020204" pitchFamily="34" charset="0"/>
            </a:endParaRPr>
          </a:p>
          <a:p>
            <a:r>
              <a:rPr lang="en-US" sz="2400" b="1" i="0" dirty="0">
                <a:solidFill>
                  <a:srgbClr val="2D2D2D"/>
                </a:solidFill>
                <a:effectLst/>
                <a:latin typeface="Noto Sans" panose="020B0502040504020204" pitchFamily="34" charset="0"/>
              </a:rPr>
              <a:t>Create infrastructure.</a:t>
            </a:r>
            <a:r>
              <a:rPr lang="en-US" sz="2400" b="0" i="0" dirty="0">
                <a:solidFill>
                  <a:srgbClr val="2D2D2D"/>
                </a:solidFill>
                <a:effectLst/>
                <a:latin typeface="Noto Sans" panose="020B0502040504020204" pitchFamily="34" charset="0"/>
              </a:rPr>
              <a:t> Prevent struggles when organizing a project by reviewing potential bottlenecks and creating open channels of communication.</a:t>
            </a:r>
            <a:br>
              <a:rPr lang="en-US" sz="2400" b="0" i="0" dirty="0">
                <a:solidFill>
                  <a:srgbClr val="2D2D2D"/>
                </a:solidFill>
                <a:effectLst/>
                <a:latin typeface="Noto Sans" panose="020B0502040504020204" pitchFamily="34" charset="0"/>
              </a:rPr>
            </a:br>
            <a:endParaRPr lang="en-US" sz="2400" b="0" i="0" dirty="0">
              <a:solidFill>
                <a:srgbClr val="2D2D2D"/>
              </a:solidFill>
              <a:effectLst/>
              <a:latin typeface="Noto Sans" panose="020B0502040504020204" pitchFamily="34" charset="0"/>
            </a:endParaRPr>
          </a:p>
          <a:p>
            <a:r>
              <a:rPr lang="en-US" sz="2400" b="1" i="0" dirty="0">
                <a:solidFill>
                  <a:srgbClr val="2D2D2D"/>
                </a:solidFill>
                <a:effectLst/>
                <a:latin typeface="Noto Sans" panose="020B0502040504020204" pitchFamily="34" charset="0"/>
              </a:rPr>
              <a:t>Invite healthy debate.</a:t>
            </a:r>
            <a:r>
              <a:rPr lang="en-US" sz="2400" b="0" i="0" dirty="0">
                <a:solidFill>
                  <a:srgbClr val="2D2D2D"/>
                </a:solidFill>
                <a:effectLst/>
                <a:latin typeface="Noto Sans" panose="020B0502040504020204" pitchFamily="34" charset="0"/>
              </a:rPr>
              <a:t> Turn discourse into a healthy debate with professional conduct and respectful communication.</a:t>
            </a:r>
          </a:p>
        </p:txBody>
      </p:sp>
    </p:spTree>
    <p:extLst>
      <p:ext uri="{BB962C8B-B14F-4D97-AF65-F5344CB8AC3E}">
        <p14:creationId xmlns:p14="http://schemas.microsoft.com/office/powerpoint/2010/main" val="1355510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57E3-2917-E698-8D86-7D217334943D}"/>
              </a:ext>
            </a:extLst>
          </p:cNvPr>
          <p:cNvSpPr>
            <a:spLocks noGrp="1"/>
          </p:cNvSpPr>
          <p:nvPr>
            <p:ph type="title"/>
          </p:nvPr>
        </p:nvSpPr>
        <p:spPr/>
        <p:txBody>
          <a:bodyPr/>
          <a:lstStyle/>
          <a:p>
            <a:r>
              <a:rPr lang="en-US" b="1" i="0" dirty="0">
                <a:solidFill>
                  <a:srgbClr val="233143"/>
                </a:solidFill>
                <a:effectLst/>
                <a:latin typeface="HK Grotesk"/>
              </a:rPr>
              <a:t>Why Are Critical Thinking Skills Important?</a:t>
            </a:r>
            <a:endParaRPr lang="en-IN" dirty="0"/>
          </a:p>
        </p:txBody>
      </p:sp>
      <p:sp>
        <p:nvSpPr>
          <p:cNvPr id="3" name="Content Placeholder 2">
            <a:extLst>
              <a:ext uri="{FF2B5EF4-FFF2-40B4-BE49-F238E27FC236}">
                <a16:creationId xmlns:a16="http://schemas.microsoft.com/office/drawing/2014/main" id="{E023AA32-E74E-A9E5-B58B-40C9FC82CF99}"/>
              </a:ext>
            </a:extLst>
          </p:cNvPr>
          <p:cNvSpPr>
            <a:spLocks noGrp="1"/>
          </p:cNvSpPr>
          <p:nvPr>
            <p:ph idx="1"/>
          </p:nvPr>
        </p:nvSpPr>
        <p:spPr/>
        <p:txBody>
          <a:bodyPr>
            <a:normAutofit/>
          </a:bodyPr>
          <a:lstStyle/>
          <a:p>
            <a:pPr algn="just"/>
            <a:r>
              <a:rPr lang="en-US" b="0" i="0" dirty="0">
                <a:solidFill>
                  <a:srgbClr val="233143"/>
                </a:solidFill>
                <a:effectLst/>
                <a:latin typeface="HK Grotesk"/>
              </a:rPr>
              <a:t>When you think critically, you’ll constantly challenge what seems given. Say, in your job, even if something appears to be functioning properly, critical thinking will help you try and identify new, </a:t>
            </a:r>
            <a:r>
              <a:rPr lang="en-US" b="0" i="1" dirty="0">
                <a:solidFill>
                  <a:srgbClr val="233143"/>
                </a:solidFill>
                <a:effectLst/>
                <a:latin typeface="HK Grotesk"/>
              </a:rPr>
              <a:t>better</a:t>
            </a:r>
            <a:r>
              <a:rPr lang="en-US" b="0" i="0" dirty="0">
                <a:solidFill>
                  <a:srgbClr val="233143"/>
                </a:solidFill>
                <a:effectLst/>
                <a:latin typeface="HK Grotesk"/>
              </a:rPr>
              <a:t> solutions.</a:t>
            </a:r>
          </a:p>
          <a:p>
            <a:pPr algn="just"/>
            <a:r>
              <a:rPr lang="en-US" b="0" i="0" dirty="0">
                <a:solidFill>
                  <a:srgbClr val="233143"/>
                </a:solidFill>
                <a:effectLst/>
                <a:latin typeface="HK Grotesk"/>
              </a:rPr>
              <a:t>Critical thinking skills are the cornerstone of self-development and improvement. That’s why they’re so </a:t>
            </a:r>
            <a:r>
              <a:rPr lang="en-US" b="0" i="1" dirty="0">
                <a:solidFill>
                  <a:srgbClr val="233143"/>
                </a:solidFill>
                <a:effectLst/>
                <a:latin typeface="HK Grotesk"/>
              </a:rPr>
              <a:t>critical</a:t>
            </a:r>
            <a:r>
              <a:rPr lang="en-US" b="0" i="0" dirty="0">
                <a:solidFill>
                  <a:srgbClr val="233143"/>
                </a:solidFill>
                <a:effectLst/>
                <a:latin typeface="HK Grotesk"/>
              </a:rPr>
              <a:t> to have in today’s job market.</a:t>
            </a:r>
          </a:p>
          <a:p>
            <a:pPr algn="just"/>
            <a:r>
              <a:rPr lang="en-US" b="0" i="0" dirty="0">
                <a:solidFill>
                  <a:srgbClr val="233143"/>
                </a:solidFill>
                <a:effectLst/>
                <a:latin typeface="HK Grotesk"/>
              </a:rPr>
              <a:t>And critical thinking skills are necessary for us to accept the flaws in our reasoning and gaps in our knowledge, </a:t>
            </a:r>
            <a:r>
              <a:rPr lang="en-US" b="0" i="1" dirty="0">
                <a:solidFill>
                  <a:srgbClr val="233143"/>
                </a:solidFill>
                <a:effectLst/>
                <a:latin typeface="HK Grotesk"/>
              </a:rPr>
              <a:t>and </a:t>
            </a:r>
            <a:r>
              <a:rPr lang="en-US" b="0" i="0" dirty="0">
                <a:solidFill>
                  <a:srgbClr val="233143"/>
                </a:solidFill>
                <a:effectLst/>
                <a:latin typeface="HK Grotesk"/>
              </a:rPr>
              <a:t>take advantage of them!</a:t>
            </a:r>
            <a:endParaRPr lang="en-IN" dirty="0"/>
          </a:p>
        </p:txBody>
      </p:sp>
    </p:spTree>
    <p:extLst>
      <p:ext uri="{BB962C8B-B14F-4D97-AF65-F5344CB8AC3E}">
        <p14:creationId xmlns:p14="http://schemas.microsoft.com/office/powerpoint/2010/main" val="2154717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B03D-8F08-6109-46C9-659851B8890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3B23F24-91B7-5913-DEA5-99AE2CD8523A}"/>
              </a:ext>
            </a:extLst>
          </p:cNvPr>
          <p:cNvSpPr>
            <a:spLocks noGrp="1"/>
          </p:cNvSpPr>
          <p:nvPr>
            <p:ph idx="1"/>
          </p:nvPr>
        </p:nvSpPr>
        <p:spPr/>
        <p:txBody>
          <a:bodyPr/>
          <a:lstStyle/>
          <a:p>
            <a:endParaRPr lang="en-IN" dirty="0"/>
          </a:p>
        </p:txBody>
      </p:sp>
      <p:pic>
        <p:nvPicPr>
          <p:cNvPr id="1026" name="Picture 2" descr="The Benefits of Critical Thinking &amp; How to develop it">
            <a:extLst>
              <a:ext uri="{FF2B5EF4-FFF2-40B4-BE49-F238E27FC236}">
                <a16:creationId xmlns:a16="http://schemas.microsoft.com/office/drawing/2014/main" id="{31AE2CD3-5189-98A3-223E-AFFC831D1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371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D973-2407-08CA-9A19-4681D6C4B26C}"/>
              </a:ext>
            </a:extLst>
          </p:cNvPr>
          <p:cNvSpPr>
            <a:spLocks noGrp="1"/>
          </p:cNvSpPr>
          <p:nvPr>
            <p:ph type="title"/>
          </p:nvPr>
        </p:nvSpPr>
        <p:spPr>
          <a:xfrm>
            <a:off x="838200" y="18255"/>
            <a:ext cx="10515600" cy="1325563"/>
          </a:xfrm>
        </p:spPr>
        <p:txBody>
          <a:bodyPr/>
          <a:lstStyle/>
          <a:p>
            <a:r>
              <a:rPr lang="en-US" b="1" i="0" dirty="0">
                <a:solidFill>
                  <a:srgbClr val="2D2D2D"/>
                </a:solidFill>
                <a:effectLst/>
                <a:latin typeface="Noto Sans" panose="020B0502040504020204" pitchFamily="34" charset="0"/>
              </a:rPr>
              <a:t>Valuable critical thinking approaches</a:t>
            </a:r>
            <a:endParaRPr lang="en-IN" dirty="0"/>
          </a:p>
        </p:txBody>
      </p:sp>
      <p:sp>
        <p:nvSpPr>
          <p:cNvPr id="3" name="Content Placeholder 2">
            <a:extLst>
              <a:ext uri="{FF2B5EF4-FFF2-40B4-BE49-F238E27FC236}">
                <a16:creationId xmlns:a16="http://schemas.microsoft.com/office/drawing/2014/main" id="{439DC9C7-A81E-7948-C142-75FFBE678370}"/>
              </a:ext>
            </a:extLst>
          </p:cNvPr>
          <p:cNvSpPr>
            <a:spLocks noGrp="1"/>
          </p:cNvSpPr>
          <p:nvPr>
            <p:ph idx="1"/>
          </p:nvPr>
        </p:nvSpPr>
        <p:spPr>
          <a:xfrm>
            <a:off x="235670" y="1244340"/>
            <a:ext cx="11670384" cy="5595406"/>
          </a:xfrm>
        </p:spPr>
        <p:txBody>
          <a:bodyPr>
            <a:normAutofit fontScale="77500" lnSpcReduction="20000"/>
          </a:bodyPr>
          <a:lstStyle/>
          <a:p>
            <a:pPr marL="0" indent="0" algn="just">
              <a:buNone/>
            </a:pPr>
            <a:r>
              <a:rPr lang="en-US" b="0" i="0" dirty="0">
                <a:solidFill>
                  <a:srgbClr val="2D2D2D"/>
                </a:solidFill>
                <a:effectLst/>
                <a:latin typeface="Noto Sans" panose="020B0502040504020204" pitchFamily="34" charset="0"/>
              </a:rPr>
              <a:t>A company is a sum of the decisions taken by </a:t>
            </a:r>
            <a:r>
              <a:rPr lang="en-US" b="0" i="0" u="none" strike="noStrike" dirty="0">
                <a:effectLst/>
                <a:latin typeface="Noto Sans" panose="020B0502040504020204" pitchFamily="34" charset="0"/>
              </a:rPr>
              <a:t>its management</a:t>
            </a:r>
            <a:r>
              <a:rPr lang="en-US" b="0" i="0" dirty="0">
                <a:effectLst/>
                <a:latin typeface="Noto Sans" panose="020B0502040504020204" pitchFamily="34" charset="0"/>
              </a:rPr>
              <a:t> </a:t>
            </a:r>
            <a:r>
              <a:rPr lang="en-US" b="0" i="0" dirty="0">
                <a:solidFill>
                  <a:srgbClr val="2D2D2D"/>
                </a:solidFill>
                <a:effectLst/>
                <a:latin typeface="Noto Sans" panose="020B0502040504020204" pitchFamily="34" charset="0"/>
              </a:rPr>
              <a:t>and employees. Applying critical thinking in work situations will improve your performance and the company’s chances of succeeding.</a:t>
            </a:r>
          </a:p>
          <a:p>
            <a:pPr marL="0" indent="0" algn="just">
              <a:buNone/>
            </a:pPr>
            <a:endParaRPr lang="en-US" b="0" i="0" dirty="0">
              <a:solidFill>
                <a:srgbClr val="2D2D2D"/>
              </a:solidFill>
              <a:effectLst/>
              <a:latin typeface="Noto Sans" panose="020B0502040504020204" pitchFamily="34" charset="0"/>
            </a:endParaRPr>
          </a:p>
          <a:p>
            <a:pPr algn="just"/>
            <a:r>
              <a:rPr lang="en-US" b="1" i="0" dirty="0">
                <a:solidFill>
                  <a:srgbClr val="2D2D2D"/>
                </a:solidFill>
                <a:effectLst/>
                <a:latin typeface="Noto Sans" panose="020B0502040504020204" pitchFamily="34" charset="0"/>
              </a:rPr>
              <a:t>1. Promoting a teamwork approach to problem-solving</a:t>
            </a:r>
          </a:p>
          <a:p>
            <a:pPr marL="0" indent="0" algn="just">
              <a:buNone/>
            </a:pPr>
            <a:r>
              <a:rPr lang="en-US" b="0" i="0" dirty="0">
                <a:solidFill>
                  <a:srgbClr val="2D2D2D"/>
                </a:solidFill>
                <a:effectLst/>
                <a:latin typeface="Noto Sans" panose="020B0502040504020204" pitchFamily="34" charset="0"/>
              </a:rPr>
              <a:t>Any department within a company is a team and effective collaboration is important to its success. When developing a strategy, logically analyze all the team members’ input and offer constructive criticism, while also presenting your own view on the situation.</a:t>
            </a:r>
          </a:p>
          <a:p>
            <a:pPr algn="just"/>
            <a:r>
              <a:rPr lang="en-US" b="1" i="0" dirty="0">
                <a:solidFill>
                  <a:srgbClr val="2D2D2D"/>
                </a:solidFill>
                <a:effectLst/>
                <a:latin typeface="Noto Sans" panose="020B0502040504020204" pitchFamily="34" charset="0"/>
              </a:rPr>
              <a:t>2. Self-evaluating your contributions to company goals</a:t>
            </a:r>
          </a:p>
          <a:p>
            <a:pPr marL="0" indent="0" algn="just">
              <a:buNone/>
            </a:pPr>
            <a:r>
              <a:rPr lang="en-US" b="0" i="0" dirty="0">
                <a:solidFill>
                  <a:srgbClr val="2D2D2D"/>
                </a:solidFill>
                <a:effectLst/>
                <a:latin typeface="Noto Sans" panose="020B0502040504020204" pitchFamily="34" charset="0"/>
              </a:rPr>
              <a:t>If your company is trying to reach a target, show critical thinking by evaluating your contribution and discovering ways to improve your performance. For example, you could list all the ways you are contributing and their impact on the overall progress. After doing that, you can think of prioritizing certain current activities, but also adding new ones that you think will help.</a:t>
            </a:r>
          </a:p>
          <a:p>
            <a:pPr algn="just"/>
            <a:r>
              <a:rPr lang="en-US" b="1" i="0" dirty="0">
                <a:solidFill>
                  <a:srgbClr val="2D2D2D"/>
                </a:solidFill>
                <a:effectLst/>
                <a:latin typeface="Noto Sans" panose="020B0502040504020204" pitchFamily="34" charset="0"/>
              </a:rPr>
              <a:t>3. Practicing self-reflection</a:t>
            </a:r>
          </a:p>
          <a:p>
            <a:pPr marL="0" indent="0" algn="just">
              <a:buNone/>
            </a:pPr>
            <a:r>
              <a:rPr lang="en-US" b="0" i="0" dirty="0">
                <a:solidFill>
                  <a:srgbClr val="2D2D2D"/>
                </a:solidFill>
                <a:effectLst/>
                <a:latin typeface="Noto Sans" panose="020B0502040504020204" pitchFamily="34" charset="0"/>
              </a:rPr>
              <a:t>Analyzing your own thought process when making certain decisions should help you improve how you process information. This can mean asking yourself why you acted a certain way in a situation or evaluating a decision to find ways you can improve.</a:t>
            </a:r>
          </a:p>
        </p:txBody>
      </p:sp>
    </p:spTree>
    <p:extLst>
      <p:ext uri="{BB962C8B-B14F-4D97-AF65-F5344CB8AC3E}">
        <p14:creationId xmlns:p14="http://schemas.microsoft.com/office/powerpoint/2010/main" val="46602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8FE0-9D95-1706-51FC-356B89C20C6D}"/>
              </a:ext>
            </a:extLst>
          </p:cNvPr>
          <p:cNvSpPr>
            <a:spLocks noGrp="1"/>
          </p:cNvSpPr>
          <p:nvPr>
            <p:ph type="title"/>
          </p:nvPr>
        </p:nvSpPr>
        <p:spPr>
          <a:xfrm>
            <a:off x="580927" y="346271"/>
            <a:ext cx="11030146" cy="1325563"/>
          </a:xfrm>
        </p:spPr>
        <p:txBody>
          <a:bodyPr/>
          <a:lstStyle/>
          <a:p>
            <a:r>
              <a:rPr lang="en-US" b="1" i="0" dirty="0">
                <a:solidFill>
                  <a:srgbClr val="2D2D2D"/>
                </a:solidFill>
                <a:effectLst/>
                <a:latin typeface="Noto Sans" panose="020B0502040504020204" pitchFamily="34" charset="0"/>
              </a:rPr>
              <a:t>Valuable critical thinking approaches</a:t>
            </a:r>
            <a:endParaRPr lang="en-IN" dirty="0"/>
          </a:p>
        </p:txBody>
      </p:sp>
      <p:sp>
        <p:nvSpPr>
          <p:cNvPr id="3" name="Content Placeholder 2">
            <a:extLst>
              <a:ext uri="{FF2B5EF4-FFF2-40B4-BE49-F238E27FC236}">
                <a16:creationId xmlns:a16="http://schemas.microsoft.com/office/drawing/2014/main" id="{13CFEE81-460B-9125-BCF7-C8CE6992FAE0}"/>
              </a:ext>
            </a:extLst>
          </p:cNvPr>
          <p:cNvSpPr>
            <a:spLocks noGrp="1"/>
          </p:cNvSpPr>
          <p:nvPr>
            <p:ph idx="1"/>
          </p:nvPr>
        </p:nvSpPr>
        <p:spPr/>
        <p:txBody>
          <a:bodyPr>
            <a:normAutofit fontScale="77500" lnSpcReduction="20000"/>
          </a:bodyPr>
          <a:lstStyle/>
          <a:p>
            <a:pPr marL="0" indent="0" algn="l">
              <a:buNone/>
            </a:pPr>
            <a:r>
              <a:rPr lang="en-US" b="1" i="0" dirty="0">
                <a:solidFill>
                  <a:srgbClr val="2D2D2D"/>
                </a:solidFill>
                <a:effectLst/>
                <a:latin typeface="Noto Sans" panose="020B0502040504020204" pitchFamily="34" charset="0"/>
              </a:rPr>
              <a:t>4. Making informed decisions</a:t>
            </a:r>
          </a:p>
          <a:p>
            <a:pPr marL="0" indent="0" algn="l">
              <a:buNone/>
            </a:pPr>
            <a:r>
              <a:rPr lang="en-US" b="0" i="0" dirty="0">
                <a:solidFill>
                  <a:srgbClr val="2D2D2D"/>
                </a:solidFill>
                <a:effectLst/>
                <a:latin typeface="Noto Sans" panose="020B0502040504020204" pitchFamily="34" charset="0"/>
              </a:rPr>
              <a:t>Through time and effort, you can improve your decision-making process by evaluating all available information. It can be tempting to quickly judge a situation and move on to something else, but applying critical thinking will usually result in a more satisfactory outcome. Consider preparing lists of pros and cons, either mentally or on paper, and critically evaluate things from someone else’s perspective.</a:t>
            </a:r>
          </a:p>
          <a:p>
            <a:pPr marL="0" indent="0" algn="l">
              <a:buNone/>
            </a:pPr>
            <a:endParaRPr lang="en-US" b="1" i="0" dirty="0">
              <a:solidFill>
                <a:srgbClr val="2D2D2D"/>
              </a:solidFill>
              <a:effectLst/>
              <a:latin typeface="Noto Sans" panose="020B0502040504020204" pitchFamily="34" charset="0"/>
            </a:endParaRPr>
          </a:p>
          <a:p>
            <a:pPr marL="0" indent="0" algn="l">
              <a:buNone/>
            </a:pPr>
            <a:r>
              <a:rPr lang="en-US" b="1" i="0" dirty="0">
                <a:solidFill>
                  <a:srgbClr val="2D2D2D"/>
                </a:solidFill>
                <a:effectLst/>
                <a:latin typeface="Noto Sans" panose="020B0502040504020204" pitchFamily="34" charset="0"/>
              </a:rPr>
              <a:t>5. Using your time wisely</a:t>
            </a:r>
          </a:p>
          <a:p>
            <a:pPr marL="0" indent="0" algn="l">
              <a:buNone/>
            </a:pPr>
            <a:r>
              <a:rPr lang="en-US" b="0" i="0" u="none" strike="noStrike" dirty="0">
                <a:effectLst/>
                <a:latin typeface="Noto Sans" panose="020B0502040504020204" pitchFamily="34" charset="0"/>
              </a:rPr>
              <a:t>Deciding how you use your time</a:t>
            </a:r>
            <a:r>
              <a:rPr lang="en-US" b="0" i="0" dirty="0">
                <a:effectLst/>
                <a:latin typeface="Noto Sans" panose="020B0502040504020204" pitchFamily="34" charset="0"/>
              </a:rPr>
              <a:t> </a:t>
            </a:r>
            <a:r>
              <a:rPr lang="en-US" b="0" i="0" dirty="0">
                <a:solidFill>
                  <a:srgbClr val="2D2D2D"/>
                </a:solidFill>
                <a:effectLst/>
                <a:latin typeface="Noto Sans" panose="020B0502040504020204" pitchFamily="34" charset="0"/>
              </a:rPr>
              <a:t>is another example of critical thinking. Continually evaluating how you spend your time can help you discover tasks and activities that may change how you prioritize your duties. For example, if you’re allocating a lot of time to an activity that has a low return, such as administrative tasks or internal reporting, you might consider re-prioritizing your schedule to spend more time on high-return tasks.</a:t>
            </a:r>
          </a:p>
          <a:p>
            <a:endParaRPr lang="en-IN" dirty="0"/>
          </a:p>
        </p:txBody>
      </p:sp>
    </p:spTree>
    <p:extLst>
      <p:ext uri="{BB962C8B-B14F-4D97-AF65-F5344CB8AC3E}">
        <p14:creationId xmlns:p14="http://schemas.microsoft.com/office/powerpoint/2010/main" val="2427004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6219</Words>
  <Application>Microsoft Office PowerPoint</Application>
  <PresentationFormat>Widescreen</PresentationFormat>
  <Paragraphs>332</Paragraphs>
  <Slides>55</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55</vt:i4>
      </vt:variant>
    </vt:vector>
  </HeadingPairs>
  <TitlesOfParts>
    <vt:vector size="71" baseType="lpstr">
      <vt:lpstr>Arial</vt:lpstr>
      <vt:lpstr>Arial</vt:lpstr>
      <vt:lpstr>AvenirNextLTW02-Regular</vt:lpstr>
      <vt:lpstr>Calibri</vt:lpstr>
      <vt:lpstr>Calibri Light</vt:lpstr>
      <vt:lpstr>Google Sans</vt:lpstr>
      <vt:lpstr>gordita</vt:lpstr>
      <vt:lpstr>HK Grotesk</vt:lpstr>
      <vt:lpstr>inherit</vt:lpstr>
      <vt:lpstr>museosans-300</vt:lpstr>
      <vt:lpstr>museosans-700</vt:lpstr>
      <vt:lpstr>Noto Sans</vt:lpstr>
      <vt:lpstr>Open Sans</vt:lpstr>
      <vt:lpstr>Open Sans</vt:lpstr>
      <vt:lpstr>Source Sans Pro</vt:lpstr>
      <vt:lpstr>Office Theme</vt:lpstr>
      <vt:lpstr>Strengthening Skills</vt:lpstr>
      <vt:lpstr>Critical thinking skills</vt:lpstr>
      <vt:lpstr>What Is Critical Thinking?</vt:lpstr>
      <vt:lpstr>8 critical thinking skills</vt:lpstr>
      <vt:lpstr>8 critical thinking skills</vt:lpstr>
      <vt:lpstr>Why Are Critical Thinking Skills Important?</vt:lpstr>
      <vt:lpstr>PowerPoint Presentation</vt:lpstr>
      <vt:lpstr>Valuable critical thinking approaches</vt:lpstr>
      <vt:lpstr>Valuable critical thinking approaches</vt:lpstr>
      <vt:lpstr>Creative problem-solving skills</vt:lpstr>
      <vt:lpstr>What is Critical Problem Solving?</vt:lpstr>
      <vt:lpstr>Problem Solving Skill 1- Creativity</vt:lpstr>
      <vt:lpstr>Problem Solving Skill 2- Research</vt:lpstr>
      <vt:lpstr>Problem Solving Skill 3- Communication</vt:lpstr>
      <vt:lpstr>Problem Solving Skill 4- Teamwork</vt:lpstr>
      <vt:lpstr>  Problem Solving Skill 5- Decision Making</vt:lpstr>
      <vt:lpstr>How to use Critical Thinking for problem Solving</vt:lpstr>
      <vt:lpstr>Benefits of Problem Solving skills</vt:lpstr>
      <vt:lpstr>Critical Reflection</vt:lpstr>
      <vt:lpstr>What is Critical Reflection?</vt:lpstr>
      <vt:lpstr>Six Models of Critical Reflection</vt:lpstr>
      <vt:lpstr>Gibbs' Reflective Cycle</vt:lpstr>
      <vt:lpstr>What? So what? Now what? </vt:lpstr>
      <vt:lpstr>The Integrated Reflective Cycle</vt:lpstr>
      <vt:lpstr>The four F's of active reviewing</vt:lpstr>
      <vt:lpstr>The CARL framework of reflection</vt:lpstr>
      <vt:lpstr>The 5R framework for reflection</vt:lpstr>
      <vt:lpstr>Benefits of Critical Reflection</vt:lpstr>
      <vt:lpstr>Cognitive Learning</vt:lpstr>
      <vt:lpstr>What is Cognitive Learning?</vt:lpstr>
      <vt:lpstr>Components of Cognitive Learning</vt:lpstr>
      <vt:lpstr>PowerPoint Presentation</vt:lpstr>
      <vt:lpstr>Сognitive Learning Theories</vt:lpstr>
      <vt:lpstr>Сognitive Learning Theories</vt:lpstr>
      <vt:lpstr>Сognitive Learning Theories</vt:lpstr>
      <vt:lpstr>Benefits of Cognitive Learning</vt:lpstr>
      <vt:lpstr>Cognitive Learning Strategies</vt:lpstr>
      <vt:lpstr>Cognitive Learning Strategies</vt:lpstr>
      <vt:lpstr>Cognitive Learning Strategies</vt:lpstr>
      <vt:lpstr>Cognitive Learning Strategies</vt:lpstr>
      <vt:lpstr>Cognitive Learning Examples</vt:lpstr>
      <vt:lpstr>Cognitive Learning Examples</vt:lpstr>
      <vt:lpstr>Cognitive Learning Examples</vt:lpstr>
      <vt:lpstr>Cognitive Learning Examples</vt:lpstr>
      <vt:lpstr>Cognitive Learning Examples</vt:lpstr>
      <vt:lpstr>Teamwork and Collaboration: How To Improve Both</vt:lpstr>
      <vt:lpstr>Introduction</vt:lpstr>
      <vt:lpstr>What is collaboration?</vt:lpstr>
      <vt:lpstr>Examples of collaborative skills</vt:lpstr>
      <vt:lpstr>What is teamwork? </vt:lpstr>
      <vt:lpstr>Examples of teamwork skills</vt:lpstr>
      <vt:lpstr>What is collaborative teamwork?</vt:lpstr>
      <vt:lpstr>Benefits of teamwork and collaboration</vt:lpstr>
      <vt:lpstr>How to improve teamwork and collaboration </vt:lpstr>
      <vt:lpstr>How to improve teamwork and collaboration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Strengthening Skills</dc:title>
  <dc:creator>aditya Kurdekar</dc:creator>
  <cp:lastModifiedBy>aditya Kurdekar</cp:lastModifiedBy>
  <cp:revision>1</cp:revision>
  <dcterms:created xsi:type="dcterms:W3CDTF">2023-03-31T06:49:35Z</dcterms:created>
  <dcterms:modified xsi:type="dcterms:W3CDTF">2023-03-31T11:15:04Z</dcterms:modified>
</cp:coreProperties>
</file>