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285" r:id="rId3"/>
    <p:sldId id="292" r:id="rId4"/>
    <p:sldId id="289" r:id="rId5"/>
    <p:sldId id="290" r:id="rId6"/>
    <p:sldId id="296" r:id="rId7"/>
    <p:sldId id="297" r:id="rId8"/>
    <p:sldId id="298" r:id="rId9"/>
    <p:sldId id="299" r:id="rId10"/>
    <p:sldId id="300" r:id="rId11"/>
    <p:sldId id="291" r:id="rId12"/>
    <p:sldId id="272" r:id="rId13"/>
    <p:sldId id="278" r:id="rId14"/>
    <p:sldId id="279" r:id="rId15"/>
    <p:sldId id="280" r:id="rId16"/>
    <p:sldId id="281" r:id="rId17"/>
    <p:sldId id="282" r:id="rId18"/>
    <p:sldId id="283" r:id="rId19"/>
    <p:sldId id="284" r:id="rId20"/>
    <p:sldId id="273" r:id="rId21"/>
    <p:sldId id="274" r:id="rId22"/>
    <p:sldId id="275" r:id="rId23"/>
    <p:sldId id="267" r:id="rId24"/>
    <p:sldId id="268" r:id="rId25"/>
    <p:sldId id="269" r:id="rId26"/>
    <p:sldId id="270" r:id="rId27"/>
    <p:sldId id="271" r:id="rId28"/>
    <p:sldId id="301" r:id="rId29"/>
    <p:sldId id="256" r:id="rId30"/>
    <p:sldId id="257" r:id="rId31"/>
    <p:sldId id="258" r:id="rId32"/>
    <p:sldId id="263" r:id="rId33"/>
    <p:sldId id="264" r:id="rId34"/>
    <p:sldId id="265" r:id="rId35"/>
    <p:sldId id="266" r:id="rId36"/>
    <p:sldId id="259" r:id="rId37"/>
    <p:sldId id="260" r:id="rId38"/>
    <p:sldId id="304" r:id="rId39"/>
    <p:sldId id="302" r:id="rId40"/>
    <p:sldId id="305" r:id="rId41"/>
    <p:sldId id="308" r:id="rId42"/>
    <p:sldId id="306"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5" r:id="rId57"/>
    <p:sldId id="323" r:id="rId58"/>
    <p:sldId id="32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8B9E-96EB-858D-9670-8D572EFA91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B70021-85E3-AB44-AB6C-D91480795C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461873-3471-DFEF-9549-439F89D04622}"/>
              </a:ext>
            </a:extLst>
          </p:cNvPr>
          <p:cNvSpPr>
            <a:spLocks noGrp="1"/>
          </p:cNvSpPr>
          <p:nvPr>
            <p:ph type="dt" sz="half" idx="10"/>
          </p:nvPr>
        </p:nvSpPr>
        <p:spPr/>
        <p:txBody>
          <a:bodyPr/>
          <a:lstStyle/>
          <a:p>
            <a:fld id="{91A6D62F-9BE2-4975-BA35-76A18E6DFD80}" type="datetimeFigureOut">
              <a:rPr lang="en-IN" smtClean="0"/>
              <a:t>29-03-2023</a:t>
            </a:fld>
            <a:endParaRPr lang="en-IN"/>
          </a:p>
        </p:txBody>
      </p:sp>
      <p:sp>
        <p:nvSpPr>
          <p:cNvPr id="5" name="Footer Placeholder 4">
            <a:extLst>
              <a:ext uri="{FF2B5EF4-FFF2-40B4-BE49-F238E27FC236}">
                <a16:creationId xmlns:a16="http://schemas.microsoft.com/office/drawing/2014/main" id="{C499B691-9F35-393F-C9A0-1B1DF89293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9F1D26-FE05-E941-F407-679E8AC21C51}"/>
              </a:ext>
            </a:extLst>
          </p:cNvPr>
          <p:cNvSpPr>
            <a:spLocks noGrp="1"/>
          </p:cNvSpPr>
          <p:nvPr>
            <p:ph type="sldNum" sz="quarter" idx="12"/>
          </p:nvPr>
        </p:nvSpPr>
        <p:spPr/>
        <p:txBody>
          <a:bodyPr/>
          <a:lstStyle/>
          <a:p>
            <a:fld id="{DCCE6B3C-BC93-4A25-BFC0-3E7A20F489B1}" type="slidenum">
              <a:rPr lang="en-IN" smtClean="0"/>
              <a:t>‹#›</a:t>
            </a:fld>
            <a:endParaRPr lang="en-IN"/>
          </a:p>
        </p:txBody>
      </p:sp>
    </p:spTree>
    <p:extLst>
      <p:ext uri="{BB962C8B-B14F-4D97-AF65-F5344CB8AC3E}">
        <p14:creationId xmlns:p14="http://schemas.microsoft.com/office/powerpoint/2010/main" val="1430516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A586-1317-CADB-B8A4-09C9942F2F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DCE32F-26E5-BED6-606C-ADFB83EC3A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DE142C-D904-3BC2-F7D9-9325093E4D69}"/>
              </a:ext>
            </a:extLst>
          </p:cNvPr>
          <p:cNvSpPr>
            <a:spLocks noGrp="1"/>
          </p:cNvSpPr>
          <p:nvPr>
            <p:ph type="dt" sz="half" idx="10"/>
          </p:nvPr>
        </p:nvSpPr>
        <p:spPr/>
        <p:txBody>
          <a:bodyPr/>
          <a:lstStyle/>
          <a:p>
            <a:fld id="{91A6D62F-9BE2-4975-BA35-76A18E6DFD80}" type="datetimeFigureOut">
              <a:rPr lang="en-IN" smtClean="0"/>
              <a:t>29-03-2023</a:t>
            </a:fld>
            <a:endParaRPr lang="en-IN"/>
          </a:p>
        </p:txBody>
      </p:sp>
      <p:sp>
        <p:nvSpPr>
          <p:cNvPr id="5" name="Footer Placeholder 4">
            <a:extLst>
              <a:ext uri="{FF2B5EF4-FFF2-40B4-BE49-F238E27FC236}">
                <a16:creationId xmlns:a16="http://schemas.microsoft.com/office/drawing/2014/main" id="{1D61D762-02EE-E090-EBD1-27EA592A79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156CB1-D9D3-CD61-DEC4-12296DC35112}"/>
              </a:ext>
            </a:extLst>
          </p:cNvPr>
          <p:cNvSpPr>
            <a:spLocks noGrp="1"/>
          </p:cNvSpPr>
          <p:nvPr>
            <p:ph type="sldNum" sz="quarter" idx="12"/>
          </p:nvPr>
        </p:nvSpPr>
        <p:spPr/>
        <p:txBody>
          <a:bodyPr/>
          <a:lstStyle/>
          <a:p>
            <a:fld id="{DCCE6B3C-BC93-4A25-BFC0-3E7A20F489B1}" type="slidenum">
              <a:rPr lang="en-IN" smtClean="0"/>
              <a:t>‹#›</a:t>
            </a:fld>
            <a:endParaRPr lang="en-IN"/>
          </a:p>
        </p:txBody>
      </p:sp>
    </p:spTree>
    <p:extLst>
      <p:ext uri="{BB962C8B-B14F-4D97-AF65-F5344CB8AC3E}">
        <p14:creationId xmlns:p14="http://schemas.microsoft.com/office/powerpoint/2010/main" val="254237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D760B2-1E82-32BF-BE8B-29223DEFA0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0C437B-4051-9B0C-20C2-1CC4BF68C8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9B7499-7BBB-7826-272D-1E14333EDD69}"/>
              </a:ext>
            </a:extLst>
          </p:cNvPr>
          <p:cNvSpPr>
            <a:spLocks noGrp="1"/>
          </p:cNvSpPr>
          <p:nvPr>
            <p:ph type="dt" sz="half" idx="10"/>
          </p:nvPr>
        </p:nvSpPr>
        <p:spPr/>
        <p:txBody>
          <a:bodyPr/>
          <a:lstStyle/>
          <a:p>
            <a:fld id="{91A6D62F-9BE2-4975-BA35-76A18E6DFD80}" type="datetimeFigureOut">
              <a:rPr lang="en-IN" smtClean="0"/>
              <a:t>29-03-2023</a:t>
            </a:fld>
            <a:endParaRPr lang="en-IN"/>
          </a:p>
        </p:txBody>
      </p:sp>
      <p:sp>
        <p:nvSpPr>
          <p:cNvPr id="5" name="Footer Placeholder 4">
            <a:extLst>
              <a:ext uri="{FF2B5EF4-FFF2-40B4-BE49-F238E27FC236}">
                <a16:creationId xmlns:a16="http://schemas.microsoft.com/office/drawing/2014/main" id="{CCC7A5FC-8794-70F9-CC2D-4C6F2B0747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0AF33F-F1C3-A267-385D-1A2DE1971D57}"/>
              </a:ext>
            </a:extLst>
          </p:cNvPr>
          <p:cNvSpPr>
            <a:spLocks noGrp="1"/>
          </p:cNvSpPr>
          <p:nvPr>
            <p:ph type="sldNum" sz="quarter" idx="12"/>
          </p:nvPr>
        </p:nvSpPr>
        <p:spPr/>
        <p:txBody>
          <a:bodyPr/>
          <a:lstStyle/>
          <a:p>
            <a:fld id="{DCCE6B3C-BC93-4A25-BFC0-3E7A20F489B1}" type="slidenum">
              <a:rPr lang="en-IN" smtClean="0"/>
              <a:t>‹#›</a:t>
            </a:fld>
            <a:endParaRPr lang="en-IN"/>
          </a:p>
        </p:txBody>
      </p:sp>
    </p:spTree>
    <p:extLst>
      <p:ext uri="{BB962C8B-B14F-4D97-AF65-F5344CB8AC3E}">
        <p14:creationId xmlns:p14="http://schemas.microsoft.com/office/powerpoint/2010/main" val="325805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238FC-641D-9DE2-5AA7-F2B48FF33C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265E67-57DD-70DB-011D-25ED887A41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2C5481-D371-4A06-FF15-69F5DBE45AEC}"/>
              </a:ext>
            </a:extLst>
          </p:cNvPr>
          <p:cNvSpPr>
            <a:spLocks noGrp="1"/>
          </p:cNvSpPr>
          <p:nvPr>
            <p:ph type="dt" sz="half" idx="10"/>
          </p:nvPr>
        </p:nvSpPr>
        <p:spPr/>
        <p:txBody>
          <a:bodyPr/>
          <a:lstStyle/>
          <a:p>
            <a:fld id="{91A6D62F-9BE2-4975-BA35-76A18E6DFD80}" type="datetimeFigureOut">
              <a:rPr lang="en-IN" smtClean="0"/>
              <a:t>29-03-2023</a:t>
            </a:fld>
            <a:endParaRPr lang="en-IN"/>
          </a:p>
        </p:txBody>
      </p:sp>
      <p:sp>
        <p:nvSpPr>
          <p:cNvPr id="5" name="Footer Placeholder 4">
            <a:extLst>
              <a:ext uri="{FF2B5EF4-FFF2-40B4-BE49-F238E27FC236}">
                <a16:creationId xmlns:a16="http://schemas.microsoft.com/office/drawing/2014/main" id="{0943CEB1-79F9-189B-A70C-48D783D217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E25E4E-5C00-EAFC-7A83-2407E39B41BF}"/>
              </a:ext>
            </a:extLst>
          </p:cNvPr>
          <p:cNvSpPr>
            <a:spLocks noGrp="1"/>
          </p:cNvSpPr>
          <p:nvPr>
            <p:ph type="sldNum" sz="quarter" idx="12"/>
          </p:nvPr>
        </p:nvSpPr>
        <p:spPr/>
        <p:txBody>
          <a:bodyPr/>
          <a:lstStyle/>
          <a:p>
            <a:fld id="{DCCE6B3C-BC93-4A25-BFC0-3E7A20F489B1}" type="slidenum">
              <a:rPr lang="en-IN" smtClean="0"/>
              <a:t>‹#›</a:t>
            </a:fld>
            <a:endParaRPr lang="en-IN"/>
          </a:p>
        </p:txBody>
      </p:sp>
    </p:spTree>
    <p:extLst>
      <p:ext uri="{BB962C8B-B14F-4D97-AF65-F5344CB8AC3E}">
        <p14:creationId xmlns:p14="http://schemas.microsoft.com/office/powerpoint/2010/main" val="254196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3DF9E-34DC-E462-F26B-E0856BFC9F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A69B0A-734C-8550-A8E0-8263020299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5708D8-403F-CD84-6CB5-8221BD26E909}"/>
              </a:ext>
            </a:extLst>
          </p:cNvPr>
          <p:cNvSpPr>
            <a:spLocks noGrp="1"/>
          </p:cNvSpPr>
          <p:nvPr>
            <p:ph type="dt" sz="half" idx="10"/>
          </p:nvPr>
        </p:nvSpPr>
        <p:spPr/>
        <p:txBody>
          <a:bodyPr/>
          <a:lstStyle/>
          <a:p>
            <a:fld id="{91A6D62F-9BE2-4975-BA35-76A18E6DFD80}" type="datetimeFigureOut">
              <a:rPr lang="en-IN" smtClean="0"/>
              <a:t>29-03-2023</a:t>
            </a:fld>
            <a:endParaRPr lang="en-IN"/>
          </a:p>
        </p:txBody>
      </p:sp>
      <p:sp>
        <p:nvSpPr>
          <p:cNvPr id="5" name="Footer Placeholder 4">
            <a:extLst>
              <a:ext uri="{FF2B5EF4-FFF2-40B4-BE49-F238E27FC236}">
                <a16:creationId xmlns:a16="http://schemas.microsoft.com/office/drawing/2014/main" id="{F34A3174-10A7-14A8-8645-A22426D7B4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C44D7C-3343-B00E-F2EA-ABC591E93028}"/>
              </a:ext>
            </a:extLst>
          </p:cNvPr>
          <p:cNvSpPr>
            <a:spLocks noGrp="1"/>
          </p:cNvSpPr>
          <p:nvPr>
            <p:ph type="sldNum" sz="quarter" idx="12"/>
          </p:nvPr>
        </p:nvSpPr>
        <p:spPr/>
        <p:txBody>
          <a:bodyPr/>
          <a:lstStyle/>
          <a:p>
            <a:fld id="{DCCE6B3C-BC93-4A25-BFC0-3E7A20F489B1}" type="slidenum">
              <a:rPr lang="en-IN" smtClean="0"/>
              <a:t>‹#›</a:t>
            </a:fld>
            <a:endParaRPr lang="en-IN"/>
          </a:p>
        </p:txBody>
      </p:sp>
    </p:spTree>
    <p:extLst>
      <p:ext uri="{BB962C8B-B14F-4D97-AF65-F5344CB8AC3E}">
        <p14:creationId xmlns:p14="http://schemas.microsoft.com/office/powerpoint/2010/main" val="208761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74B71-8482-B9A7-510D-25712929C1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2A1A3F-2314-F763-3EA8-ED4F7AAC89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36123C-0695-835C-04AF-870D4B0299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FF1775-C9D7-BF54-78DC-B80FE02213BD}"/>
              </a:ext>
            </a:extLst>
          </p:cNvPr>
          <p:cNvSpPr>
            <a:spLocks noGrp="1"/>
          </p:cNvSpPr>
          <p:nvPr>
            <p:ph type="dt" sz="half" idx="10"/>
          </p:nvPr>
        </p:nvSpPr>
        <p:spPr/>
        <p:txBody>
          <a:bodyPr/>
          <a:lstStyle/>
          <a:p>
            <a:fld id="{91A6D62F-9BE2-4975-BA35-76A18E6DFD80}" type="datetimeFigureOut">
              <a:rPr lang="en-IN" smtClean="0"/>
              <a:t>29-03-2023</a:t>
            </a:fld>
            <a:endParaRPr lang="en-IN"/>
          </a:p>
        </p:txBody>
      </p:sp>
      <p:sp>
        <p:nvSpPr>
          <p:cNvPr id="6" name="Footer Placeholder 5">
            <a:extLst>
              <a:ext uri="{FF2B5EF4-FFF2-40B4-BE49-F238E27FC236}">
                <a16:creationId xmlns:a16="http://schemas.microsoft.com/office/drawing/2014/main" id="{A189E0D7-D3AC-B15E-8EED-7DBBF70A78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DA4652-CD5F-180A-D777-2A993E186223}"/>
              </a:ext>
            </a:extLst>
          </p:cNvPr>
          <p:cNvSpPr>
            <a:spLocks noGrp="1"/>
          </p:cNvSpPr>
          <p:nvPr>
            <p:ph type="sldNum" sz="quarter" idx="12"/>
          </p:nvPr>
        </p:nvSpPr>
        <p:spPr/>
        <p:txBody>
          <a:bodyPr/>
          <a:lstStyle/>
          <a:p>
            <a:fld id="{DCCE6B3C-BC93-4A25-BFC0-3E7A20F489B1}" type="slidenum">
              <a:rPr lang="en-IN" smtClean="0"/>
              <a:t>‹#›</a:t>
            </a:fld>
            <a:endParaRPr lang="en-IN"/>
          </a:p>
        </p:txBody>
      </p:sp>
    </p:spTree>
    <p:extLst>
      <p:ext uri="{BB962C8B-B14F-4D97-AF65-F5344CB8AC3E}">
        <p14:creationId xmlns:p14="http://schemas.microsoft.com/office/powerpoint/2010/main" val="312389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6EA0-7D9C-7283-4CA6-D8B9A29435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C6C05C-2515-30F2-30FC-53D0FC5EF1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0314E1-8F51-4A24-80E8-8C40FEA44E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8D7D02-D8CC-AC50-4BED-B9C2D80922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492A05-1040-96CA-D2D5-DA7409D88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1622A2-E773-CD23-24B4-49E36EC17F4F}"/>
              </a:ext>
            </a:extLst>
          </p:cNvPr>
          <p:cNvSpPr>
            <a:spLocks noGrp="1"/>
          </p:cNvSpPr>
          <p:nvPr>
            <p:ph type="dt" sz="half" idx="10"/>
          </p:nvPr>
        </p:nvSpPr>
        <p:spPr/>
        <p:txBody>
          <a:bodyPr/>
          <a:lstStyle/>
          <a:p>
            <a:fld id="{91A6D62F-9BE2-4975-BA35-76A18E6DFD80}" type="datetimeFigureOut">
              <a:rPr lang="en-IN" smtClean="0"/>
              <a:t>29-03-2023</a:t>
            </a:fld>
            <a:endParaRPr lang="en-IN"/>
          </a:p>
        </p:txBody>
      </p:sp>
      <p:sp>
        <p:nvSpPr>
          <p:cNvPr id="8" name="Footer Placeholder 7">
            <a:extLst>
              <a:ext uri="{FF2B5EF4-FFF2-40B4-BE49-F238E27FC236}">
                <a16:creationId xmlns:a16="http://schemas.microsoft.com/office/drawing/2014/main" id="{067E5171-FA0C-62B9-658E-9B86C0DFD5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CA9503-D80B-90A2-15CB-AD2AF3CC4D44}"/>
              </a:ext>
            </a:extLst>
          </p:cNvPr>
          <p:cNvSpPr>
            <a:spLocks noGrp="1"/>
          </p:cNvSpPr>
          <p:nvPr>
            <p:ph type="sldNum" sz="quarter" idx="12"/>
          </p:nvPr>
        </p:nvSpPr>
        <p:spPr/>
        <p:txBody>
          <a:bodyPr/>
          <a:lstStyle/>
          <a:p>
            <a:fld id="{DCCE6B3C-BC93-4A25-BFC0-3E7A20F489B1}" type="slidenum">
              <a:rPr lang="en-IN" smtClean="0"/>
              <a:t>‹#›</a:t>
            </a:fld>
            <a:endParaRPr lang="en-IN"/>
          </a:p>
        </p:txBody>
      </p:sp>
    </p:spTree>
    <p:extLst>
      <p:ext uri="{BB962C8B-B14F-4D97-AF65-F5344CB8AC3E}">
        <p14:creationId xmlns:p14="http://schemas.microsoft.com/office/powerpoint/2010/main" val="102457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9A57-422F-C8CE-C501-BD3B7C1B30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D6392C-E5EA-EEEC-BE45-8A57F2811931}"/>
              </a:ext>
            </a:extLst>
          </p:cNvPr>
          <p:cNvSpPr>
            <a:spLocks noGrp="1"/>
          </p:cNvSpPr>
          <p:nvPr>
            <p:ph type="dt" sz="half" idx="10"/>
          </p:nvPr>
        </p:nvSpPr>
        <p:spPr/>
        <p:txBody>
          <a:bodyPr/>
          <a:lstStyle/>
          <a:p>
            <a:fld id="{91A6D62F-9BE2-4975-BA35-76A18E6DFD80}" type="datetimeFigureOut">
              <a:rPr lang="en-IN" smtClean="0"/>
              <a:t>29-03-2023</a:t>
            </a:fld>
            <a:endParaRPr lang="en-IN"/>
          </a:p>
        </p:txBody>
      </p:sp>
      <p:sp>
        <p:nvSpPr>
          <p:cNvPr id="4" name="Footer Placeholder 3">
            <a:extLst>
              <a:ext uri="{FF2B5EF4-FFF2-40B4-BE49-F238E27FC236}">
                <a16:creationId xmlns:a16="http://schemas.microsoft.com/office/drawing/2014/main" id="{0D40CF1D-70B4-392D-A72B-A071F3E214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878831-43EE-FDF7-A4A7-63A0875A22C6}"/>
              </a:ext>
            </a:extLst>
          </p:cNvPr>
          <p:cNvSpPr>
            <a:spLocks noGrp="1"/>
          </p:cNvSpPr>
          <p:nvPr>
            <p:ph type="sldNum" sz="quarter" idx="12"/>
          </p:nvPr>
        </p:nvSpPr>
        <p:spPr/>
        <p:txBody>
          <a:bodyPr/>
          <a:lstStyle/>
          <a:p>
            <a:fld id="{DCCE6B3C-BC93-4A25-BFC0-3E7A20F489B1}" type="slidenum">
              <a:rPr lang="en-IN" smtClean="0"/>
              <a:t>‹#›</a:t>
            </a:fld>
            <a:endParaRPr lang="en-IN"/>
          </a:p>
        </p:txBody>
      </p:sp>
    </p:spTree>
    <p:extLst>
      <p:ext uri="{BB962C8B-B14F-4D97-AF65-F5344CB8AC3E}">
        <p14:creationId xmlns:p14="http://schemas.microsoft.com/office/powerpoint/2010/main" val="83128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E025C0-C12D-9260-DFE4-7A56FDBB82F2}"/>
              </a:ext>
            </a:extLst>
          </p:cNvPr>
          <p:cNvSpPr>
            <a:spLocks noGrp="1"/>
          </p:cNvSpPr>
          <p:nvPr>
            <p:ph type="dt" sz="half" idx="10"/>
          </p:nvPr>
        </p:nvSpPr>
        <p:spPr/>
        <p:txBody>
          <a:bodyPr/>
          <a:lstStyle/>
          <a:p>
            <a:fld id="{91A6D62F-9BE2-4975-BA35-76A18E6DFD80}" type="datetimeFigureOut">
              <a:rPr lang="en-IN" smtClean="0"/>
              <a:t>29-03-2023</a:t>
            </a:fld>
            <a:endParaRPr lang="en-IN"/>
          </a:p>
        </p:txBody>
      </p:sp>
      <p:sp>
        <p:nvSpPr>
          <p:cNvPr id="3" name="Footer Placeholder 2">
            <a:extLst>
              <a:ext uri="{FF2B5EF4-FFF2-40B4-BE49-F238E27FC236}">
                <a16:creationId xmlns:a16="http://schemas.microsoft.com/office/drawing/2014/main" id="{F54CD994-B04C-6410-E0BC-21E2A8D58A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D97A3A-9463-888D-9388-28AE1D14C952}"/>
              </a:ext>
            </a:extLst>
          </p:cNvPr>
          <p:cNvSpPr>
            <a:spLocks noGrp="1"/>
          </p:cNvSpPr>
          <p:nvPr>
            <p:ph type="sldNum" sz="quarter" idx="12"/>
          </p:nvPr>
        </p:nvSpPr>
        <p:spPr/>
        <p:txBody>
          <a:bodyPr/>
          <a:lstStyle/>
          <a:p>
            <a:fld id="{DCCE6B3C-BC93-4A25-BFC0-3E7A20F489B1}" type="slidenum">
              <a:rPr lang="en-IN" smtClean="0"/>
              <a:t>‹#›</a:t>
            </a:fld>
            <a:endParaRPr lang="en-IN"/>
          </a:p>
        </p:txBody>
      </p:sp>
    </p:spTree>
    <p:extLst>
      <p:ext uri="{BB962C8B-B14F-4D97-AF65-F5344CB8AC3E}">
        <p14:creationId xmlns:p14="http://schemas.microsoft.com/office/powerpoint/2010/main" val="4100928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D2484-8D0E-3F5B-DAA3-17FC9213D2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3EA828C-F98F-AFA2-5654-94D19A3599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44C006-067C-E0D6-F126-AB083DFEDB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3AD260-3AF7-A39C-0CA3-0C7BDCFA6DF0}"/>
              </a:ext>
            </a:extLst>
          </p:cNvPr>
          <p:cNvSpPr>
            <a:spLocks noGrp="1"/>
          </p:cNvSpPr>
          <p:nvPr>
            <p:ph type="dt" sz="half" idx="10"/>
          </p:nvPr>
        </p:nvSpPr>
        <p:spPr/>
        <p:txBody>
          <a:bodyPr/>
          <a:lstStyle/>
          <a:p>
            <a:fld id="{91A6D62F-9BE2-4975-BA35-76A18E6DFD80}" type="datetimeFigureOut">
              <a:rPr lang="en-IN" smtClean="0"/>
              <a:t>29-03-2023</a:t>
            </a:fld>
            <a:endParaRPr lang="en-IN"/>
          </a:p>
        </p:txBody>
      </p:sp>
      <p:sp>
        <p:nvSpPr>
          <p:cNvPr id="6" name="Footer Placeholder 5">
            <a:extLst>
              <a:ext uri="{FF2B5EF4-FFF2-40B4-BE49-F238E27FC236}">
                <a16:creationId xmlns:a16="http://schemas.microsoft.com/office/drawing/2014/main" id="{A1661324-E017-5854-5DA8-DC9A6E0963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FF59A2-E458-55A2-9CB8-2C79646D3367}"/>
              </a:ext>
            </a:extLst>
          </p:cNvPr>
          <p:cNvSpPr>
            <a:spLocks noGrp="1"/>
          </p:cNvSpPr>
          <p:nvPr>
            <p:ph type="sldNum" sz="quarter" idx="12"/>
          </p:nvPr>
        </p:nvSpPr>
        <p:spPr/>
        <p:txBody>
          <a:bodyPr/>
          <a:lstStyle/>
          <a:p>
            <a:fld id="{DCCE6B3C-BC93-4A25-BFC0-3E7A20F489B1}" type="slidenum">
              <a:rPr lang="en-IN" smtClean="0"/>
              <a:t>‹#›</a:t>
            </a:fld>
            <a:endParaRPr lang="en-IN"/>
          </a:p>
        </p:txBody>
      </p:sp>
    </p:spTree>
    <p:extLst>
      <p:ext uri="{BB962C8B-B14F-4D97-AF65-F5344CB8AC3E}">
        <p14:creationId xmlns:p14="http://schemas.microsoft.com/office/powerpoint/2010/main" val="571811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B363-4E1A-3D3E-B1F5-2020970869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E946D9-5338-F4F6-1C5E-91159FA5C6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4E16A8-3CFD-1266-A7FD-1DE667D1EA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0DF27F-10DC-3588-CC25-F61DB1C937D2}"/>
              </a:ext>
            </a:extLst>
          </p:cNvPr>
          <p:cNvSpPr>
            <a:spLocks noGrp="1"/>
          </p:cNvSpPr>
          <p:nvPr>
            <p:ph type="dt" sz="half" idx="10"/>
          </p:nvPr>
        </p:nvSpPr>
        <p:spPr/>
        <p:txBody>
          <a:bodyPr/>
          <a:lstStyle/>
          <a:p>
            <a:fld id="{91A6D62F-9BE2-4975-BA35-76A18E6DFD80}" type="datetimeFigureOut">
              <a:rPr lang="en-IN" smtClean="0"/>
              <a:t>29-03-2023</a:t>
            </a:fld>
            <a:endParaRPr lang="en-IN"/>
          </a:p>
        </p:txBody>
      </p:sp>
      <p:sp>
        <p:nvSpPr>
          <p:cNvPr id="6" name="Footer Placeholder 5">
            <a:extLst>
              <a:ext uri="{FF2B5EF4-FFF2-40B4-BE49-F238E27FC236}">
                <a16:creationId xmlns:a16="http://schemas.microsoft.com/office/drawing/2014/main" id="{54F2C07A-6911-D37D-2C2F-427B5A8506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8FC824-0F2A-49C5-8CD0-ED2FDDD33F55}"/>
              </a:ext>
            </a:extLst>
          </p:cNvPr>
          <p:cNvSpPr>
            <a:spLocks noGrp="1"/>
          </p:cNvSpPr>
          <p:nvPr>
            <p:ph type="sldNum" sz="quarter" idx="12"/>
          </p:nvPr>
        </p:nvSpPr>
        <p:spPr/>
        <p:txBody>
          <a:bodyPr/>
          <a:lstStyle/>
          <a:p>
            <a:fld id="{DCCE6B3C-BC93-4A25-BFC0-3E7A20F489B1}" type="slidenum">
              <a:rPr lang="en-IN" smtClean="0"/>
              <a:t>‹#›</a:t>
            </a:fld>
            <a:endParaRPr lang="en-IN"/>
          </a:p>
        </p:txBody>
      </p:sp>
    </p:spTree>
    <p:extLst>
      <p:ext uri="{BB962C8B-B14F-4D97-AF65-F5344CB8AC3E}">
        <p14:creationId xmlns:p14="http://schemas.microsoft.com/office/powerpoint/2010/main" val="11112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5BA00C-1B69-A276-226D-2B22D94FA6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D63454-0D93-033B-AF14-738F78D8BC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0FBB14-D7C0-EFA0-556F-44F72CF49B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6D62F-9BE2-4975-BA35-76A18E6DFD80}" type="datetimeFigureOut">
              <a:rPr lang="en-IN" smtClean="0"/>
              <a:t>29-03-2023</a:t>
            </a:fld>
            <a:endParaRPr lang="en-IN"/>
          </a:p>
        </p:txBody>
      </p:sp>
      <p:sp>
        <p:nvSpPr>
          <p:cNvPr id="5" name="Footer Placeholder 4">
            <a:extLst>
              <a:ext uri="{FF2B5EF4-FFF2-40B4-BE49-F238E27FC236}">
                <a16:creationId xmlns:a16="http://schemas.microsoft.com/office/drawing/2014/main" id="{DCAD3DF0-0B49-2553-F7F8-525CFD9AE0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2D9FF2-844C-12ED-3BC0-220FDDDE4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E6B3C-BC93-4A25-BFC0-3E7A20F489B1}" type="slidenum">
              <a:rPr lang="en-IN" smtClean="0"/>
              <a:t>‹#›</a:t>
            </a:fld>
            <a:endParaRPr lang="en-IN"/>
          </a:p>
        </p:txBody>
      </p:sp>
    </p:spTree>
    <p:extLst>
      <p:ext uri="{BB962C8B-B14F-4D97-AF65-F5344CB8AC3E}">
        <p14:creationId xmlns:p14="http://schemas.microsoft.com/office/powerpoint/2010/main" val="3260505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corporatefinanceinstitute.com/resources/careers/jobs/corporate-development-guid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orporatefinanceinstitute.com/resources/knowledge/finance/corporate-structur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semanticscholar.org/paper/An-exploration-of-the-time-management-behaviours-of-McNamara/1452c63d6add38630c7c67142c1aaca64392cc0d"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lifehack.org/943795/time-worth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lifehack.org/688325/how-to-delegate-work-the-definitive-guide-for-successful-leade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5A41-80CE-3EDD-EFFB-71801D8FFFF3}"/>
              </a:ext>
            </a:extLst>
          </p:cNvPr>
          <p:cNvSpPr>
            <a:spLocks noGrp="1"/>
          </p:cNvSpPr>
          <p:nvPr>
            <p:ph type="ctrTitle"/>
          </p:nvPr>
        </p:nvSpPr>
        <p:spPr/>
        <p:txBody>
          <a:bodyPr/>
          <a:lstStyle/>
          <a:p>
            <a:r>
              <a:rPr lang="en-IN" dirty="0"/>
              <a:t>Time Management</a:t>
            </a:r>
          </a:p>
        </p:txBody>
      </p:sp>
      <p:sp>
        <p:nvSpPr>
          <p:cNvPr id="3" name="Subtitle 2">
            <a:extLst>
              <a:ext uri="{FF2B5EF4-FFF2-40B4-BE49-F238E27FC236}">
                <a16:creationId xmlns:a16="http://schemas.microsoft.com/office/drawing/2014/main" id="{DC5BE80B-08AE-427B-145A-88578923B199}"/>
              </a:ext>
            </a:extLst>
          </p:cNvPr>
          <p:cNvSpPr>
            <a:spLocks noGrp="1"/>
          </p:cNvSpPr>
          <p:nvPr>
            <p:ph type="subTitle" idx="1"/>
          </p:nvPr>
        </p:nvSpPr>
        <p:spPr/>
        <p:txBody>
          <a:bodyPr/>
          <a:lstStyle/>
          <a:p>
            <a:r>
              <a:rPr lang="en-IN" dirty="0"/>
              <a:t>Shruti Verma</a:t>
            </a:r>
          </a:p>
        </p:txBody>
      </p:sp>
    </p:spTree>
    <p:extLst>
      <p:ext uri="{BB962C8B-B14F-4D97-AF65-F5344CB8AC3E}">
        <p14:creationId xmlns:p14="http://schemas.microsoft.com/office/powerpoint/2010/main" val="146220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DC919-5B71-70BF-85D9-5A0275A31856}"/>
              </a:ext>
            </a:extLst>
          </p:cNvPr>
          <p:cNvSpPr>
            <a:spLocks noGrp="1"/>
          </p:cNvSpPr>
          <p:nvPr>
            <p:ph type="title"/>
          </p:nvPr>
        </p:nvSpPr>
        <p:spPr/>
        <p:txBody>
          <a:bodyPr/>
          <a:lstStyle/>
          <a:p>
            <a:r>
              <a:rPr lang="en-US" dirty="0">
                <a:solidFill>
                  <a:srgbClr val="000000"/>
                </a:solidFill>
                <a:latin typeface="Argent CF"/>
              </a:rPr>
              <a:t>Additional </a:t>
            </a:r>
            <a:r>
              <a:rPr lang="en-US" b="0" i="0" dirty="0">
                <a:solidFill>
                  <a:srgbClr val="000000"/>
                </a:solidFill>
                <a:effectLst/>
                <a:latin typeface="Argent CF"/>
              </a:rPr>
              <a:t>Thoughts</a:t>
            </a:r>
            <a:endParaRPr lang="en-IN" dirty="0"/>
          </a:p>
        </p:txBody>
      </p:sp>
      <p:sp>
        <p:nvSpPr>
          <p:cNvPr id="3" name="Content Placeholder 2">
            <a:extLst>
              <a:ext uri="{FF2B5EF4-FFF2-40B4-BE49-F238E27FC236}">
                <a16:creationId xmlns:a16="http://schemas.microsoft.com/office/drawing/2014/main" id="{2131C837-9722-DC4F-014E-7AF497DC37DD}"/>
              </a:ext>
            </a:extLst>
          </p:cNvPr>
          <p:cNvSpPr>
            <a:spLocks noGrp="1"/>
          </p:cNvSpPr>
          <p:nvPr>
            <p:ph idx="1"/>
          </p:nvPr>
        </p:nvSpPr>
        <p:spPr/>
        <p:txBody>
          <a:bodyPr/>
          <a:lstStyle/>
          <a:p>
            <a:pPr algn="l"/>
            <a:r>
              <a:rPr lang="en-US" b="0" i="0" dirty="0">
                <a:solidFill>
                  <a:srgbClr val="444444"/>
                </a:solidFill>
                <a:effectLst/>
                <a:latin typeface="Barlow" panose="00000500000000000000" pitchFamily="2" charset="0"/>
              </a:rPr>
              <a:t>Misconceptions of time can lead to unrealistic expectations and perspectives on time, preventing people from making the best use of their time. Furthermore, misconceptions about time management can lead to inefficient time management. People who believe they must work nonstop in order to be productive may be wasting their time..</a:t>
            </a:r>
          </a:p>
          <a:p>
            <a:pPr algn="l"/>
            <a:r>
              <a:rPr lang="en-US" b="0" i="0" dirty="0">
                <a:solidFill>
                  <a:srgbClr val="444444"/>
                </a:solidFill>
                <a:effectLst/>
                <a:latin typeface="Barlow" panose="00000500000000000000" pitchFamily="2" charset="0"/>
              </a:rPr>
              <a:t>Understanding time management myths can help you use your time more effectively and efficiently, as well as have a more positive attitude toward time management.</a:t>
            </a:r>
          </a:p>
          <a:p>
            <a:endParaRPr lang="en-IN" dirty="0"/>
          </a:p>
        </p:txBody>
      </p:sp>
    </p:spTree>
    <p:extLst>
      <p:ext uri="{BB962C8B-B14F-4D97-AF65-F5344CB8AC3E}">
        <p14:creationId xmlns:p14="http://schemas.microsoft.com/office/powerpoint/2010/main" val="1877619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57400" y="381000"/>
            <a:ext cx="8229600" cy="1143000"/>
          </a:xfrm>
        </p:spPr>
        <p:txBody>
          <a:bodyPr>
            <a:normAutofit/>
          </a:bodyPr>
          <a:lstStyle/>
          <a:p>
            <a:r>
              <a:rPr lang="en-US" dirty="0"/>
              <a:t>The Truth About Time Management</a:t>
            </a:r>
          </a:p>
        </p:txBody>
      </p:sp>
      <p:sp>
        <p:nvSpPr>
          <p:cNvPr id="3" name="Content Placeholder 2"/>
          <p:cNvSpPr>
            <a:spLocks noGrp="1"/>
          </p:cNvSpPr>
          <p:nvPr>
            <p:ph sz="half" idx="4294967295"/>
          </p:nvPr>
        </p:nvSpPr>
        <p:spPr>
          <a:xfrm>
            <a:off x="553825" y="1829586"/>
            <a:ext cx="6440864" cy="3713162"/>
          </a:xfrm>
        </p:spPr>
        <p:txBody>
          <a:bodyPr>
            <a:normAutofit/>
          </a:bodyPr>
          <a:lstStyle/>
          <a:p>
            <a:pPr marL="109728" indent="0" eaLnBrk="0" hangingPunct="0">
              <a:spcBef>
                <a:spcPct val="0"/>
              </a:spcBef>
              <a:buNone/>
              <a:defRPr/>
            </a:pPr>
            <a:r>
              <a:rPr lang="en-US" b="0" dirty="0">
                <a:latin typeface="Arial" charset="0"/>
              </a:rPr>
              <a:t>Increases productivity.</a:t>
            </a:r>
          </a:p>
          <a:p>
            <a:pPr marL="109728" indent="0" eaLnBrk="0" hangingPunct="0">
              <a:spcBef>
                <a:spcPct val="0"/>
              </a:spcBef>
              <a:buNone/>
              <a:defRPr/>
            </a:pPr>
            <a:r>
              <a:rPr lang="en-US" b="1" dirty="0">
                <a:latin typeface="Arial" charset="0"/>
              </a:rPr>
              <a:t>Reduces stress.</a:t>
            </a:r>
          </a:p>
          <a:p>
            <a:pPr marL="109728" indent="0" eaLnBrk="0" hangingPunct="0">
              <a:spcBef>
                <a:spcPct val="0"/>
              </a:spcBef>
              <a:buNone/>
              <a:defRPr/>
            </a:pPr>
            <a:r>
              <a:rPr lang="en-US" b="0" dirty="0">
                <a:latin typeface="Arial" charset="0"/>
              </a:rPr>
              <a:t>Improves self-esteem.</a:t>
            </a:r>
          </a:p>
          <a:p>
            <a:pPr marL="109728" indent="0" eaLnBrk="0" hangingPunct="0">
              <a:spcBef>
                <a:spcPct val="0"/>
              </a:spcBef>
              <a:buNone/>
              <a:defRPr/>
            </a:pPr>
            <a:r>
              <a:rPr lang="en-US" b="1" dirty="0">
                <a:latin typeface="Arial" charset="0"/>
              </a:rPr>
              <a:t>Helps achieve balance in life.</a:t>
            </a:r>
          </a:p>
          <a:p>
            <a:pPr marL="109728" indent="0" eaLnBrk="0" hangingPunct="0">
              <a:spcBef>
                <a:spcPct val="0"/>
              </a:spcBef>
              <a:buNone/>
              <a:defRPr/>
            </a:pPr>
            <a:r>
              <a:rPr lang="en-US" b="0" dirty="0">
                <a:latin typeface="Arial" charset="0"/>
              </a:rPr>
              <a:t>Increases self-confidence</a:t>
            </a:r>
          </a:p>
          <a:p>
            <a:pPr marL="109728" indent="0" eaLnBrk="0" hangingPunct="0">
              <a:spcBef>
                <a:spcPct val="0"/>
              </a:spcBef>
              <a:buNone/>
              <a:defRPr/>
            </a:pPr>
            <a:r>
              <a:rPr lang="en-US" b="1" dirty="0">
                <a:latin typeface="Arial" charset="0"/>
              </a:rPr>
              <a:t>Helps you reach your goals!</a:t>
            </a:r>
          </a:p>
          <a:p>
            <a:endParaRPr lang="en-US" dirty="0"/>
          </a:p>
        </p:txBody>
      </p:sp>
      <p:pic>
        <p:nvPicPr>
          <p:cNvPr id="1026" name="Picture 2" descr="C:\Users\ldinneb\AppData\Local\Microsoft\Windows\Temporary Internet Files\Content.IE5\E7VQ71K0\MC900287030[1].wmf"/>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bwMode="auto">
          <a:xfrm>
            <a:off x="7772400" y="2541257"/>
            <a:ext cx="2743200" cy="3781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33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01C3-2B87-E4BF-BFC4-2CD2CB080F56}"/>
              </a:ext>
            </a:extLst>
          </p:cNvPr>
          <p:cNvSpPr>
            <a:spLocks noGrp="1"/>
          </p:cNvSpPr>
          <p:nvPr>
            <p:ph type="ctrTitle"/>
          </p:nvPr>
        </p:nvSpPr>
        <p:spPr/>
        <p:txBody>
          <a:bodyPr/>
          <a:lstStyle/>
          <a:p>
            <a:r>
              <a:rPr lang="en-IN" dirty="0"/>
              <a:t>Time management:</a:t>
            </a:r>
          </a:p>
        </p:txBody>
      </p:sp>
      <p:sp>
        <p:nvSpPr>
          <p:cNvPr id="3" name="Subtitle 2">
            <a:extLst>
              <a:ext uri="{FF2B5EF4-FFF2-40B4-BE49-F238E27FC236}">
                <a16:creationId xmlns:a16="http://schemas.microsoft.com/office/drawing/2014/main" id="{C689E123-4B6A-BAF1-6417-F6EF0CF96D98}"/>
              </a:ext>
            </a:extLst>
          </p:cNvPr>
          <p:cNvSpPr>
            <a:spLocks noGrp="1"/>
          </p:cNvSpPr>
          <p:nvPr>
            <p:ph type="subTitle" idx="1"/>
          </p:nvPr>
        </p:nvSpPr>
        <p:spPr/>
        <p:txBody>
          <a:bodyPr/>
          <a:lstStyle/>
          <a:p>
            <a:r>
              <a:rPr lang="en-IN" dirty="0"/>
              <a:t>How it influences your life</a:t>
            </a:r>
          </a:p>
        </p:txBody>
      </p:sp>
    </p:spTree>
    <p:extLst>
      <p:ext uri="{BB962C8B-B14F-4D97-AF65-F5344CB8AC3E}">
        <p14:creationId xmlns:p14="http://schemas.microsoft.com/office/powerpoint/2010/main" val="1341176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3D4A-0458-C5C6-F483-E804275C2EDA}"/>
              </a:ext>
            </a:extLst>
          </p:cNvPr>
          <p:cNvSpPr>
            <a:spLocks noGrp="1"/>
          </p:cNvSpPr>
          <p:nvPr>
            <p:ph type="title"/>
          </p:nvPr>
        </p:nvSpPr>
        <p:spPr/>
        <p:txBody>
          <a:bodyPr/>
          <a:lstStyle/>
          <a:p>
            <a:r>
              <a:rPr lang="en-IN" sz="4400" b="1" kern="0" dirty="0">
                <a:solidFill>
                  <a:srgbClr val="132E57"/>
                </a:solidFill>
                <a:effectLst/>
                <a:latin typeface="Open Sans" pitchFamily="2" charset="0"/>
                <a:ea typeface="Times New Roman" panose="02020603050405020304" pitchFamily="18" charset="0"/>
                <a:cs typeface="Kokila" panose="020B0604020202020204" pitchFamily="34" charset="0"/>
              </a:rPr>
              <a:t>Benefits of Time Management</a:t>
            </a:r>
            <a:endParaRPr lang="en-IN" dirty="0"/>
          </a:p>
        </p:txBody>
      </p:sp>
      <p:sp>
        <p:nvSpPr>
          <p:cNvPr id="3" name="Content Placeholder 2">
            <a:extLst>
              <a:ext uri="{FF2B5EF4-FFF2-40B4-BE49-F238E27FC236}">
                <a16:creationId xmlns:a16="http://schemas.microsoft.com/office/drawing/2014/main" id="{329F8021-1867-9652-4C32-5A8713359F0F}"/>
              </a:ext>
            </a:extLst>
          </p:cNvPr>
          <p:cNvSpPr>
            <a:spLocks noGrp="1"/>
          </p:cNvSpPr>
          <p:nvPr>
            <p:ph idx="1"/>
          </p:nvPr>
        </p:nvSpPr>
        <p:spPr/>
        <p:txBody>
          <a:bodyPr>
            <a:normAutofit/>
          </a:bodyPr>
          <a:lstStyle/>
          <a:p>
            <a:pPr>
              <a:lnSpc>
                <a:spcPct val="107000"/>
              </a:lnSpc>
              <a:spcAft>
                <a:spcPts val="800"/>
              </a:spcAft>
            </a:pPr>
            <a:r>
              <a:rPr lang="en-IN" sz="1800" kern="0" dirty="0">
                <a:solidFill>
                  <a:srgbClr val="57595D"/>
                </a:solidFill>
                <a:effectLst/>
                <a:latin typeface="Open Sans" pitchFamily="2" charset="0"/>
                <a:ea typeface="Times New Roman" panose="02020603050405020304" pitchFamily="18" charset="0"/>
                <a:cs typeface="Kokila" panose="020B0604020202020204" pitchFamily="34" charset="0"/>
              </a:rPr>
              <a:t>The ability to manage your time effectively is important. Good time management leads to improved </a:t>
            </a:r>
            <a:r>
              <a:rPr lang="en-IN" sz="1800" u="none" strike="noStrike" kern="0" dirty="0">
                <a:solidFill>
                  <a:srgbClr val="3271D2"/>
                </a:solidFill>
                <a:effectLst/>
                <a:latin typeface="Open Sans" pitchFamily="2" charset="0"/>
                <a:ea typeface="Times New Roman" panose="02020603050405020304" pitchFamily="18" charset="0"/>
                <a:cs typeface="Kokila" panose="020B0604020202020204" pitchFamily="34" charset="0"/>
                <a:hlinkClick r:id="rId2"/>
              </a:rPr>
              <a:t>efficiency</a:t>
            </a:r>
            <a:r>
              <a:rPr lang="en-IN" sz="1800" kern="0" dirty="0">
                <a:solidFill>
                  <a:srgbClr val="57595D"/>
                </a:solidFill>
                <a:effectLst/>
                <a:latin typeface="Open Sans" pitchFamily="2" charset="0"/>
                <a:ea typeface="Times New Roman" panose="02020603050405020304" pitchFamily="18" charset="0"/>
                <a:cs typeface="Kokila" panose="020B0604020202020204" pitchFamily="34" charset="0"/>
              </a:rPr>
              <a:t> and productivity, less stress, and more success in life. Here are some benefits of managing time effectively:</a:t>
            </a:r>
            <a:endParaRPr lang="en-IN" sz="1800" kern="100" dirty="0">
              <a:effectLst/>
              <a:latin typeface="Calibri" panose="020F0502020204030204" pitchFamily="34" charset="0"/>
              <a:ea typeface="Calibri" panose="020F0502020204030204" pitchFamily="34" charset="0"/>
              <a:cs typeface="Kokila" panose="020B0604020202020204" pitchFamily="34" charset="0"/>
            </a:endParaRPr>
          </a:p>
          <a:p>
            <a:pPr marL="0" indent="0">
              <a:lnSpc>
                <a:spcPct val="107000"/>
              </a:lnSpc>
              <a:spcAft>
                <a:spcPts val="800"/>
              </a:spcAft>
              <a:buNone/>
            </a:pPr>
            <a:r>
              <a:rPr lang="en-IN" sz="1800" b="1" kern="0" dirty="0">
                <a:solidFill>
                  <a:srgbClr val="132E57"/>
                </a:solidFill>
                <a:effectLst/>
                <a:latin typeface="Open Sans" pitchFamily="2" charset="0"/>
                <a:ea typeface="Times New Roman" panose="02020603050405020304" pitchFamily="18" charset="0"/>
                <a:cs typeface="Kokila" panose="020B0604020202020204" pitchFamily="34" charset="0"/>
              </a:rPr>
              <a:t>1. Stress relief</a:t>
            </a:r>
            <a:endParaRPr lang="en-IN" sz="1800" kern="100" dirty="0">
              <a:effectLst/>
              <a:latin typeface="Calibri" panose="020F0502020204030204" pitchFamily="34" charset="0"/>
              <a:ea typeface="Calibri" panose="020F0502020204030204" pitchFamily="34" charset="0"/>
              <a:cs typeface="Kokila" panose="020B0604020202020204" pitchFamily="34" charset="0"/>
            </a:endParaRPr>
          </a:p>
          <a:p>
            <a:pPr>
              <a:lnSpc>
                <a:spcPct val="107000"/>
              </a:lnSpc>
              <a:spcAft>
                <a:spcPts val="800"/>
              </a:spcAft>
            </a:pPr>
            <a:r>
              <a:rPr lang="en-IN" sz="1800" kern="0" dirty="0">
                <a:solidFill>
                  <a:srgbClr val="57595D"/>
                </a:solidFill>
                <a:effectLst/>
                <a:latin typeface="Open Sans" pitchFamily="2" charset="0"/>
                <a:ea typeface="Times New Roman" panose="02020603050405020304" pitchFamily="18" charset="0"/>
                <a:cs typeface="Kokila" panose="020B0604020202020204" pitchFamily="34" charset="0"/>
              </a:rPr>
              <a:t>Making and following a task schedule reduces anxiety. As you check off items on your “to-do” list, you can see that you are making tangible progress. This helps you avoid feeling stressed out with worry about whether you’re getting things done.</a:t>
            </a:r>
            <a:endParaRPr lang="en-IN" sz="1800" kern="100" dirty="0">
              <a:effectLst/>
              <a:latin typeface="Calibri" panose="020F0502020204030204" pitchFamily="34" charset="0"/>
              <a:ea typeface="Calibri" panose="020F0502020204030204" pitchFamily="34" charset="0"/>
              <a:cs typeface="Kokila" panose="020B0604020202020204" pitchFamily="34" charset="0"/>
            </a:endParaRPr>
          </a:p>
          <a:p>
            <a:pPr marL="0" indent="0">
              <a:lnSpc>
                <a:spcPct val="107000"/>
              </a:lnSpc>
              <a:spcAft>
                <a:spcPts val="800"/>
              </a:spcAft>
              <a:buNone/>
            </a:pPr>
            <a:r>
              <a:rPr lang="en-IN" sz="1800" b="1" kern="0" dirty="0">
                <a:solidFill>
                  <a:srgbClr val="132E57"/>
                </a:solidFill>
                <a:effectLst/>
                <a:latin typeface="Open Sans" pitchFamily="2" charset="0"/>
                <a:ea typeface="Times New Roman" panose="02020603050405020304" pitchFamily="18" charset="0"/>
                <a:cs typeface="Kokila" panose="020B0604020202020204" pitchFamily="34" charset="0"/>
              </a:rPr>
              <a:t>2. More time</a:t>
            </a:r>
            <a:endParaRPr lang="en-IN" sz="1800" kern="100" dirty="0">
              <a:effectLst/>
              <a:latin typeface="Calibri" panose="020F0502020204030204" pitchFamily="34" charset="0"/>
              <a:ea typeface="Calibri" panose="020F0502020204030204" pitchFamily="34" charset="0"/>
              <a:cs typeface="Kokila" panose="020B0604020202020204" pitchFamily="34" charset="0"/>
            </a:endParaRPr>
          </a:p>
          <a:p>
            <a:pPr>
              <a:lnSpc>
                <a:spcPct val="107000"/>
              </a:lnSpc>
              <a:spcAft>
                <a:spcPts val="800"/>
              </a:spcAft>
            </a:pPr>
            <a:r>
              <a:rPr lang="en-IN" sz="1800" kern="0" dirty="0">
                <a:solidFill>
                  <a:srgbClr val="57595D"/>
                </a:solidFill>
                <a:effectLst/>
                <a:latin typeface="Open Sans" pitchFamily="2" charset="0"/>
                <a:ea typeface="Times New Roman" panose="02020603050405020304" pitchFamily="18" charset="0"/>
                <a:cs typeface="Kokila" panose="020B0604020202020204" pitchFamily="34" charset="0"/>
              </a:rPr>
              <a:t>Good time management gives you extra time to spend in your daily life. People who can time-manage effectively enjoy having more time to spend on hobbies or other personal pursuits.</a:t>
            </a:r>
            <a:endParaRPr lang="en-IN" sz="1800" kern="100" dirty="0">
              <a:effectLst/>
              <a:latin typeface="Calibri" panose="020F0502020204030204" pitchFamily="34" charset="0"/>
              <a:ea typeface="Calibri" panose="020F0502020204030204" pitchFamily="34" charset="0"/>
              <a:cs typeface="Kokila" panose="020B0604020202020204" pitchFamily="34" charset="0"/>
            </a:endParaRPr>
          </a:p>
          <a:p>
            <a:endParaRPr lang="en-IN" dirty="0"/>
          </a:p>
        </p:txBody>
      </p:sp>
    </p:spTree>
    <p:extLst>
      <p:ext uri="{BB962C8B-B14F-4D97-AF65-F5344CB8AC3E}">
        <p14:creationId xmlns:p14="http://schemas.microsoft.com/office/powerpoint/2010/main" val="4208519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C7A8-BE4F-1516-8210-4026416D745C}"/>
              </a:ext>
            </a:extLst>
          </p:cNvPr>
          <p:cNvSpPr>
            <a:spLocks noGrp="1"/>
          </p:cNvSpPr>
          <p:nvPr>
            <p:ph type="title"/>
          </p:nvPr>
        </p:nvSpPr>
        <p:spPr/>
        <p:txBody>
          <a:bodyPr/>
          <a:lstStyle/>
          <a:p>
            <a:r>
              <a:rPr lang="en-IN" sz="4400" b="1" kern="0" dirty="0">
                <a:solidFill>
                  <a:srgbClr val="132E57"/>
                </a:solidFill>
                <a:effectLst/>
                <a:latin typeface="Open Sans" pitchFamily="2" charset="0"/>
                <a:ea typeface="Times New Roman" panose="02020603050405020304" pitchFamily="18" charset="0"/>
                <a:cs typeface="Kokila" panose="020B0604020202020204" pitchFamily="34" charset="0"/>
              </a:rPr>
              <a:t>Benefits of Time Management</a:t>
            </a:r>
            <a:endParaRPr lang="en-IN" dirty="0"/>
          </a:p>
        </p:txBody>
      </p:sp>
      <p:sp>
        <p:nvSpPr>
          <p:cNvPr id="3" name="Content Placeholder 2">
            <a:extLst>
              <a:ext uri="{FF2B5EF4-FFF2-40B4-BE49-F238E27FC236}">
                <a16:creationId xmlns:a16="http://schemas.microsoft.com/office/drawing/2014/main" id="{D465EEAF-287A-40EA-3770-AD15038A37F9}"/>
              </a:ext>
            </a:extLst>
          </p:cNvPr>
          <p:cNvSpPr>
            <a:spLocks noGrp="1"/>
          </p:cNvSpPr>
          <p:nvPr>
            <p:ph idx="1"/>
          </p:nvPr>
        </p:nvSpPr>
        <p:spPr/>
        <p:txBody>
          <a:bodyPr>
            <a:normAutofit fontScale="92500" lnSpcReduction="10000"/>
          </a:bodyPr>
          <a:lstStyle/>
          <a:p>
            <a:pPr marL="0" indent="0">
              <a:lnSpc>
                <a:spcPct val="107000"/>
              </a:lnSpc>
              <a:spcAft>
                <a:spcPts val="800"/>
              </a:spcAft>
              <a:buNone/>
            </a:pPr>
            <a:r>
              <a:rPr lang="en-IN" sz="2800" b="1" kern="0" dirty="0">
                <a:solidFill>
                  <a:srgbClr val="132E57"/>
                </a:solidFill>
                <a:effectLst/>
                <a:latin typeface="Open Sans" pitchFamily="2" charset="0"/>
                <a:ea typeface="Times New Roman" panose="02020603050405020304" pitchFamily="18" charset="0"/>
                <a:cs typeface="Kokila" panose="020B0604020202020204" pitchFamily="34" charset="0"/>
              </a:rPr>
              <a:t>3. More opportunities</a:t>
            </a:r>
            <a:endParaRPr lang="en-IN" sz="2800" kern="100" dirty="0">
              <a:effectLst/>
              <a:latin typeface="Calibri" panose="020F0502020204030204" pitchFamily="34" charset="0"/>
              <a:ea typeface="Calibri" panose="020F0502020204030204" pitchFamily="34" charset="0"/>
              <a:cs typeface="Kokila" panose="020B0604020202020204" pitchFamily="34" charset="0"/>
            </a:endParaRPr>
          </a:p>
          <a:p>
            <a:pPr>
              <a:lnSpc>
                <a:spcPct val="107000"/>
              </a:lnSpc>
              <a:spcAft>
                <a:spcPts val="800"/>
              </a:spcAft>
            </a:pPr>
            <a:r>
              <a:rPr lang="en-IN" sz="2800" kern="0" dirty="0">
                <a:solidFill>
                  <a:srgbClr val="57595D"/>
                </a:solidFill>
                <a:effectLst/>
                <a:latin typeface="Open Sans" pitchFamily="2" charset="0"/>
                <a:ea typeface="Times New Roman" panose="02020603050405020304" pitchFamily="18" charset="0"/>
                <a:cs typeface="Kokila" panose="020B0604020202020204" pitchFamily="34" charset="0"/>
              </a:rPr>
              <a:t>Managing time well leads to more opportunities and less time wasted on trivial activities. Good time management skills are key qualities that employers look for. The ability to prioritize and schedule work is extremely desirable for any </a:t>
            </a:r>
            <a:r>
              <a:rPr lang="en-IN" sz="2800" u="none" strike="noStrike" kern="0" dirty="0">
                <a:solidFill>
                  <a:srgbClr val="3271D2"/>
                </a:solidFill>
                <a:effectLst/>
                <a:latin typeface="Open Sans" pitchFamily="2" charset="0"/>
                <a:ea typeface="Times New Roman" panose="02020603050405020304" pitchFamily="18" charset="0"/>
                <a:cs typeface="Kokila" panose="020B0604020202020204" pitchFamily="34" charset="0"/>
                <a:hlinkClick r:id="rId2"/>
              </a:rPr>
              <a:t>organization</a:t>
            </a:r>
            <a:r>
              <a:rPr lang="en-IN" sz="2800" kern="0" dirty="0">
                <a:solidFill>
                  <a:srgbClr val="57595D"/>
                </a:solidFill>
                <a:effectLst/>
                <a:latin typeface="Open Sans" pitchFamily="2" charset="0"/>
                <a:ea typeface="Times New Roman" panose="02020603050405020304" pitchFamily="18" charset="0"/>
                <a:cs typeface="Kokila" panose="020B0604020202020204" pitchFamily="34" charset="0"/>
              </a:rPr>
              <a:t>.</a:t>
            </a:r>
            <a:endParaRPr lang="en-IN" sz="2800" kern="100" dirty="0">
              <a:effectLst/>
              <a:latin typeface="Calibri" panose="020F0502020204030204" pitchFamily="34" charset="0"/>
              <a:ea typeface="Calibri" panose="020F0502020204030204" pitchFamily="34" charset="0"/>
              <a:cs typeface="Kokila" panose="020B0604020202020204" pitchFamily="34" charset="0"/>
            </a:endParaRPr>
          </a:p>
          <a:p>
            <a:pPr marL="0" indent="0">
              <a:lnSpc>
                <a:spcPct val="107000"/>
              </a:lnSpc>
              <a:spcAft>
                <a:spcPts val="800"/>
              </a:spcAft>
              <a:buNone/>
            </a:pPr>
            <a:r>
              <a:rPr lang="en-IN" sz="2800" b="1" kern="0" dirty="0">
                <a:solidFill>
                  <a:srgbClr val="132E57"/>
                </a:solidFill>
                <a:effectLst/>
                <a:latin typeface="Open Sans" pitchFamily="2" charset="0"/>
                <a:ea typeface="Times New Roman" panose="02020603050405020304" pitchFamily="18" charset="0"/>
                <a:cs typeface="Kokila" panose="020B0604020202020204" pitchFamily="34" charset="0"/>
              </a:rPr>
              <a:t>4. Ability to realize goals</a:t>
            </a:r>
            <a:endParaRPr lang="en-IN" sz="2800" kern="100" dirty="0">
              <a:effectLst/>
              <a:latin typeface="Calibri" panose="020F0502020204030204" pitchFamily="34" charset="0"/>
              <a:ea typeface="Calibri" panose="020F0502020204030204" pitchFamily="34" charset="0"/>
              <a:cs typeface="Kokila" panose="020B0604020202020204" pitchFamily="34" charset="0"/>
            </a:endParaRPr>
          </a:p>
          <a:p>
            <a:pPr>
              <a:lnSpc>
                <a:spcPct val="107000"/>
              </a:lnSpc>
              <a:spcAft>
                <a:spcPts val="800"/>
              </a:spcAft>
            </a:pPr>
            <a:r>
              <a:rPr lang="en-IN" sz="2800" kern="0" dirty="0">
                <a:solidFill>
                  <a:srgbClr val="57595D"/>
                </a:solidFill>
                <a:effectLst/>
                <a:latin typeface="Open Sans" pitchFamily="2" charset="0"/>
                <a:ea typeface="Times New Roman" panose="02020603050405020304" pitchFamily="18" charset="0"/>
                <a:cs typeface="Kokila" panose="020B0604020202020204" pitchFamily="34" charset="0"/>
              </a:rPr>
              <a:t>Individuals who practice good time management are able to better achieve goals and objectives, and do so in a shorter length of time.</a:t>
            </a:r>
            <a:endParaRPr lang="en-IN" sz="2800" kern="100" dirty="0">
              <a:effectLst/>
              <a:latin typeface="Calibri" panose="020F0502020204030204" pitchFamily="34" charset="0"/>
              <a:ea typeface="Calibri" panose="020F0502020204030204" pitchFamily="34" charset="0"/>
              <a:cs typeface="Kokila" panose="020B0604020202020204" pitchFamily="34" charset="0"/>
            </a:endParaRPr>
          </a:p>
          <a:p>
            <a:endParaRPr lang="en-IN" dirty="0"/>
          </a:p>
        </p:txBody>
      </p:sp>
    </p:spTree>
    <p:extLst>
      <p:ext uri="{BB962C8B-B14F-4D97-AF65-F5344CB8AC3E}">
        <p14:creationId xmlns:p14="http://schemas.microsoft.com/office/powerpoint/2010/main" val="1491289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BAA9-9097-41BD-C7D3-7084A3064045}"/>
              </a:ext>
            </a:extLst>
          </p:cNvPr>
          <p:cNvSpPr>
            <a:spLocks noGrp="1"/>
          </p:cNvSpPr>
          <p:nvPr>
            <p:ph type="title"/>
          </p:nvPr>
        </p:nvSpPr>
        <p:spPr>
          <a:xfrm>
            <a:off x="112336" y="2766218"/>
            <a:ext cx="3994119" cy="1325563"/>
          </a:xfrm>
        </p:spPr>
        <p:txBody>
          <a:bodyPr>
            <a:normAutofit fontScale="90000"/>
          </a:bodyPr>
          <a:lstStyle/>
          <a:p>
            <a:pPr algn="ctr"/>
            <a:r>
              <a:rPr lang="en-IN" sz="4400" b="1" kern="0" dirty="0">
                <a:solidFill>
                  <a:srgbClr val="132E57"/>
                </a:solidFill>
                <a:effectLst/>
                <a:latin typeface="Open Sans" pitchFamily="2" charset="0"/>
                <a:ea typeface="Times New Roman" panose="02020603050405020304" pitchFamily="18" charset="0"/>
                <a:cs typeface="Kokila" panose="020B0604020202020204" pitchFamily="34" charset="0"/>
              </a:rPr>
              <a:t>How to manage time?</a:t>
            </a:r>
            <a:endParaRPr lang="en-IN" dirty="0"/>
          </a:p>
        </p:txBody>
      </p:sp>
      <p:pic>
        <p:nvPicPr>
          <p:cNvPr id="1026" name="Picture 2" descr="time management tips infographic">
            <a:extLst>
              <a:ext uri="{FF2B5EF4-FFF2-40B4-BE49-F238E27FC236}">
                <a16:creationId xmlns:a16="http://schemas.microsoft.com/office/drawing/2014/main" id="{132329A3-C7F3-04DD-85FD-971115F76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296" y="0"/>
            <a:ext cx="74104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363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D530-89D5-23B2-96F5-63523EBC161C}"/>
              </a:ext>
            </a:extLst>
          </p:cNvPr>
          <p:cNvSpPr>
            <a:spLocks noGrp="1"/>
          </p:cNvSpPr>
          <p:nvPr>
            <p:ph type="title"/>
          </p:nvPr>
        </p:nvSpPr>
        <p:spPr/>
        <p:txBody>
          <a:bodyPr/>
          <a:lstStyle/>
          <a:p>
            <a:r>
              <a:rPr lang="en-IN" sz="4400" b="1" kern="0" dirty="0">
                <a:solidFill>
                  <a:srgbClr val="132E57"/>
                </a:solidFill>
                <a:effectLst/>
                <a:latin typeface="Open Sans" pitchFamily="2" charset="0"/>
                <a:ea typeface="Times New Roman" panose="02020603050405020304" pitchFamily="18" charset="0"/>
                <a:cs typeface="Kokila" panose="020B0604020202020204" pitchFamily="34" charset="0"/>
              </a:rPr>
              <a:t>How to manage time?</a:t>
            </a:r>
            <a:endParaRPr lang="en-IN" dirty="0"/>
          </a:p>
        </p:txBody>
      </p:sp>
      <p:sp>
        <p:nvSpPr>
          <p:cNvPr id="3" name="Content Placeholder 2">
            <a:extLst>
              <a:ext uri="{FF2B5EF4-FFF2-40B4-BE49-F238E27FC236}">
                <a16:creationId xmlns:a16="http://schemas.microsoft.com/office/drawing/2014/main" id="{B0B2A315-1181-96A2-6625-531410E689B9}"/>
              </a:ext>
            </a:extLst>
          </p:cNvPr>
          <p:cNvSpPr>
            <a:spLocks noGrp="1"/>
          </p:cNvSpPr>
          <p:nvPr>
            <p:ph idx="1"/>
          </p:nvPr>
        </p:nvSpPr>
        <p:spPr/>
        <p:txBody>
          <a:bodyPr>
            <a:normAutofit fontScale="92500" lnSpcReduction="10000"/>
          </a:bodyPr>
          <a:lstStyle/>
          <a:p>
            <a:pPr marL="0" indent="0">
              <a:lnSpc>
                <a:spcPct val="107000"/>
              </a:lnSpc>
              <a:spcAft>
                <a:spcPts val="800"/>
              </a:spcAft>
              <a:buNone/>
            </a:pPr>
            <a:r>
              <a:rPr lang="en-IN" sz="1800" b="1" kern="0" dirty="0">
                <a:solidFill>
                  <a:srgbClr val="132E57"/>
                </a:solidFill>
                <a:effectLst/>
                <a:latin typeface="Open Sans" pitchFamily="2" charset="0"/>
                <a:ea typeface="Times New Roman" panose="02020603050405020304" pitchFamily="18" charset="0"/>
                <a:cs typeface="Kokila" panose="020B0604020202020204" pitchFamily="34" charset="0"/>
              </a:rPr>
              <a:t>1. Set goals correctly</a:t>
            </a:r>
            <a:endParaRPr lang="en-IN" sz="1800" kern="100" dirty="0">
              <a:effectLst/>
              <a:latin typeface="Calibri" panose="020F0502020204030204" pitchFamily="34" charset="0"/>
              <a:ea typeface="Calibri" panose="020F0502020204030204" pitchFamily="34" charset="0"/>
              <a:cs typeface="Kokila" panose="020B0604020202020204" pitchFamily="34" charset="0"/>
            </a:endParaRPr>
          </a:p>
          <a:p>
            <a:pPr>
              <a:lnSpc>
                <a:spcPct val="107000"/>
              </a:lnSpc>
              <a:spcAft>
                <a:spcPts val="800"/>
              </a:spcAft>
            </a:pPr>
            <a:r>
              <a:rPr lang="en-IN" sz="1800" kern="0" dirty="0">
                <a:solidFill>
                  <a:srgbClr val="57595D"/>
                </a:solidFill>
                <a:effectLst/>
                <a:latin typeface="Open Sans" pitchFamily="2" charset="0"/>
                <a:ea typeface="Times New Roman" panose="02020603050405020304" pitchFamily="18" charset="0"/>
                <a:cs typeface="Kokila" panose="020B0604020202020204" pitchFamily="34" charset="0"/>
              </a:rPr>
              <a:t>Set goals that are achievable and measurable. Use the SMART method when setting goals. In essence, make sure the goals you set are </a:t>
            </a:r>
            <a:r>
              <a:rPr lang="en-IN" sz="1800" b="1" kern="0" dirty="0">
                <a:solidFill>
                  <a:srgbClr val="57595D"/>
                </a:solidFill>
                <a:effectLst/>
                <a:latin typeface="Open Sans" pitchFamily="2" charset="0"/>
                <a:ea typeface="Times New Roman" panose="02020603050405020304" pitchFamily="18" charset="0"/>
                <a:cs typeface="Kokila" panose="020B0604020202020204" pitchFamily="34" charset="0"/>
              </a:rPr>
              <a:t>S</a:t>
            </a:r>
            <a:r>
              <a:rPr lang="en-IN" sz="1800" kern="0" dirty="0">
                <a:solidFill>
                  <a:srgbClr val="57595D"/>
                </a:solidFill>
                <a:effectLst/>
                <a:latin typeface="Open Sans" pitchFamily="2" charset="0"/>
                <a:ea typeface="Times New Roman" panose="02020603050405020304" pitchFamily="18" charset="0"/>
                <a:cs typeface="Kokila" panose="020B0604020202020204" pitchFamily="34" charset="0"/>
              </a:rPr>
              <a:t>pecific, </a:t>
            </a:r>
            <a:r>
              <a:rPr lang="en-IN" sz="1800" b="1" kern="0" dirty="0">
                <a:solidFill>
                  <a:srgbClr val="57595D"/>
                </a:solidFill>
                <a:effectLst/>
                <a:latin typeface="Open Sans" pitchFamily="2" charset="0"/>
                <a:ea typeface="Times New Roman" panose="02020603050405020304" pitchFamily="18" charset="0"/>
                <a:cs typeface="Kokila" panose="020B0604020202020204" pitchFamily="34" charset="0"/>
              </a:rPr>
              <a:t>M</a:t>
            </a:r>
            <a:r>
              <a:rPr lang="en-IN" sz="1800" kern="0" dirty="0">
                <a:solidFill>
                  <a:srgbClr val="57595D"/>
                </a:solidFill>
                <a:effectLst/>
                <a:latin typeface="Open Sans" pitchFamily="2" charset="0"/>
                <a:ea typeface="Times New Roman" panose="02020603050405020304" pitchFamily="18" charset="0"/>
                <a:cs typeface="Kokila" panose="020B0604020202020204" pitchFamily="34" charset="0"/>
              </a:rPr>
              <a:t>easurable, </a:t>
            </a:r>
            <a:r>
              <a:rPr lang="en-IN" sz="1800" b="1" kern="0" dirty="0">
                <a:solidFill>
                  <a:srgbClr val="57595D"/>
                </a:solidFill>
                <a:effectLst/>
                <a:latin typeface="Open Sans" pitchFamily="2" charset="0"/>
                <a:ea typeface="Times New Roman" panose="02020603050405020304" pitchFamily="18" charset="0"/>
                <a:cs typeface="Kokila" panose="020B0604020202020204" pitchFamily="34" charset="0"/>
              </a:rPr>
              <a:t>A</a:t>
            </a:r>
            <a:r>
              <a:rPr lang="en-IN" sz="1800" kern="0" dirty="0">
                <a:solidFill>
                  <a:srgbClr val="57595D"/>
                </a:solidFill>
                <a:effectLst/>
                <a:latin typeface="Open Sans" pitchFamily="2" charset="0"/>
                <a:ea typeface="Times New Roman" panose="02020603050405020304" pitchFamily="18" charset="0"/>
                <a:cs typeface="Kokila" panose="020B0604020202020204" pitchFamily="34" charset="0"/>
              </a:rPr>
              <a:t>ttainable, </a:t>
            </a:r>
            <a:r>
              <a:rPr lang="en-IN" sz="1800" b="1" kern="0" dirty="0">
                <a:solidFill>
                  <a:srgbClr val="57595D"/>
                </a:solidFill>
                <a:effectLst/>
                <a:latin typeface="Open Sans" pitchFamily="2" charset="0"/>
                <a:ea typeface="Times New Roman" panose="02020603050405020304" pitchFamily="18" charset="0"/>
                <a:cs typeface="Kokila" panose="020B0604020202020204" pitchFamily="34" charset="0"/>
              </a:rPr>
              <a:t>R</a:t>
            </a:r>
            <a:r>
              <a:rPr lang="en-IN" sz="1800" kern="0" dirty="0">
                <a:solidFill>
                  <a:srgbClr val="57595D"/>
                </a:solidFill>
                <a:effectLst/>
                <a:latin typeface="Open Sans" pitchFamily="2" charset="0"/>
                <a:ea typeface="Times New Roman" panose="02020603050405020304" pitchFamily="18" charset="0"/>
                <a:cs typeface="Kokila" panose="020B0604020202020204" pitchFamily="34" charset="0"/>
              </a:rPr>
              <a:t>elevant, and </a:t>
            </a:r>
            <a:r>
              <a:rPr lang="en-IN" sz="1800" b="1" kern="0" dirty="0">
                <a:solidFill>
                  <a:srgbClr val="57595D"/>
                </a:solidFill>
                <a:effectLst/>
                <a:latin typeface="Open Sans" pitchFamily="2" charset="0"/>
                <a:ea typeface="Times New Roman" panose="02020603050405020304" pitchFamily="18" charset="0"/>
                <a:cs typeface="Kokila" panose="020B0604020202020204" pitchFamily="34" charset="0"/>
              </a:rPr>
              <a:t>T</a:t>
            </a:r>
            <a:r>
              <a:rPr lang="en-IN" sz="1800" kern="0" dirty="0">
                <a:solidFill>
                  <a:srgbClr val="57595D"/>
                </a:solidFill>
                <a:effectLst/>
                <a:latin typeface="Open Sans" pitchFamily="2" charset="0"/>
                <a:ea typeface="Times New Roman" panose="02020603050405020304" pitchFamily="18" charset="0"/>
                <a:cs typeface="Kokila" panose="020B0604020202020204" pitchFamily="34" charset="0"/>
              </a:rPr>
              <a:t>imely.</a:t>
            </a:r>
            <a:endParaRPr lang="en-IN" sz="1800" kern="100" dirty="0">
              <a:effectLst/>
              <a:latin typeface="Calibri" panose="020F0502020204030204" pitchFamily="34" charset="0"/>
              <a:ea typeface="Calibri" panose="020F0502020204030204" pitchFamily="34" charset="0"/>
              <a:cs typeface="Kokila" panose="020B0604020202020204" pitchFamily="34" charset="0"/>
            </a:endParaRPr>
          </a:p>
          <a:p>
            <a:pPr marL="0" indent="0">
              <a:lnSpc>
                <a:spcPct val="107000"/>
              </a:lnSpc>
              <a:spcAft>
                <a:spcPts val="800"/>
              </a:spcAft>
              <a:buNone/>
            </a:pPr>
            <a:r>
              <a:rPr lang="en-IN" sz="1800" b="1" kern="0" dirty="0">
                <a:solidFill>
                  <a:srgbClr val="132E57"/>
                </a:solidFill>
                <a:effectLst/>
                <a:latin typeface="Open Sans" pitchFamily="2" charset="0"/>
                <a:ea typeface="Times New Roman" panose="02020603050405020304" pitchFamily="18" charset="0"/>
                <a:cs typeface="Kokila" panose="020B0604020202020204" pitchFamily="34" charset="0"/>
              </a:rPr>
              <a:t>2. Prioritize wisely</a:t>
            </a:r>
            <a:endParaRPr lang="en-IN" sz="1800" kern="100" dirty="0">
              <a:effectLst/>
              <a:latin typeface="Calibri" panose="020F0502020204030204" pitchFamily="34" charset="0"/>
              <a:ea typeface="Calibri" panose="020F0502020204030204" pitchFamily="34" charset="0"/>
              <a:cs typeface="Kokila" panose="020B0604020202020204" pitchFamily="34" charset="0"/>
            </a:endParaRPr>
          </a:p>
          <a:p>
            <a:pPr>
              <a:lnSpc>
                <a:spcPct val="107000"/>
              </a:lnSpc>
              <a:spcAft>
                <a:spcPts val="800"/>
              </a:spcAft>
            </a:pPr>
            <a:r>
              <a:rPr lang="en-IN" sz="1800" kern="0" dirty="0">
                <a:solidFill>
                  <a:srgbClr val="57595D"/>
                </a:solidFill>
                <a:effectLst/>
                <a:latin typeface="Open Sans" pitchFamily="2" charset="0"/>
                <a:ea typeface="Times New Roman" panose="02020603050405020304" pitchFamily="18" charset="0"/>
                <a:cs typeface="Kokila" panose="020B0604020202020204" pitchFamily="34" charset="0"/>
              </a:rPr>
              <a:t>Prioritize tasks based on importance and urgency. For example, look at your daily tasks and determine which are:</a:t>
            </a:r>
            <a:endParaRPr lang="en-IN" sz="1800" kern="100" dirty="0">
              <a:effectLst/>
              <a:latin typeface="Calibri" panose="020F0502020204030204" pitchFamily="34" charset="0"/>
              <a:ea typeface="Calibri" panose="020F0502020204030204" pitchFamily="34" charset="0"/>
              <a:cs typeface="Kokila"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57595D"/>
                </a:solidFill>
                <a:effectLst/>
                <a:latin typeface="Open Sans" pitchFamily="2" charset="0"/>
                <a:ea typeface="Times New Roman" panose="02020603050405020304" pitchFamily="18" charset="0"/>
                <a:cs typeface="Kokila" panose="020B0604020202020204" pitchFamily="34" charset="0"/>
              </a:rPr>
              <a:t>Important and urgent: Do these tasks right away.</a:t>
            </a:r>
            <a:endParaRPr lang="en-IN" sz="1800" kern="100" dirty="0">
              <a:solidFill>
                <a:srgbClr val="57595D"/>
              </a:solidFill>
              <a:effectLst/>
              <a:latin typeface="Calibri" panose="020F0502020204030204" pitchFamily="34" charset="0"/>
              <a:ea typeface="Calibri" panose="020F0502020204030204" pitchFamily="34" charset="0"/>
              <a:cs typeface="Kokila"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57595D"/>
                </a:solidFill>
                <a:effectLst/>
                <a:latin typeface="Open Sans" pitchFamily="2" charset="0"/>
                <a:ea typeface="Times New Roman" panose="02020603050405020304" pitchFamily="18" charset="0"/>
                <a:cs typeface="Kokila" panose="020B0604020202020204" pitchFamily="34" charset="0"/>
              </a:rPr>
              <a:t>Important but not urgent: Decide when to do these tasks.</a:t>
            </a:r>
            <a:endParaRPr lang="en-IN" sz="1800" kern="100" dirty="0">
              <a:solidFill>
                <a:srgbClr val="57595D"/>
              </a:solidFill>
              <a:effectLst/>
              <a:latin typeface="Calibri" panose="020F0502020204030204" pitchFamily="34" charset="0"/>
              <a:ea typeface="Calibri" panose="020F0502020204030204" pitchFamily="34" charset="0"/>
              <a:cs typeface="Kokila"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57595D"/>
                </a:solidFill>
                <a:effectLst/>
                <a:latin typeface="Open Sans" pitchFamily="2" charset="0"/>
                <a:ea typeface="Times New Roman" panose="02020603050405020304" pitchFamily="18" charset="0"/>
                <a:cs typeface="Kokila" panose="020B0604020202020204" pitchFamily="34" charset="0"/>
              </a:rPr>
              <a:t>Urgent but not important: Delegate these tasks if possible.</a:t>
            </a:r>
            <a:endParaRPr lang="en-IN" sz="1800" kern="100" dirty="0">
              <a:solidFill>
                <a:srgbClr val="57595D"/>
              </a:solidFill>
              <a:effectLst/>
              <a:latin typeface="Calibri" panose="020F0502020204030204" pitchFamily="34" charset="0"/>
              <a:ea typeface="Calibri" panose="020F0502020204030204" pitchFamily="34" charset="0"/>
              <a:cs typeface="Kokila"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57595D"/>
                </a:solidFill>
                <a:effectLst/>
                <a:latin typeface="Open Sans" pitchFamily="2" charset="0"/>
                <a:ea typeface="Times New Roman" panose="02020603050405020304" pitchFamily="18" charset="0"/>
                <a:cs typeface="Kokila" panose="020B0604020202020204" pitchFamily="34" charset="0"/>
              </a:rPr>
              <a:t>Not urgent and not important: Set these aside to do later.</a:t>
            </a:r>
            <a:endParaRPr lang="en-IN" sz="1800" kern="100" dirty="0">
              <a:solidFill>
                <a:srgbClr val="57595D"/>
              </a:solidFill>
              <a:effectLst/>
              <a:latin typeface="Calibri" panose="020F0502020204030204" pitchFamily="34" charset="0"/>
              <a:ea typeface="Calibri" panose="020F0502020204030204" pitchFamily="34" charset="0"/>
              <a:cs typeface="Kokila" panose="020B0604020202020204" pitchFamily="34" charset="0"/>
            </a:endParaRPr>
          </a:p>
          <a:p>
            <a:endParaRPr lang="en-IN" dirty="0"/>
          </a:p>
        </p:txBody>
      </p:sp>
    </p:spTree>
    <p:extLst>
      <p:ext uri="{BB962C8B-B14F-4D97-AF65-F5344CB8AC3E}">
        <p14:creationId xmlns:p14="http://schemas.microsoft.com/office/powerpoint/2010/main" val="1144878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006B0-D061-684C-26C2-5761A21B1F7C}"/>
              </a:ext>
            </a:extLst>
          </p:cNvPr>
          <p:cNvSpPr>
            <a:spLocks noGrp="1"/>
          </p:cNvSpPr>
          <p:nvPr>
            <p:ph type="title"/>
          </p:nvPr>
        </p:nvSpPr>
        <p:spPr/>
        <p:txBody>
          <a:bodyPr/>
          <a:lstStyle/>
          <a:p>
            <a:r>
              <a:rPr lang="en-IN" sz="4400" b="1" kern="0" dirty="0">
                <a:solidFill>
                  <a:srgbClr val="132E57"/>
                </a:solidFill>
                <a:effectLst/>
                <a:latin typeface="Open Sans" pitchFamily="2" charset="0"/>
                <a:ea typeface="Times New Roman" panose="02020603050405020304" pitchFamily="18" charset="0"/>
                <a:cs typeface="Kokila" panose="020B0604020202020204" pitchFamily="34" charset="0"/>
              </a:rPr>
              <a:t>How to manage time?</a:t>
            </a:r>
            <a:endParaRPr lang="en-IN" dirty="0"/>
          </a:p>
        </p:txBody>
      </p:sp>
      <p:sp>
        <p:nvSpPr>
          <p:cNvPr id="3" name="Content Placeholder 2">
            <a:extLst>
              <a:ext uri="{FF2B5EF4-FFF2-40B4-BE49-F238E27FC236}">
                <a16:creationId xmlns:a16="http://schemas.microsoft.com/office/drawing/2014/main" id="{3FDFC117-B4EA-6D0F-5370-420077B0BD83}"/>
              </a:ext>
            </a:extLst>
          </p:cNvPr>
          <p:cNvSpPr>
            <a:spLocks noGrp="1"/>
          </p:cNvSpPr>
          <p:nvPr>
            <p:ph idx="1"/>
          </p:nvPr>
        </p:nvSpPr>
        <p:spPr/>
        <p:txBody>
          <a:bodyPr>
            <a:normAutofit lnSpcReduction="10000"/>
          </a:bodyPr>
          <a:lstStyle/>
          <a:p>
            <a:pPr marL="0" indent="0">
              <a:lnSpc>
                <a:spcPct val="107000"/>
              </a:lnSpc>
              <a:spcAft>
                <a:spcPts val="800"/>
              </a:spcAft>
              <a:buNone/>
            </a:pPr>
            <a:r>
              <a:rPr lang="en-IN" sz="1800" b="1" kern="0" dirty="0">
                <a:solidFill>
                  <a:srgbClr val="132E57"/>
                </a:solidFill>
                <a:effectLst/>
                <a:latin typeface="Open Sans" pitchFamily="2" charset="0"/>
                <a:ea typeface="Times New Roman" panose="02020603050405020304" pitchFamily="18" charset="0"/>
                <a:cs typeface="Kokila" panose="020B0604020202020204" pitchFamily="34" charset="0"/>
              </a:rPr>
              <a:t>3. Set a time limit to complete a task</a:t>
            </a:r>
            <a:endParaRPr lang="en-IN" sz="1800" kern="100" dirty="0">
              <a:effectLst/>
              <a:latin typeface="Calibri" panose="020F0502020204030204" pitchFamily="34" charset="0"/>
              <a:ea typeface="Calibri" panose="020F0502020204030204" pitchFamily="34" charset="0"/>
              <a:cs typeface="Kokila" panose="020B0604020202020204" pitchFamily="34" charset="0"/>
            </a:endParaRPr>
          </a:p>
          <a:p>
            <a:pPr>
              <a:lnSpc>
                <a:spcPct val="107000"/>
              </a:lnSpc>
              <a:spcAft>
                <a:spcPts val="800"/>
              </a:spcAft>
            </a:pPr>
            <a:r>
              <a:rPr lang="en-IN" sz="1800" kern="0" dirty="0">
                <a:solidFill>
                  <a:srgbClr val="57595D"/>
                </a:solidFill>
                <a:effectLst/>
                <a:latin typeface="Open Sans" pitchFamily="2" charset="0"/>
                <a:ea typeface="Times New Roman" panose="02020603050405020304" pitchFamily="18" charset="0"/>
                <a:cs typeface="Kokila" panose="020B0604020202020204" pitchFamily="34" charset="0"/>
              </a:rPr>
              <a:t>Setting time constraints for completing tasks helps you be more focused and efficient. Making the small extra effort to decide on how much time you need to allot for each task can also help you recognize potential problems before they arise. That way you can make plans for dealing with them.</a:t>
            </a:r>
            <a:endParaRPr lang="en-IN" sz="1800" kern="100" dirty="0">
              <a:effectLst/>
              <a:latin typeface="Calibri" panose="020F0502020204030204" pitchFamily="34" charset="0"/>
              <a:ea typeface="Calibri" panose="020F0502020204030204" pitchFamily="34" charset="0"/>
              <a:cs typeface="Kokila" panose="020B0604020202020204" pitchFamily="34" charset="0"/>
            </a:endParaRPr>
          </a:p>
          <a:p>
            <a:pPr>
              <a:lnSpc>
                <a:spcPct val="107000"/>
              </a:lnSpc>
              <a:spcAft>
                <a:spcPts val="800"/>
              </a:spcAft>
            </a:pPr>
            <a:r>
              <a:rPr lang="en-IN" sz="1800" kern="0" dirty="0">
                <a:solidFill>
                  <a:srgbClr val="57595D"/>
                </a:solidFill>
                <a:effectLst/>
                <a:latin typeface="Open Sans" pitchFamily="2" charset="0"/>
                <a:ea typeface="Times New Roman" panose="02020603050405020304" pitchFamily="18" charset="0"/>
                <a:cs typeface="Kokila" panose="020B0604020202020204" pitchFamily="34" charset="0"/>
              </a:rPr>
              <a:t>For example, assume you need to write up five reviews in time for a meeting. However, you realize that you’ll only be able to get four of them done in the time remaining before the meeting. If you become aware of this fact well in advance, you may be able to easily delegate writing up one of the reviews to someone else. However, if you hadn’t bothered to do a time check on your tasks beforehand, you might have ended up not realizing your time problem until just an hour before the meeting. At that point, it might be considerably more difficult to find someone to delegate one of the reviews to, and more difficult for them to fit the task into their day, too.</a:t>
            </a:r>
            <a:endParaRPr lang="en-IN" sz="1800" kern="100" dirty="0">
              <a:effectLst/>
              <a:latin typeface="Calibri" panose="020F0502020204030204" pitchFamily="34" charset="0"/>
              <a:ea typeface="Calibri" panose="020F0502020204030204" pitchFamily="34" charset="0"/>
              <a:cs typeface="Kokila" panose="020B0604020202020204" pitchFamily="34" charset="0"/>
            </a:endParaRPr>
          </a:p>
          <a:p>
            <a:endParaRPr lang="en-IN" dirty="0"/>
          </a:p>
        </p:txBody>
      </p:sp>
    </p:spTree>
    <p:extLst>
      <p:ext uri="{BB962C8B-B14F-4D97-AF65-F5344CB8AC3E}">
        <p14:creationId xmlns:p14="http://schemas.microsoft.com/office/powerpoint/2010/main" val="3298178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2158-79FF-CC67-32D2-5CDB28A31FBE}"/>
              </a:ext>
            </a:extLst>
          </p:cNvPr>
          <p:cNvSpPr>
            <a:spLocks noGrp="1"/>
          </p:cNvSpPr>
          <p:nvPr>
            <p:ph type="title"/>
          </p:nvPr>
        </p:nvSpPr>
        <p:spPr/>
        <p:txBody>
          <a:bodyPr/>
          <a:lstStyle/>
          <a:p>
            <a:r>
              <a:rPr lang="en-IN" sz="4400" b="1" kern="0" dirty="0">
                <a:solidFill>
                  <a:srgbClr val="132E57"/>
                </a:solidFill>
                <a:effectLst/>
                <a:latin typeface="Open Sans" pitchFamily="2" charset="0"/>
                <a:ea typeface="Times New Roman" panose="02020603050405020304" pitchFamily="18" charset="0"/>
                <a:cs typeface="Kokila" panose="020B0604020202020204" pitchFamily="34" charset="0"/>
              </a:rPr>
              <a:t>How to manage time?</a:t>
            </a:r>
            <a:endParaRPr lang="en-IN" dirty="0"/>
          </a:p>
        </p:txBody>
      </p:sp>
      <p:sp>
        <p:nvSpPr>
          <p:cNvPr id="3" name="Content Placeholder 2">
            <a:extLst>
              <a:ext uri="{FF2B5EF4-FFF2-40B4-BE49-F238E27FC236}">
                <a16:creationId xmlns:a16="http://schemas.microsoft.com/office/drawing/2014/main" id="{49ED83A3-8E18-83EB-A2D7-A5A3D666477B}"/>
              </a:ext>
            </a:extLst>
          </p:cNvPr>
          <p:cNvSpPr>
            <a:spLocks noGrp="1"/>
          </p:cNvSpPr>
          <p:nvPr>
            <p:ph idx="1"/>
          </p:nvPr>
        </p:nvSpPr>
        <p:spPr/>
        <p:txBody>
          <a:bodyPr/>
          <a:lstStyle/>
          <a:p>
            <a:pPr marL="0" indent="0">
              <a:lnSpc>
                <a:spcPct val="107000"/>
              </a:lnSpc>
              <a:spcAft>
                <a:spcPts val="800"/>
              </a:spcAft>
              <a:buNone/>
            </a:pPr>
            <a:r>
              <a:rPr lang="en-IN" sz="1800" b="1" kern="0" dirty="0">
                <a:solidFill>
                  <a:srgbClr val="132E57"/>
                </a:solidFill>
                <a:effectLst/>
                <a:latin typeface="Open Sans" pitchFamily="2" charset="0"/>
                <a:ea typeface="Times New Roman" panose="02020603050405020304" pitchFamily="18" charset="0"/>
                <a:cs typeface="Kokila" panose="020B0604020202020204" pitchFamily="34" charset="0"/>
              </a:rPr>
              <a:t>4. Take a break between tasks</a:t>
            </a:r>
            <a:endParaRPr lang="en-IN" sz="1800" kern="100" dirty="0">
              <a:effectLst/>
              <a:latin typeface="Calibri" panose="020F0502020204030204" pitchFamily="34" charset="0"/>
              <a:ea typeface="Calibri" panose="020F0502020204030204" pitchFamily="34" charset="0"/>
              <a:cs typeface="Kokila" panose="020B0604020202020204" pitchFamily="34" charset="0"/>
            </a:endParaRPr>
          </a:p>
          <a:p>
            <a:pPr>
              <a:lnSpc>
                <a:spcPct val="107000"/>
              </a:lnSpc>
              <a:spcAft>
                <a:spcPts val="800"/>
              </a:spcAft>
            </a:pPr>
            <a:r>
              <a:rPr lang="en-IN" sz="1800" kern="0" dirty="0">
                <a:solidFill>
                  <a:srgbClr val="57595D"/>
                </a:solidFill>
                <a:effectLst/>
                <a:latin typeface="Open Sans" pitchFamily="2" charset="0"/>
                <a:ea typeface="Times New Roman" panose="02020603050405020304" pitchFamily="18" charset="0"/>
                <a:cs typeface="Kokila" panose="020B0604020202020204" pitchFamily="34" charset="0"/>
              </a:rPr>
              <a:t>When doing a lot of tasks without a break, it is harder to stay focused and motivated. Allow some downtime between tasks to clear your head and refresh yourself. Consider grabbing a brief nap, going for a short walk, or meditating.</a:t>
            </a:r>
            <a:endParaRPr lang="en-IN" sz="1800" kern="100" dirty="0">
              <a:effectLst/>
              <a:latin typeface="Calibri" panose="020F0502020204030204" pitchFamily="34" charset="0"/>
              <a:ea typeface="Calibri" panose="020F0502020204030204" pitchFamily="34" charset="0"/>
              <a:cs typeface="Kokila" panose="020B0604020202020204" pitchFamily="34" charset="0"/>
            </a:endParaRPr>
          </a:p>
          <a:p>
            <a:pPr marL="0" indent="0">
              <a:lnSpc>
                <a:spcPct val="107000"/>
              </a:lnSpc>
              <a:spcAft>
                <a:spcPts val="800"/>
              </a:spcAft>
              <a:buNone/>
            </a:pPr>
            <a:r>
              <a:rPr lang="en-IN" sz="1800" b="1" kern="0" dirty="0">
                <a:solidFill>
                  <a:srgbClr val="132E57"/>
                </a:solidFill>
                <a:effectLst/>
                <a:latin typeface="Open Sans" pitchFamily="2" charset="0"/>
                <a:ea typeface="Times New Roman" panose="02020603050405020304" pitchFamily="18" charset="0"/>
                <a:cs typeface="Kokila" panose="020B0604020202020204" pitchFamily="34" charset="0"/>
              </a:rPr>
              <a:t>5. Organize yourself</a:t>
            </a:r>
            <a:endParaRPr lang="en-IN" sz="1800" kern="100" dirty="0">
              <a:effectLst/>
              <a:latin typeface="Calibri" panose="020F0502020204030204" pitchFamily="34" charset="0"/>
              <a:ea typeface="Calibri" panose="020F0502020204030204" pitchFamily="34" charset="0"/>
              <a:cs typeface="Kokila" panose="020B0604020202020204" pitchFamily="34" charset="0"/>
            </a:endParaRPr>
          </a:p>
          <a:p>
            <a:pPr>
              <a:lnSpc>
                <a:spcPct val="107000"/>
              </a:lnSpc>
              <a:spcAft>
                <a:spcPts val="800"/>
              </a:spcAft>
            </a:pPr>
            <a:r>
              <a:rPr lang="en-IN" sz="1800" kern="0" dirty="0">
                <a:solidFill>
                  <a:srgbClr val="57595D"/>
                </a:solidFill>
                <a:effectLst/>
                <a:latin typeface="Open Sans" pitchFamily="2" charset="0"/>
                <a:ea typeface="Times New Roman" panose="02020603050405020304" pitchFamily="18" charset="0"/>
                <a:cs typeface="Kokila" panose="020B0604020202020204" pitchFamily="34" charset="0"/>
              </a:rPr>
              <a:t>Utilize your calendar for more long-term time management. Write down the deadlines for projects, or for tasks that are part of completing the overall project. Think about which days might be best to dedicate to specific tasks. For example, you might need to plan a meeting to discuss cash flow on a day when you know the company CFO is available.</a:t>
            </a:r>
            <a:endParaRPr lang="en-IN" sz="1800" kern="100" dirty="0">
              <a:effectLst/>
              <a:latin typeface="Calibri" panose="020F0502020204030204" pitchFamily="34" charset="0"/>
              <a:ea typeface="Calibri" panose="020F0502020204030204" pitchFamily="34" charset="0"/>
              <a:cs typeface="Kokila" panose="020B0604020202020204" pitchFamily="34" charset="0"/>
            </a:endParaRPr>
          </a:p>
          <a:p>
            <a:endParaRPr lang="en-IN" dirty="0"/>
          </a:p>
        </p:txBody>
      </p:sp>
    </p:spTree>
    <p:extLst>
      <p:ext uri="{BB962C8B-B14F-4D97-AF65-F5344CB8AC3E}">
        <p14:creationId xmlns:p14="http://schemas.microsoft.com/office/powerpoint/2010/main" val="2960416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1452B-DF5E-B4B0-41C6-E538DF703B4B}"/>
              </a:ext>
            </a:extLst>
          </p:cNvPr>
          <p:cNvSpPr>
            <a:spLocks noGrp="1"/>
          </p:cNvSpPr>
          <p:nvPr>
            <p:ph type="title"/>
          </p:nvPr>
        </p:nvSpPr>
        <p:spPr/>
        <p:txBody>
          <a:bodyPr/>
          <a:lstStyle/>
          <a:p>
            <a:r>
              <a:rPr lang="en-IN" sz="4400" b="1" kern="0" dirty="0">
                <a:solidFill>
                  <a:srgbClr val="132E57"/>
                </a:solidFill>
                <a:effectLst/>
                <a:latin typeface="Open Sans" pitchFamily="2" charset="0"/>
                <a:ea typeface="Times New Roman" panose="02020603050405020304" pitchFamily="18" charset="0"/>
                <a:cs typeface="Kokila" panose="020B0604020202020204" pitchFamily="34" charset="0"/>
              </a:rPr>
              <a:t>How to manage time?</a:t>
            </a:r>
            <a:endParaRPr lang="en-IN" dirty="0"/>
          </a:p>
        </p:txBody>
      </p:sp>
      <p:sp>
        <p:nvSpPr>
          <p:cNvPr id="3" name="Content Placeholder 2">
            <a:extLst>
              <a:ext uri="{FF2B5EF4-FFF2-40B4-BE49-F238E27FC236}">
                <a16:creationId xmlns:a16="http://schemas.microsoft.com/office/drawing/2014/main" id="{8A2A692A-5FED-C52F-6868-BFC2B00D3993}"/>
              </a:ext>
            </a:extLst>
          </p:cNvPr>
          <p:cNvSpPr>
            <a:spLocks noGrp="1"/>
          </p:cNvSpPr>
          <p:nvPr>
            <p:ph idx="1"/>
          </p:nvPr>
        </p:nvSpPr>
        <p:spPr/>
        <p:txBody>
          <a:bodyPr/>
          <a:lstStyle/>
          <a:p>
            <a:pPr marL="0" indent="0">
              <a:lnSpc>
                <a:spcPct val="107000"/>
              </a:lnSpc>
              <a:spcAft>
                <a:spcPts val="800"/>
              </a:spcAft>
              <a:buNone/>
            </a:pPr>
            <a:r>
              <a:rPr lang="en-IN" sz="1800" b="1" kern="0" dirty="0">
                <a:solidFill>
                  <a:srgbClr val="132E57"/>
                </a:solidFill>
                <a:effectLst/>
                <a:latin typeface="Open Sans" pitchFamily="2" charset="0"/>
                <a:ea typeface="Times New Roman" panose="02020603050405020304" pitchFamily="18" charset="0"/>
                <a:cs typeface="Kokila" panose="020B0604020202020204" pitchFamily="34" charset="0"/>
              </a:rPr>
              <a:t>6. Remove non-essential tasks/activities</a:t>
            </a:r>
            <a:endParaRPr lang="en-IN" sz="1800" kern="100" dirty="0">
              <a:effectLst/>
              <a:latin typeface="Calibri" panose="020F0502020204030204" pitchFamily="34" charset="0"/>
              <a:ea typeface="Calibri" panose="020F0502020204030204" pitchFamily="34" charset="0"/>
              <a:cs typeface="Kokila" panose="020B0604020202020204" pitchFamily="34" charset="0"/>
            </a:endParaRPr>
          </a:p>
          <a:p>
            <a:pPr>
              <a:lnSpc>
                <a:spcPct val="107000"/>
              </a:lnSpc>
              <a:spcAft>
                <a:spcPts val="800"/>
              </a:spcAft>
            </a:pPr>
            <a:r>
              <a:rPr lang="en-IN" sz="1800" kern="0" dirty="0">
                <a:solidFill>
                  <a:srgbClr val="57595D"/>
                </a:solidFill>
                <a:effectLst/>
                <a:latin typeface="Open Sans" pitchFamily="2" charset="0"/>
                <a:ea typeface="Times New Roman" panose="02020603050405020304" pitchFamily="18" charset="0"/>
                <a:cs typeface="Kokila" panose="020B0604020202020204" pitchFamily="34" charset="0"/>
              </a:rPr>
              <a:t>It is important to remove excess activities or tasks. Determine what is significant and what deserves your time. Removing non-essential tasks/activities frees up more of your time to be spent on genuinely important things.</a:t>
            </a:r>
            <a:endParaRPr lang="en-IN" sz="1800" kern="100" dirty="0">
              <a:effectLst/>
              <a:latin typeface="Calibri" panose="020F0502020204030204" pitchFamily="34" charset="0"/>
              <a:ea typeface="Calibri" panose="020F0502020204030204" pitchFamily="34" charset="0"/>
              <a:cs typeface="Kokila" panose="020B0604020202020204" pitchFamily="34" charset="0"/>
            </a:endParaRPr>
          </a:p>
          <a:p>
            <a:pPr marL="0" indent="0">
              <a:lnSpc>
                <a:spcPct val="107000"/>
              </a:lnSpc>
              <a:spcAft>
                <a:spcPts val="800"/>
              </a:spcAft>
              <a:buNone/>
            </a:pPr>
            <a:r>
              <a:rPr lang="en-IN" sz="1800" b="1" kern="0" dirty="0">
                <a:solidFill>
                  <a:srgbClr val="132E57"/>
                </a:solidFill>
                <a:effectLst/>
                <a:latin typeface="Open Sans" pitchFamily="2" charset="0"/>
                <a:ea typeface="Times New Roman" panose="02020603050405020304" pitchFamily="18" charset="0"/>
                <a:cs typeface="Kokila" panose="020B0604020202020204" pitchFamily="34" charset="0"/>
              </a:rPr>
              <a:t>7. Plan ahead</a:t>
            </a:r>
            <a:endParaRPr lang="en-IN" sz="1800" kern="100" dirty="0">
              <a:effectLst/>
              <a:latin typeface="Calibri" panose="020F0502020204030204" pitchFamily="34" charset="0"/>
              <a:ea typeface="Calibri" panose="020F0502020204030204" pitchFamily="34" charset="0"/>
              <a:cs typeface="Kokila" panose="020B0604020202020204" pitchFamily="34" charset="0"/>
            </a:endParaRPr>
          </a:p>
          <a:p>
            <a:pPr>
              <a:lnSpc>
                <a:spcPct val="107000"/>
              </a:lnSpc>
              <a:spcAft>
                <a:spcPts val="800"/>
              </a:spcAft>
            </a:pPr>
            <a:r>
              <a:rPr lang="en-IN" sz="1800" kern="0" dirty="0">
                <a:solidFill>
                  <a:srgbClr val="57595D"/>
                </a:solidFill>
                <a:effectLst/>
                <a:latin typeface="Open Sans" pitchFamily="2" charset="0"/>
                <a:ea typeface="Times New Roman" panose="02020603050405020304" pitchFamily="18" charset="0"/>
                <a:cs typeface="Kokila" panose="020B0604020202020204" pitchFamily="34" charset="0"/>
              </a:rPr>
              <a:t>Make sure you start every day with a clear idea of what you need to do – what needs to get done THAT DAY. Consider making it a habit to, at the end of each workday, go ahead and write out your “to-do” list for the next workday. That way you can hit the ground running the next morning.</a:t>
            </a:r>
            <a:endParaRPr lang="en-IN" sz="1800" kern="100" dirty="0">
              <a:effectLst/>
              <a:latin typeface="Calibri" panose="020F0502020204030204" pitchFamily="34" charset="0"/>
              <a:ea typeface="Calibri" panose="020F0502020204030204" pitchFamily="34" charset="0"/>
              <a:cs typeface="Kokila" panose="020B0604020202020204" pitchFamily="34" charset="0"/>
            </a:endParaRPr>
          </a:p>
        </p:txBody>
      </p:sp>
    </p:spTree>
    <p:extLst>
      <p:ext uri="{BB962C8B-B14F-4D97-AF65-F5344CB8AC3E}">
        <p14:creationId xmlns:p14="http://schemas.microsoft.com/office/powerpoint/2010/main" val="1551497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0D46-CC27-CF7D-4D5B-E9FE9DD35F4F}"/>
              </a:ext>
            </a:extLst>
          </p:cNvPr>
          <p:cNvSpPr>
            <a:spLocks noGrp="1"/>
          </p:cNvSpPr>
          <p:nvPr>
            <p:ph type="ctrTitle"/>
          </p:nvPr>
        </p:nvSpPr>
        <p:spPr/>
        <p:txBody>
          <a:bodyPr/>
          <a:lstStyle/>
          <a:p>
            <a:r>
              <a:rPr lang="en-IN" dirty="0"/>
              <a:t>Time Management Perception</a:t>
            </a:r>
          </a:p>
        </p:txBody>
      </p:sp>
      <p:sp>
        <p:nvSpPr>
          <p:cNvPr id="3" name="Subtitle 2">
            <a:extLst>
              <a:ext uri="{FF2B5EF4-FFF2-40B4-BE49-F238E27FC236}">
                <a16:creationId xmlns:a16="http://schemas.microsoft.com/office/drawing/2014/main" id="{17FD851E-5987-F125-CE8D-3D697F11E8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35633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F665D-531F-CE5D-F852-11E0FC0F8A52}"/>
              </a:ext>
            </a:extLst>
          </p:cNvPr>
          <p:cNvSpPr>
            <a:spLocks noGrp="1"/>
          </p:cNvSpPr>
          <p:nvPr>
            <p:ph type="title"/>
          </p:nvPr>
        </p:nvSpPr>
        <p:spPr>
          <a:xfrm>
            <a:off x="838200" y="336844"/>
            <a:ext cx="10515600" cy="1325563"/>
          </a:xfrm>
        </p:spPr>
        <p:txBody>
          <a:bodyPr>
            <a:normAutofit/>
          </a:bodyPr>
          <a:lstStyle/>
          <a:p>
            <a:r>
              <a:rPr lang="en-US" b="1" i="0" dirty="0">
                <a:solidFill>
                  <a:srgbClr val="132E57"/>
                </a:solidFill>
                <a:effectLst/>
                <a:latin typeface="Open Sans" pitchFamily="2" charset="0"/>
              </a:rPr>
              <a:t>Implications of Poor Time Management</a:t>
            </a:r>
            <a:endParaRPr lang="en-IN" dirty="0"/>
          </a:p>
        </p:txBody>
      </p:sp>
      <p:sp>
        <p:nvSpPr>
          <p:cNvPr id="3" name="Content Placeholder 2">
            <a:extLst>
              <a:ext uri="{FF2B5EF4-FFF2-40B4-BE49-F238E27FC236}">
                <a16:creationId xmlns:a16="http://schemas.microsoft.com/office/drawing/2014/main" id="{A02AA77B-6D7B-A559-7717-E2F53F271A94}"/>
              </a:ext>
            </a:extLst>
          </p:cNvPr>
          <p:cNvSpPr>
            <a:spLocks noGrp="1"/>
          </p:cNvSpPr>
          <p:nvPr>
            <p:ph idx="1"/>
          </p:nvPr>
        </p:nvSpPr>
        <p:spPr/>
        <p:txBody>
          <a:bodyPr/>
          <a:lstStyle/>
          <a:p>
            <a:pPr marL="0" indent="0" algn="l">
              <a:buNone/>
            </a:pPr>
            <a:r>
              <a:rPr lang="en-US" b="1" i="0" dirty="0">
                <a:solidFill>
                  <a:srgbClr val="132E57"/>
                </a:solidFill>
                <a:effectLst/>
                <a:latin typeface="Open Sans" pitchFamily="2" charset="0"/>
              </a:rPr>
              <a:t>1. Poor workflow</a:t>
            </a:r>
          </a:p>
          <a:p>
            <a:pPr algn="l"/>
            <a:r>
              <a:rPr lang="en-US" b="0" i="0" dirty="0">
                <a:solidFill>
                  <a:srgbClr val="57595D"/>
                </a:solidFill>
                <a:effectLst/>
                <a:latin typeface="Open Sans" pitchFamily="2" charset="0"/>
              </a:rPr>
              <a:t>The inability to plan ahead and stick to goals means poor efficiency. For example, if there are several important study tasks to complete, an effective plan would be to complete related tasks together or sequentially. However, if you don’t plan ahead, you could end up having to jump back and forth, or backtrack, in doing your work. That translates to reduced efficiency and lower productivity.</a:t>
            </a:r>
          </a:p>
          <a:p>
            <a:pPr marL="0" indent="0">
              <a:buNone/>
            </a:pPr>
            <a:endParaRPr lang="en-IN" dirty="0"/>
          </a:p>
        </p:txBody>
      </p:sp>
    </p:spTree>
    <p:extLst>
      <p:ext uri="{BB962C8B-B14F-4D97-AF65-F5344CB8AC3E}">
        <p14:creationId xmlns:p14="http://schemas.microsoft.com/office/powerpoint/2010/main" val="2106316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8A96D-9310-DCB3-3631-C484B382577C}"/>
              </a:ext>
            </a:extLst>
          </p:cNvPr>
          <p:cNvSpPr>
            <a:spLocks noGrp="1"/>
          </p:cNvSpPr>
          <p:nvPr>
            <p:ph type="title"/>
          </p:nvPr>
        </p:nvSpPr>
        <p:spPr/>
        <p:txBody>
          <a:bodyPr/>
          <a:lstStyle/>
          <a:p>
            <a:r>
              <a:rPr lang="en-US" b="1" i="0" dirty="0">
                <a:solidFill>
                  <a:srgbClr val="132E57"/>
                </a:solidFill>
                <a:effectLst/>
                <a:latin typeface="Open Sans" pitchFamily="2" charset="0"/>
              </a:rPr>
              <a:t>Implications of Poor Time Management</a:t>
            </a:r>
            <a:endParaRPr lang="en-IN" dirty="0"/>
          </a:p>
        </p:txBody>
      </p:sp>
      <p:sp>
        <p:nvSpPr>
          <p:cNvPr id="3" name="Content Placeholder 2">
            <a:extLst>
              <a:ext uri="{FF2B5EF4-FFF2-40B4-BE49-F238E27FC236}">
                <a16:creationId xmlns:a16="http://schemas.microsoft.com/office/drawing/2014/main" id="{28B41521-F677-561F-9AF2-817A2F4B6F00}"/>
              </a:ext>
            </a:extLst>
          </p:cNvPr>
          <p:cNvSpPr>
            <a:spLocks noGrp="1"/>
          </p:cNvSpPr>
          <p:nvPr>
            <p:ph idx="1"/>
          </p:nvPr>
        </p:nvSpPr>
        <p:spPr/>
        <p:txBody>
          <a:bodyPr/>
          <a:lstStyle/>
          <a:p>
            <a:pPr marL="0" indent="0" algn="l">
              <a:buNone/>
            </a:pPr>
            <a:r>
              <a:rPr lang="en-US" b="1" i="0" dirty="0">
                <a:solidFill>
                  <a:srgbClr val="132E57"/>
                </a:solidFill>
                <a:effectLst/>
                <a:latin typeface="Open Sans" pitchFamily="2" charset="0"/>
              </a:rPr>
              <a:t>2. Wasted time</a:t>
            </a:r>
          </a:p>
          <a:p>
            <a:pPr algn="l"/>
            <a:r>
              <a:rPr lang="en-US" b="0" i="0" dirty="0">
                <a:solidFill>
                  <a:srgbClr val="57595D"/>
                </a:solidFill>
                <a:effectLst/>
                <a:latin typeface="Open Sans" pitchFamily="2" charset="0"/>
              </a:rPr>
              <a:t>Poor time management results in wasted time. For example, by talking to friends on social media while doing an assignment, you are distracting yourself and wasting time.</a:t>
            </a:r>
          </a:p>
          <a:p>
            <a:pPr algn="l"/>
            <a:endParaRPr lang="en-US" dirty="0">
              <a:solidFill>
                <a:srgbClr val="57595D"/>
              </a:solidFill>
              <a:latin typeface="Open Sans" pitchFamily="2" charset="0"/>
            </a:endParaRPr>
          </a:p>
          <a:p>
            <a:pPr marL="0" indent="0" algn="l">
              <a:buNone/>
            </a:pPr>
            <a:r>
              <a:rPr lang="en-US" b="1" i="0" dirty="0">
                <a:solidFill>
                  <a:srgbClr val="132E57"/>
                </a:solidFill>
                <a:effectLst/>
                <a:latin typeface="Open Sans" pitchFamily="2" charset="0"/>
              </a:rPr>
              <a:t>3. Loss of control</a:t>
            </a:r>
          </a:p>
          <a:p>
            <a:pPr algn="l"/>
            <a:r>
              <a:rPr lang="en-US" b="0" i="0" dirty="0">
                <a:solidFill>
                  <a:srgbClr val="57595D"/>
                </a:solidFill>
                <a:effectLst/>
                <a:latin typeface="Open Sans" pitchFamily="2" charset="0"/>
              </a:rPr>
              <a:t>By not knowing what the next task is, you suffer from loss of control of your life. That can contribute to higher stress levels and anxiety.</a:t>
            </a:r>
          </a:p>
          <a:p>
            <a:pPr algn="l"/>
            <a:endParaRPr lang="en-US" b="0" i="0" dirty="0">
              <a:solidFill>
                <a:srgbClr val="57595D"/>
              </a:solidFill>
              <a:effectLst/>
              <a:latin typeface="Open Sans" pitchFamily="2" charset="0"/>
            </a:endParaRPr>
          </a:p>
          <a:p>
            <a:endParaRPr lang="en-IN" dirty="0"/>
          </a:p>
        </p:txBody>
      </p:sp>
    </p:spTree>
    <p:extLst>
      <p:ext uri="{BB962C8B-B14F-4D97-AF65-F5344CB8AC3E}">
        <p14:creationId xmlns:p14="http://schemas.microsoft.com/office/powerpoint/2010/main" val="3305694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990D-98EC-6F04-BAD3-4AD6DCAA90FC}"/>
              </a:ext>
            </a:extLst>
          </p:cNvPr>
          <p:cNvSpPr>
            <a:spLocks noGrp="1"/>
          </p:cNvSpPr>
          <p:nvPr>
            <p:ph type="title"/>
          </p:nvPr>
        </p:nvSpPr>
        <p:spPr/>
        <p:txBody>
          <a:bodyPr/>
          <a:lstStyle/>
          <a:p>
            <a:r>
              <a:rPr lang="en-US" b="1" i="0" dirty="0">
                <a:solidFill>
                  <a:srgbClr val="132E57"/>
                </a:solidFill>
                <a:effectLst/>
                <a:latin typeface="Open Sans" pitchFamily="2" charset="0"/>
              </a:rPr>
              <a:t>Implications of Poor Time Management</a:t>
            </a:r>
            <a:endParaRPr lang="en-IN" dirty="0"/>
          </a:p>
        </p:txBody>
      </p:sp>
      <p:sp>
        <p:nvSpPr>
          <p:cNvPr id="3" name="Content Placeholder 2">
            <a:extLst>
              <a:ext uri="{FF2B5EF4-FFF2-40B4-BE49-F238E27FC236}">
                <a16:creationId xmlns:a16="http://schemas.microsoft.com/office/drawing/2014/main" id="{F24561BC-28AC-31F7-42C6-BE790587E53A}"/>
              </a:ext>
            </a:extLst>
          </p:cNvPr>
          <p:cNvSpPr>
            <a:spLocks noGrp="1"/>
          </p:cNvSpPr>
          <p:nvPr>
            <p:ph idx="1"/>
          </p:nvPr>
        </p:nvSpPr>
        <p:spPr/>
        <p:txBody>
          <a:bodyPr>
            <a:normAutofit fontScale="92500"/>
          </a:bodyPr>
          <a:lstStyle/>
          <a:p>
            <a:pPr marL="0" indent="0" algn="l">
              <a:buNone/>
            </a:pPr>
            <a:r>
              <a:rPr lang="en-US" b="1" i="0" dirty="0">
                <a:solidFill>
                  <a:srgbClr val="132E57"/>
                </a:solidFill>
                <a:effectLst/>
                <a:latin typeface="Open Sans" pitchFamily="2" charset="0"/>
              </a:rPr>
              <a:t>4. Poor quality of work</a:t>
            </a:r>
          </a:p>
          <a:p>
            <a:pPr algn="l"/>
            <a:r>
              <a:rPr lang="en-US" b="0" i="0" dirty="0">
                <a:solidFill>
                  <a:srgbClr val="57595D"/>
                </a:solidFill>
                <a:effectLst/>
                <a:latin typeface="Open Sans" pitchFamily="2" charset="0"/>
              </a:rPr>
              <a:t>Poor time management typically makes the quality of your work suffer. For example, having to rush to complete tasks at the last minute usually compromises quality.</a:t>
            </a:r>
          </a:p>
          <a:p>
            <a:pPr marL="0" indent="0" algn="l">
              <a:buNone/>
            </a:pPr>
            <a:endParaRPr lang="en-US" b="0" i="0" dirty="0">
              <a:solidFill>
                <a:srgbClr val="57595D"/>
              </a:solidFill>
              <a:effectLst/>
              <a:latin typeface="Open Sans" pitchFamily="2" charset="0"/>
            </a:endParaRPr>
          </a:p>
          <a:p>
            <a:pPr marL="0" indent="0" algn="l">
              <a:buNone/>
            </a:pPr>
            <a:r>
              <a:rPr lang="en-US" b="1" i="0" dirty="0">
                <a:solidFill>
                  <a:srgbClr val="132E57"/>
                </a:solidFill>
                <a:effectLst/>
                <a:latin typeface="Open Sans" pitchFamily="2" charset="0"/>
              </a:rPr>
              <a:t>5. Poor reputation</a:t>
            </a:r>
          </a:p>
          <a:p>
            <a:pPr algn="l"/>
            <a:r>
              <a:rPr lang="en-US" b="0" i="0" dirty="0">
                <a:solidFill>
                  <a:srgbClr val="57595D"/>
                </a:solidFill>
                <a:effectLst/>
                <a:latin typeface="Open Sans" pitchFamily="2" charset="0"/>
              </a:rPr>
              <a:t>If clients or your employer cannot rely on you to complete tasks in a timely manner, their expectations and perceptions of you are adversely affected. If a client cannot rely on you to get something done on time, they will likely take their business elsewhere.</a:t>
            </a:r>
            <a:endParaRPr lang="en-IN" dirty="0"/>
          </a:p>
        </p:txBody>
      </p:sp>
    </p:spTree>
    <p:extLst>
      <p:ext uri="{BB962C8B-B14F-4D97-AF65-F5344CB8AC3E}">
        <p14:creationId xmlns:p14="http://schemas.microsoft.com/office/powerpoint/2010/main" val="3260855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FD16E-B18F-98FC-E096-98E2A45D7790}"/>
              </a:ext>
            </a:extLst>
          </p:cNvPr>
          <p:cNvSpPr>
            <a:spLocks noGrp="1"/>
          </p:cNvSpPr>
          <p:nvPr>
            <p:ph type="ctrTitle"/>
          </p:nvPr>
        </p:nvSpPr>
        <p:spPr/>
        <p:txBody>
          <a:bodyPr/>
          <a:lstStyle/>
          <a:p>
            <a:r>
              <a:rPr lang="en-IN" dirty="0"/>
              <a:t>Prioritisation</a:t>
            </a:r>
          </a:p>
        </p:txBody>
      </p:sp>
      <p:sp>
        <p:nvSpPr>
          <p:cNvPr id="3" name="Subtitle 2">
            <a:extLst>
              <a:ext uri="{FF2B5EF4-FFF2-40B4-BE49-F238E27FC236}">
                <a16:creationId xmlns:a16="http://schemas.microsoft.com/office/drawing/2014/main" id="{E29B06E4-648E-690C-A0A3-F568404E467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24939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996A-FC79-05FC-8046-A1599687CDCF}"/>
              </a:ext>
            </a:extLst>
          </p:cNvPr>
          <p:cNvSpPr>
            <a:spLocks noGrp="1"/>
          </p:cNvSpPr>
          <p:nvPr>
            <p:ph type="title"/>
          </p:nvPr>
        </p:nvSpPr>
        <p:spPr/>
        <p:txBody>
          <a:bodyPr/>
          <a:lstStyle/>
          <a:p>
            <a:r>
              <a:rPr lang="en-IN" b="1" i="0" dirty="0">
                <a:solidFill>
                  <a:srgbClr val="000000"/>
                </a:solidFill>
                <a:effectLst/>
                <a:latin typeface="Barlow" panose="00000500000000000000" pitchFamily="2" charset="0"/>
              </a:rPr>
              <a:t>What is Prioritizing?</a:t>
            </a:r>
            <a:endParaRPr lang="en-IN" dirty="0"/>
          </a:p>
        </p:txBody>
      </p:sp>
      <p:sp>
        <p:nvSpPr>
          <p:cNvPr id="3" name="Content Placeholder 2">
            <a:extLst>
              <a:ext uri="{FF2B5EF4-FFF2-40B4-BE49-F238E27FC236}">
                <a16:creationId xmlns:a16="http://schemas.microsoft.com/office/drawing/2014/main" id="{EA4CC6CA-8CC8-0B9B-B06C-1E058DC01755}"/>
              </a:ext>
            </a:extLst>
          </p:cNvPr>
          <p:cNvSpPr>
            <a:spLocks noGrp="1"/>
          </p:cNvSpPr>
          <p:nvPr>
            <p:ph idx="1"/>
          </p:nvPr>
        </p:nvSpPr>
        <p:spPr/>
        <p:txBody>
          <a:bodyPr>
            <a:normAutofit fontScale="92500" lnSpcReduction="20000"/>
          </a:bodyPr>
          <a:lstStyle/>
          <a:p>
            <a:r>
              <a:rPr lang="en-US" b="0" i="0" dirty="0">
                <a:solidFill>
                  <a:srgbClr val="333333"/>
                </a:solidFill>
                <a:effectLst/>
                <a:latin typeface="Barlow" panose="00000500000000000000" pitchFamily="2" charset="0"/>
              </a:rPr>
              <a:t>As a principle, it means doing 'first things first;' as a process, it means evaluating a group of items and ranking them in their order of importance or urgency.</a:t>
            </a:r>
          </a:p>
          <a:p>
            <a:endParaRPr lang="en-US" dirty="0">
              <a:solidFill>
                <a:srgbClr val="333333"/>
              </a:solidFill>
              <a:latin typeface="Barlow" panose="00000500000000000000" pitchFamily="2" charset="0"/>
            </a:endParaRPr>
          </a:p>
          <a:p>
            <a:r>
              <a:rPr lang="en-US" b="0" i="0" dirty="0">
                <a:solidFill>
                  <a:srgbClr val="000000"/>
                </a:solidFill>
                <a:effectLst/>
                <a:latin typeface="Barlow" panose="00000500000000000000" pitchFamily="2" charset="0"/>
              </a:rPr>
              <a:t>The trick is to identify which task is important to accomplish and which task is urgent. </a:t>
            </a:r>
          </a:p>
          <a:p>
            <a:endParaRPr lang="en-US" b="0" i="0" dirty="0">
              <a:solidFill>
                <a:srgbClr val="000000"/>
              </a:solidFill>
              <a:effectLst/>
              <a:latin typeface="Barlow" panose="00000500000000000000" pitchFamily="2" charset="0"/>
            </a:endParaRPr>
          </a:p>
          <a:p>
            <a:r>
              <a:rPr lang="en-US" dirty="0">
                <a:solidFill>
                  <a:srgbClr val="000000"/>
                </a:solidFill>
                <a:latin typeface="Barlow" panose="00000500000000000000" pitchFamily="2" charset="0"/>
              </a:rPr>
              <a:t>W</a:t>
            </a:r>
            <a:r>
              <a:rPr lang="en-US" b="0" i="0" dirty="0">
                <a:solidFill>
                  <a:srgbClr val="000000"/>
                </a:solidFill>
                <a:effectLst/>
                <a:latin typeface="Barlow" panose="00000500000000000000" pitchFamily="2" charset="0"/>
              </a:rPr>
              <a:t>e believe we’re getting things done just by being busy. The truth is that busy tends to stack up more and more work. Worse, without a thoughtful plan of attack, we can let truly important tasks go undone until they become a crisis forcing us to drop everything else and ‘put out the fire’ in panic mode. </a:t>
            </a:r>
            <a:endParaRPr lang="en-IN" dirty="0"/>
          </a:p>
        </p:txBody>
      </p:sp>
    </p:spTree>
    <p:extLst>
      <p:ext uri="{BB962C8B-B14F-4D97-AF65-F5344CB8AC3E}">
        <p14:creationId xmlns:p14="http://schemas.microsoft.com/office/powerpoint/2010/main" val="1779703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BB81-315D-31CF-83F7-0A7206E7FB9B}"/>
              </a:ext>
            </a:extLst>
          </p:cNvPr>
          <p:cNvSpPr>
            <a:spLocks noGrp="1"/>
          </p:cNvSpPr>
          <p:nvPr>
            <p:ph type="title"/>
          </p:nvPr>
        </p:nvSpPr>
        <p:spPr/>
        <p:txBody>
          <a:bodyPr/>
          <a:lstStyle/>
          <a:p>
            <a:r>
              <a:rPr lang="en-IN" b="1" i="0" dirty="0">
                <a:solidFill>
                  <a:srgbClr val="000000"/>
                </a:solidFill>
                <a:effectLst/>
                <a:latin typeface="Barlow" panose="00000500000000000000" pitchFamily="2" charset="0"/>
              </a:rPr>
              <a:t>How to Prioritize Effectively</a:t>
            </a:r>
            <a:endParaRPr lang="en-IN" dirty="0"/>
          </a:p>
        </p:txBody>
      </p:sp>
      <p:sp>
        <p:nvSpPr>
          <p:cNvPr id="3" name="Content Placeholder 2">
            <a:extLst>
              <a:ext uri="{FF2B5EF4-FFF2-40B4-BE49-F238E27FC236}">
                <a16:creationId xmlns:a16="http://schemas.microsoft.com/office/drawing/2014/main" id="{1718D96A-30A0-CEC7-BF30-55D6D0077759}"/>
              </a:ext>
            </a:extLst>
          </p:cNvPr>
          <p:cNvSpPr>
            <a:spLocks noGrp="1"/>
          </p:cNvSpPr>
          <p:nvPr>
            <p:ph idx="1"/>
          </p:nvPr>
        </p:nvSpPr>
        <p:spPr/>
        <p:txBody>
          <a:bodyPr>
            <a:normAutofit lnSpcReduction="10000"/>
          </a:bodyPr>
          <a:lstStyle/>
          <a:p>
            <a:r>
              <a:rPr lang="en-US" dirty="0"/>
              <a:t>Three-step approach when you are first beginning to prioritize:</a:t>
            </a:r>
          </a:p>
          <a:p>
            <a:endParaRPr lang="en-US" dirty="0"/>
          </a:p>
          <a:p>
            <a:r>
              <a:rPr lang="en-US" dirty="0"/>
              <a:t>1. know what your work actually consists of and make a list (including deadlines),</a:t>
            </a:r>
          </a:p>
          <a:p>
            <a:endParaRPr lang="en-US" dirty="0"/>
          </a:p>
          <a:p>
            <a:r>
              <a:rPr lang="en-US" dirty="0"/>
              <a:t>2. break down your list into three types of work — single tasks, recurring tasks, and projects, and</a:t>
            </a:r>
          </a:p>
          <a:p>
            <a:endParaRPr lang="en-US" dirty="0"/>
          </a:p>
          <a:p>
            <a:r>
              <a:rPr lang="en-US" dirty="0"/>
              <a:t>3. prioritize only the urgent deadline driven work at first, until you get a handle on things and things are running more smoothly.</a:t>
            </a:r>
            <a:endParaRPr lang="en-IN" dirty="0"/>
          </a:p>
        </p:txBody>
      </p:sp>
    </p:spTree>
    <p:extLst>
      <p:ext uri="{BB962C8B-B14F-4D97-AF65-F5344CB8AC3E}">
        <p14:creationId xmlns:p14="http://schemas.microsoft.com/office/powerpoint/2010/main" val="1560709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8050E-28C1-DBCA-F8DD-BA71DDBA1E42}"/>
              </a:ext>
            </a:extLst>
          </p:cNvPr>
          <p:cNvSpPr>
            <a:spLocks noGrp="1"/>
          </p:cNvSpPr>
          <p:nvPr>
            <p:ph type="title"/>
          </p:nvPr>
        </p:nvSpPr>
        <p:spPr/>
        <p:txBody>
          <a:bodyPr/>
          <a:lstStyle/>
          <a:p>
            <a:r>
              <a:rPr lang="en-US" b="1" i="0" dirty="0">
                <a:solidFill>
                  <a:srgbClr val="000000"/>
                </a:solidFill>
                <a:effectLst/>
                <a:latin typeface="Barlow" panose="00000500000000000000" pitchFamily="2" charset="0"/>
              </a:rPr>
              <a:t>When and What to Prioritize</a:t>
            </a:r>
            <a:endParaRPr lang="en-IN" dirty="0"/>
          </a:p>
        </p:txBody>
      </p:sp>
      <p:sp>
        <p:nvSpPr>
          <p:cNvPr id="3" name="Content Placeholder 2">
            <a:extLst>
              <a:ext uri="{FF2B5EF4-FFF2-40B4-BE49-F238E27FC236}">
                <a16:creationId xmlns:a16="http://schemas.microsoft.com/office/drawing/2014/main" id="{AE08374B-7DC4-4870-F1EB-E4805F90BBF5}"/>
              </a:ext>
            </a:extLst>
          </p:cNvPr>
          <p:cNvSpPr>
            <a:spLocks noGrp="1"/>
          </p:cNvSpPr>
          <p:nvPr>
            <p:ph idx="1"/>
          </p:nvPr>
        </p:nvSpPr>
        <p:spPr/>
        <p:txBody>
          <a:bodyPr/>
          <a:lstStyle/>
          <a:p>
            <a:r>
              <a:rPr lang="en-US" b="0" i="0" dirty="0">
                <a:solidFill>
                  <a:srgbClr val="333333"/>
                </a:solidFill>
                <a:effectLst/>
                <a:latin typeface="Barlow" panose="00000500000000000000" pitchFamily="2" charset="0"/>
              </a:rPr>
              <a:t>Take a look at all the tasks you’re doing and review the importance of each of them. Specifically, measure a task’s importance by its cost and benefit.</a:t>
            </a:r>
          </a:p>
          <a:p>
            <a:endParaRPr lang="en-US" b="0" i="0" dirty="0">
              <a:solidFill>
                <a:srgbClr val="333333"/>
              </a:solidFill>
              <a:effectLst/>
              <a:latin typeface="Barlow" panose="00000500000000000000" pitchFamily="2" charset="0"/>
            </a:endParaRPr>
          </a:p>
          <a:p>
            <a:r>
              <a:rPr lang="en-US" dirty="0">
                <a:solidFill>
                  <a:srgbClr val="333333"/>
                </a:solidFill>
                <a:latin typeface="Barlow" panose="00000500000000000000" pitchFamily="2" charset="0"/>
              </a:rPr>
              <a:t>C</a:t>
            </a:r>
            <a:r>
              <a:rPr lang="en-US" b="0" i="0" dirty="0">
                <a:solidFill>
                  <a:srgbClr val="333333"/>
                </a:solidFill>
                <a:effectLst/>
                <a:latin typeface="Barlow" panose="00000500000000000000" pitchFamily="2" charset="0"/>
              </a:rPr>
              <a:t>ost- the effort needed per task (including time, money, and other resources). </a:t>
            </a:r>
          </a:p>
          <a:p>
            <a:r>
              <a:rPr lang="en-US" dirty="0">
                <a:solidFill>
                  <a:srgbClr val="333333"/>
                </a:solidFill>
                <a:latin typeface="Barlow" panose="00000500000000000000" pitchFamily="2" charset="0"/>
              </a:rPr>
              <a:t>B</a:t>
            </a:r>
            <a:r>
              <a:rPr lang="en-US" b="0" i="0" dirty="0">
                <a:solidFill>
                  <a:srgbClr val="333333"/>
                </a:solidFill>
                <a:effectLst/>
                <a:latin typeface="Barlow" panose="00000500000000000000" pitchFamily="2" charset="0"/>
              </a:rPr>
              <a:t>enefit- how closely the task can contribute to your goal.</a:t>
            </a:r>
            <a:endParaRPr lang="en-IN" dirty="0"/>
          </a:p>
        </p:txBody>
      </p:sp>
    </p:spTree>
    <p:extLst>
      <p:ext uri="{BB962C8B-B14F-4D97-AF65-F5344CB8AC3E}">
        <p14:creationId xmlns:p14="http://schemas.microsoft.com/office/powerpoint/2010/main" val="1190659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3EF7-9544-94D3-6098-974A3D02CE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20B65A-F2E2-DC97-972C-E0A81CF4A1D4}"/>
              </a:ext>
            </a:extLst>
          </p:cNvPr>
          <p:cNvSpPr>
            <a:spLocks noGrp="1"/>
          </p:cNvSpPr>
          <p:nvPr>
            <p:ph idx="1"/>
          </p:nvPr>
        </p:nvSpPr>
        <p:spPr/>
        <p:txBody>
          <a:bodyPr>
            <a:normAutofit fontScale="77500" lnSpcReduction="20000"/>
          </a:bodyPr>
          <a:lstStyle/>
          <a:p>
            <a:r>
              <a:rPr lang="en-US" b="1" i="0" dirty="0">
                <a:solidFill>
                  <a:srgbClr val="333333"/>
                </a:solidFill>
                <a:effectLst/>
                <a:latin typeface="Barlow" panose="00000500000000000000" pitchFamily="2" charset="0"/>
              </a:rPr>
              <a:t>Low cost + High benefit.</a:t>
            </a:r>
            <a:r>
              <a:rPr lang="en-US" b="0" i="0" dirty="0">
                <a:solidFill>
                  <a:srgbClr val="333333"/>
                </a:solidFill>
                <a:effectLst/>
                <a:latin typeface="Barlow" panose="00000500000000000000" pitchFamily="2" charset="0"/>
              </a:rPr>
              <a:t> Do these tasks first because they’re the simple ones to complete, yet help you get closer to your goal.</a:t>
            </a:r>
            <a:br>
              <a:rPr lang="en-US" dirty="0"/>
            </a:br>
            <a:br>
              <a:rPr lang="en-US" dirty="0"/>
            </a:br>
            <a:r>
              <a:rPr lang="en-US" b="1" i="0" dirty="0">
                <a:solidFill>
                  <a:srgbClr val="333333"/>
                </a:solidFill>
                <a:effectLst/>
                <a:latin typeface="Barlow" panose="00000500000000000000" pitchFamily="2" charset="0"/>
              </a:rPr>
              <a:t>High cost + High benefit.</a:t>
            </a:r>
            <a:r>
              <a:rPr lang="en-US" b="0" i="0" dirty="0">
                <a:solidFill>
                  <a:srgbClr val="333333"/>
                </a:solidFill>
                <a:effectLst/>
                <a:latin typeface="Barlow" panose="00000500000000000000" pitchFamily="2" charset="0"/>
              </a:rPr>
              <a:t> Break the high cost task down into smaller ones. In other words, break the big task into mini ones that take less than an hour to complete. And then re-evaluate these small tasks and set their correct priority level.</a:t>
            </a:r>
            <a:br>
              <a:rPr lang="en-US" dirty="0"/>
            </a:br>
            <a:br>
              <a:rPr lang="en-US" dirty="0"/>
            </a:br>
            <a:r>
              <a:rPr lang="en-US" b="1" i="0" dirty="0">
                <a:solidFill>
                  <a:srgbClr val="333333"/>
                </a:solidFill>
                <a:effectLst/>
                <a:latin typeface="Barlow" panose="00000500000000000000" pitchFamily="2" charset="0"/>
              </a:rPr>
              <a:t>Low cost + Low benefit.</a:t>
            </a:r>
            <a:r>
              <a:rPr lang="en-US" b="0" i="0" dirty="0">
                <a:solidFill>
                  <a:srgbClr val="333333"/>
                </a:solidFill>
                <a:effectLst/>
                <a:latin typeface="Barlow" panose="00000500000000000000" pitchFamily="2" charset="0"/>
              </a:rPr>
              <a:t> This combination should be your lowest priority. Either give yourself 10-15 minutes to handle this task or put these kind of tasks in between valuable tasks as a useful break. These are probably necessary tasks (e.g., routine tasks like checking emails) but they don’t contribute much towards reaching your desired goal. Keep them way down your priority list.</a:t>
            </a:r>
            <a:br>
              <a:rPr lang="en-US" dirty="0"/>
            </a:br>
            <a:br>
              <a:rPr lang="en-US" dirty="0"/>
            </a:br>
            <a:r>
              <a:rPr lang="en-US" b="1" i="0" dirty="0">
                <a:solidFill>
                  <a:srgbClr val="333333"/>
                </a:solidFill>
                <a:effectLst/>
                <a:latin typeface="Barlow" panose="00000500000000000000" pitchFamily="2" charset="0"/>
              </a:rPr>
              <a:t>High cost + Low benefit.</a:t>
            </a:r>
            <a:r>
              <a:rPr lang="en-US" b="0" i="0" dirty="0">
                <a:solidFill>
                  <a:srgbClr val="333333"/>
                </a:solidFill>
                <a:effectLst/>
                <a:latin typeface="Barlow" panose="00000500000000000000" pitchFamily="2" charset="0"/>
              </a:rPr>
              <a:t> Review if these tasks are really necessary. Think of ways to reduce the cost if you decide that the completion of the task is required.</a:t>
            </a:r>
            <a:endParaRPr lang="en-IN" dirty="0"/>
          </a:p>
        </p:txBody>
      </p:sp>
    </p:spTree>
    <p:extLst>
      <p:ext uri="{BB962C8B-B14F-4D97-AF65-F5344CB8AC3E}">
        <p14:creationId xmlns:p14="http://schemas.microsoft.com/office/powerpoint/2010/main" val="191312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2B340-398E-1A50-AF0C-1FDE447B3F50}"/>
              </a:ext>
            </a:extLst>
          </p:cNvPr>
          <p:cNvSpPr>
            <a:spLocks noGrp="1"/>
          </p:cNvSpPr>
          <p:nvPr>
            <p:ph type="title"/>
          </p:nvPr>
        </p:nvSpPr>
        <p:spPr/>
        <p:txBody>
          <a:bodyPr/>
          <a:lstStyle/>
          <a:p>
            <a:r>
              <a:rPr lang="en-IN" b="1" i="0" dirty="0">
                <a:solidFill>
                  <a:srgbClr val="000000"/>
                </a:solidFill>
                <a:effectLst/>
                <a:latin typeface="Barlow" panose="00000500000000000000" pitchFamily="2" charset="0"/>
              </a:rPr>
              <a:t>The Benefits of Prioritizing</a:t>
            </a:r>
            <a:endParaRPr lang="en-IN" dirty="0"/>
          </a:p>
        </p:txBody>
      </p:sp>
      <p:sp>
        <p:nvSpPr>
          <p:cNvPr id="3" name="Content Placeholder 2">
            <a:extLst>
              <a:ext uri="{FF2B5EF4-FFF2-40B4-BE49-F238E27FC236}">
                <a16:creationId xmlns:a16="http://schemas.microsoft.com/office/drawing/2014/main" id="{32F53FCC-0489-841B-6EB1-9367491F3CB6}"/>
              </a:ext>
            </a:extLst>
          </p:cNvPr>
          <p:cNvSpPr>
            <a:spLocks noGrp="1"/>
          </p:cNvSpPr>
          <p:nvPr>
            <p:ph idx="1"/>
          </p:nvPr>
        </p:nvSpPr>
        <p:spPr/>
        <p:txBody>
          <a:bodyPr>
            <a:normAutofit fontScale="77500" lnSpcReduction="20000"/>
          </a:bodyPr>
          <a:lstStyle/>
          <a:p>
            <a:pPr marL="0" indent="0">
              <a:buNone/>
            </a:pPr>
            <a:r>
              <a:rPr lang="en-US" b="1" i="0" dirty="0">
                <a:solidFill>
                  <a:srgbClr val="333333"/>
                </a:solidFill>
                <a:effectLst/>
                <a:latin typeface="Barlow" panose="00000500000000000000" pitchFamily="2" charset="0"/>
              </a:rPr>
              <a:t>1. It reduces stress and increases productivity.</a:t>
            </a:r>
            <a:r>
              <a:rPr lang="en-US" b="0" i="0" dirty="0">
                <a:solidFill>
                  <a:srgbClr val="333333"/>
                </a:solidFill>
                <a:effectLst/>
                <a:latin typeface="Barlow" panose="00000500000000000000" pitchFamily="2" charset="0"/>
              </a:rPr>
              <a:t> “Knowing that you don’t have to finish all tasks at once, or in a single day will give you a more flexible time to focus on the most important things first.”</a:t>
            </a:r>
            <a:br>
              <a:rPr lang="en-US" dirty="0"/>
            </a:br>
            <a:br>
              <a:rPr lang="en-US" dirty="0"/>
            </a:br>
            <a:r>
              <a:rPr lang="en-US" b="1" i="0" dirty="0">
                <a:solidFill>
                  <a:srgbClr val="333333"/>
                </a:solidFill>
                <a:effectLst/>
                <a:latin typeface="Barlow" panose="00000500000000000000" pitchFamily="2" charset="0"/>
              </a:rPr>
              <a:t>2. It helps you create room to check your errors.</a:t>
            </a:r>
            <a:r>
              <a:rPr lang="en-US" b="0" i="0" dirty="0">
                <a:solidFill>
                  <a:srgbClr val="333333"/>
                </a:solidFill>
                <a:effectLst/>
                <a:latin typeface="Barlow" panose="00000500000000000000" pitchFamily="2" charset="0"/>
              </a:rPr>
              <a:t> “Task prioritization ensures that you allocate sufficient time to complete tasks and also make necessary changes in order to save time and become more productive.”</a:t>
            </a:r>
            <a:br>
              <a:rPr lang="en-US" dirty="0"/>
            </a:br>
            <a:br>
              <a:rPr lang="en-US" dirty="0"/>
            </a:br>
            <a:r>
              <a:rPr lang="en-US" b="1" i="0" dirty="0">
                <a:solidFill>
                  <a:srgbClr val="333333"/>
                </a:solidFill>
                <a:effectLst/>
                <a:latin typeface="Barlow" panose="00000500000000000000" pitchFamily="2" charset="0"/>
              </a:rPr>
              <a:t>3. It gives you more time to relax.</a:t>
            </a:r>
            <a:r>
              <a:rPr lang="en-US" b="0" i="0" dirty="0">
                <a:solidFill>
                  <a:srgbClr val="333333"/>
                </a:solidFill>
                <a:effectLst/>
                <a:latin typeface="Barlow" panose="00000500000000000000" pitchFamily="2" charset="0"/>
              </a:rPr>
              <a:t> “When you complete your scheduled tasks ahead of the time allocated, you have sufficient time to relax and recharge your body for future tasks. You may even allocate breaks in-between your tasks.”</a:t>
            </a:r>
            <a:br>
              <a:rPr lang="en-US" dirty="0"/>
            </a:br>
            <a:br>
              <a:rPr lang="en-US" dirty="0"/>
            </a:br>
            <a:r>
              <a:rPr lang="en-US" b="1" i="0" dirty="0">
                <a:solidFill>
                  <a:srgbClr val="333333"/>
                </a:solidFill>
                <a:effectLst/>
                <a:latin typeface="Barlow" panose="00000500000000000000" pitchFamily="2" charset="0"/>
              </a:rPr>
              <a:t>4. It helps you avoid procrastination.</a:t>
            </a:r>
            <a:r>
              <a:rPr lang="en-US" b="0" i="0" dirty="0">
                <a:solidFill>
                  <a:srgbClr val="333333"/>
                </a:solidFill>
                <a:effectLst/>
                <a:latin typeface="Barlow" panose="00000500000000000000" pitchFamily="2" charset="0"/>
              </a:rPr>
              <a:t> “Procrastination is the number one hindrance to productivity… because it forces you to waste your time…”</a:t>
            </a:r>
            <a:br>
              <a:rPr lang="en-US" dirty="0"/>
            </a:br>
            <a:br>
              <a:rPr lang="en-US" dirty="0"/>
            </a:br>
            <a:r>
              <a:rPr lang="en-US" b="1" i="0" dirty="0">
                <a:solidFill>
                  <a:srgbClr val="333333"/>
                </a:solidFill>
                <a:effectLst/>
                <a:latin typeface="Barlow" panose="00000500000000000000" pitchFamily="2" charset="0"/>
              </a:rPr>
              <a:t>5. It keeps you motivated.</a:t>
            </a:r>
            <a:r>
              <a:rPr lang="en-US" b="0" i="0" dirty="0">
                <a:solidFill>
                  <a:srgbClr val="333333"/>
                </a:solidFill>
                <a:effectLst/>
                <a:latin typeface="Barlow" panose="00000500000000000000" pitchFamily="2" charset="0"/>
              </a:rPr>
              <a:t> “When you prioritize your tasks and see positive results, you will become motivated to handle even more tasks…”</a:t>
            </a:r>
            <a:endParaRPr lang="en-IN" dirty="0"/>
          </a:p>
        </p:txBody>
      </p:sp>
    </p:spTree>
    <p:extLst>
      <p:ext uri="{BB962C8B-B14F-4D97-AF65-F5344CB8AC3E}">
        <p14:creationId xmlns:p14="http://schemas.microsoft.com/office/powerpoint/2010/main" val="1642111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EE38-8A49-03EA-49D3-BE160AC14299}"/>
              </a:ext>
            </a:extLst>
          </p:cNvPr>
          <p:cNvSpPr>
            <a:spLocks noGrp="1"/>
          </p:cNvSpPr>
          <p:nvPr>
            <p:ph type="ctrTitle"/>
          </p:nvPr>
        </p:nvSpPr>
        <p:spPr/>
        <p:txBody>
          <a:bodyPr/>
          <a:lstStyle/>
          <a:p>
            <a:r>
              <a:rPr lang="en-IN" dirty="0"/>
              <a:t>Magic of 168 hours</a:t>
            </a:r>
          </a:p>
        </p:txBody>
      </p:sp>
      <p:sp>
        <p:nvSpPr>
          <p:cNvPr id="3" name="Subtitle 2">
            <a:extLst>
              <a:ext uri="{FF2B5EF4-FFF2-40B4-BE49-F238E27FC236}">
                <a16:creationId xmlns:a16="http://schemas.microsoft.com/office/drawing/2014/main" id="{ADED0A61-D3CE-836D-72F7-2BC71B14AEA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31221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49C72-AA4B-83B3-17D9-8C5B8ECC18D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36F2480-3F2E-BA41-1D9A-21C61A67F701}"/>
              </a:ext>
            </a:extLst>
          </p:cNvPr>
          <p:cNvSpPr>
            <a:spLocks noGrp="1"/>
          </p:cNvSpPr>
          <p:nvPr>
            <p:ph idx="1"/>
          </p:nvPr>
        </p:nvSpPr>
        <p:spPr/>
        <p:txBody>
          <a:bodyPr>
            <a:noAutofit/>
          </a:bodyPr>
          <a:lstStyle/>
          <a:p>
            <a:pPr algn="l"/>
            <a:r>
              <a:rPr lang="en-US" sz="2400" b="0" i="0" dirty="0">
                <a:solidFill>
                  <a:srgbClr val="444444"/>
                </a:solidFill>
                <a:effectLst/>
                <a:latin typeface="Times New Roman" panose="02020603050405020304" pitchFamily="18" charset="0"/>
                <a:cs typeface="Times New Roman" panose="02020603050405020304" pitchFamily="18" charset="0"/>
              </a:rPr>
              <a:t>“Time is money,” as we have all heard. While time is valuable, it does not appear to be something we can grasp. And, despite the fact that we are all aware of the importance of cherishing our time, we unconsciously waste it at the tip of our fingers all the time! It’s as if we’re still grappling with the concept of time and how it works. Time management, on the other hand, has become a cultural obsession, and it, like any cultural phenomenon, is surrounded by myths.</a:t>
            </a:r>
          </a:p>
          <a:p>
            <a:pPr algn="l"/>
            <a:r>
              <a:rPr lang="en-US" sz="2400" b="0" i="0" dirty="0">
                <a:solidFill>
                  <a:srgbClr val="444444"/>
                </a:solidFill>
                <a:effectLst/>
                <a:latin typeface="Times New Roman" panose="02020603050405020304" pitchFamily="18" charset="0"/>
                <a:cs typeface="Times New Roman" panose="02020603050405020304" pitchFamily="18" charset="0"/>
              </a:rPr>
              <a:t>With a limited understanding of time and these myths, it becomes increasingly difficult to use our time wisely and be truly productive. These misconceptions cause us to have a distorted view of productivity, causing us to become less efficient, less motivated, more prone to burnout, and more prone to making poor decisions.</a:t>
            </a:r>
          </a:p>
          <a:p>
            <a:pPr algn="l"/>
            <a:r>
              <a:rPr lang="en-US" sz="2400" b="0" i="0" dirty="0">
                <a:solidFill>
                  <a:srgbClr val="444444"/>
                </a:solidFill>
                <a:effectLst/>
                <a:latin typeface="Times New Roman" panose="02020603050405020304" pitchFamily="18" charset="0"/>
                <a:cs typeface="Times New Roman" panose="02020603050405020304" pitchFamily="18" charset="0"/>
              </a:rPr>
              <a:t>To overcome some of these false beliefs, we must first understand what “time” means in terms of productivity.</a:t>
            </a:r>
          </a:p>
        </p:txBody>
      </p:sp>
    </p:spTree>
    <p:extLst>
      <p:ext uri="{BB962C8B-B14F-4D97-AF65-F5344CB8AC3E}">
        <p14:creationId xmlns:p14="http://schemas.microsoft.com/office/powerpoint/2010/main" val="3011029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747C-99BD-8220-232B-B6291675C8CE}"/>
              </a:ext>
            </a:extLst>
          </p:cNvPr>
          <p:cNvSpPr>
            <a:spLocks noGrp="1"/>
          </p:cNvSpPr>
          <p:nvPr>
            <p:ph type="title"/>
          </p:nvPr>
        </p:nvSpPr>
        <p:spPr/>
        <p:txBody>
          <a:bodyPr/>
          <a:lstStyle/>
          <a:p>
            <a:r>
              <a:rPr lang="en-IN" dirty="0"/>
              <a:t>Problem of No time</a:t>
            </a:r>
          </a:p>
        </p:txBody>
      </p:sp>
      <p:sp>
        <p:nvSpPr>
          <p:cNvPr id="3" name="Content Placeholder 2">
            <a:extLst>
              <a:ext uri="{FF2B5EF4-FFF2-40B4-BE49-F238E27FC236}">
                <a16:creationId xmlns:a16="http://schemas.microsoft.com/office/drawing/2014/main" id="{F534C87A-B45B-5263-807C-8C0CF3BC3C8A}"/>
              </a:ext>
            </a:extLst>
          </p:cNvPr>
          <p:cNvSpPr>
            <a:spLocks noGrp="1"/>
          </p:cNvSpPr>
          <p:nvPr>
            <p:ph idx="1"/>
          </p:nvPr>
        </p:nvSpPr>
        <p:spPr/>
        <p:txBody>
          <a:bodyPr>
            <a:normAutofit/>
          </a:bodyPr>
          <a:lstStyle/>
          <a:p>
            <a:pPr algn="l" fontAlgn="auto"/>
            <a:r>
              <a:rPr lang="en-US" b="1" i="0" dirty="0">
                <a:effectLst/>
                <a:latin typeface="-apple-system"/>
              </a:rPr>
              <a:t>How many times have you recently thought “</a:t>
            </a:r>
            <a:r>
              <a:rPr lang="en-US" b="1" i="1" dirty="0">
                <a:effectLst/>
                <a:latin typeface="-apple-system"/>
              </a:rPr>
              <a:t>I wish the day had more than 24 hours</a:t>
            </a:r>
            <a:r>
              <a:rPr lang="en-US" b="1" i="0" dirty="0">
                <a:effectLst/>
                <a:latin typeface="-apple-system"/>
              </a:rPr>
              <a:t>”. Well, that simple idea may be just the root cause of your time problems!</a:t>
            </a:r>
            <a:endParaRPr lang="en-US" b="0" i="0" dirty="0">
              <a:effectLst/>
              <a:latin typeface="-apple-system"/>
            </a:endParaRPr>
          </a:p>
          <a:p>
            <a:pPr algn="l" fontAlgn="auto"/>
            <a:r>
              <a:rPr lang="en-US" b="0" i="0" dirty="0">
                <a:effectLst/>
                <a:latin typeface="-apple-system"/>
              </a:rPr>
              <a:t>Think of the typical day of an executive: 8-10 hours working, 1-2 commuting, 1-2 feeding, 1-2 household and hygiene, 1-2 for family, friends, and personal activities and 6-8-hour sleep. The day is over. Wake up and repeat!</a:t>
            </a:r>
          </a:p>
          <a:p>
            <a:pPr algn="l" fontAlgn="auto"/>
            <a:r>
              <a:rPr lang="en-US" dirty="0">
                <a:latin typeface="-apple-system"/>
              </a:rPr>
              <a:t>D</a:t>
            </a:r>
            <a:r>
              <a:rPr lang="en-US" b="0" i="0" dirty="0">
                <a:effectLst/>
                <a:latin typeface="-apple-system"/>
              </a:rPr>
              <a:t>o not think it is your fault. Most (probably all) of us have been grown that way. And it means that our thought process is extremely biased in this direction since we were kids.</a:t>
            </a:r>
          </a:p>
        </p:txBody>
      </p:sp>
    </p:spTree>
    <p:extLst>
      <p:ext uri="{BB962C8B-B14F-4D97-AF65-F5344CB8AC3E}">
        <p14:creationId xmlns:p14="http://schemas.microsoft.com/office/powerpoint/2010/main" val="463954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58472-61EB-7DC4-369C-CD45401551E5}"/>
              </a:ext>
            </a:extLst>
          </p:cNvPr>
          <p:cNvSpPr>
            <a:spLocks noGrp="1"/>
          </p:cNvSpPr>
          <p:nvPr>
            <p:ph type="title"/>
          </p:nvPr>
        </p:nvSpPr>
        <p:spPr/>
        <p:txBody>
          <a:bodyPr/>
          <a:lstStyle/>
          <a:p>
            <a:r>
              <a:rPr lang="en-IN" dirty="0"/>
              <a:t> Magic of 168</a:t>
            </a:r>
          </a:p>
        </p:txBody>
      </p:sp>
      <p:sp>
        <p:nvSpPr>
          <p:cNvPr id="3" name="Content Placeholder 2">
            <a:extLst>
              <a:ext uri="{FF2B5EF4-FFF2-40B4-BE49-F238E27FC236}">
                <a16:creationId xmlns:a16="http://schemas.microsoft.com/office/drawing/2014/main" id="{731489AB-105B-B1BF-A728-BEAFB483E7D9}"/>
              </a:ext>
            </a:extLst>
          </p:cNvPr>
          <p:cNvSpPr>
            <a:spLocks noGrp="1"/>
          </p:cNvSpPr>
          <p:nvPr>
            <p:ph idx="1"/>
          </p:nvPr>
        </p:nvSpPr>
        <p:spPr/>
        <p:txBody>
          <a:bodyPr/>
          <a:lstStyle/>
          <a:p>
            <a:r>
              <a:rPr lang="en-US" b="0" i="0" dirty="0">
                <a:effectLst/>
                <a:latin typeface="-apple-system"/>
              </a:rPr>
              <a:t>However, the good news is you can change it by simply using the magic number 168. Instead of thinking in a 24-hour daily window, </a:t>
            </a:r>
            <a:r>
              <a:rPr lang="en-US" b="1" i="0" dirty="0">
                <a:effectLst/>
                <a:latin typeface="-apple-system"/>
              </a:rPr>
              <a:t>start thinking of a 168-hour weekly window</a:t>
            </a:r>
            <a:r>
              <a:rPr lang="en-US" b="0" i="0" dirty="0">
                <a:effectLst/>
                <a:latin typeface="-apple-system"/>
              </a:rPr>
              <a:t>.</a:t>
            </a:r>
          </a:p>
          <a:p>
            <a:r>
              <a:rPr lang="en-US" dirty="0"/>
              <a:t>In 168 Hours, Laura </a:t>
            </a:r>
            <a:r>
              <a:rPr lang="en-US" dirty="0" err="1"/>
              <a:t>Vanderkam</a:t>
            </a:r>
            <a:r>
              <a:rPr lang="en-US" dirty="0"/>
              <a:t> argues that most people have enough time for everything they need and want to do. The problem is that people are not using their time intentionally. Drawing on her experience, she explains how we can be more intentional with our time at work, at home, and with our leisure.</a:t>
            </a:r>
            <a:endParaRPr lang="en-IN" dirty="0"/>
          </a:p>
        </p:txBody>
      </p:sp>
    </p:spTree>
    <p:extLst>
      <p:ext uri="{BB962C8B-B14F-4D97-AF65-F5344CB8AC3E}">
        <p14:creationId xmlns:p14="http://schemas.microsoft.com/office/powerpoint/2010/main" val="1860761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7399-0FE0-AE21-D313-0680111041DA}"/>
              </a:ext>
            </a:extLst>
          </p:cNvPr>
          <p:cNvSpPr>
            <a:spLocks noGrp="1"/>
          </p:cNvSpPr>
          <p:nvPr>
            <p:ph type="title"/>
          </p:nvPr>
        </p:nvSpPr>
        <p:spPr/>
        <p:txBody>
          <a:bodyPr/>
          <a:lstStyle/>
          <a:p>
            <a:r>
              <a:rPr lang="en-IN" dirty="0"/>
              <a:t>Being intentional with time</a:t>
            </a:r>
          </a:p>
        </p:txBody>
      </p:sp>
      <p:sp>
        <p:nvSpPr>
          <p:cNvPr id="3" name="Content Placeholder 2">
            <a:extLst>
              <a:ext uri="{FF2B5EF4-FFF2-40B4-BE49-F238E27FC236}">
                <a16:creationId xmlns:a16="http://schemas.microsoft.com/office/drawing/2014/main" id="{874CF06A-C153-9FC4-BE27-337ABE6EE8BA}"/>
              </a:ext>
            </a:extLst>
          </p:cNvPr>
          <p:cNvSpPr>
            <a:spLocks noGrp="1"/>
          </p:cNvSpPr>
          <p:nvPr>
            <p:ph idx="1"/>
          </p:nvPr>
        </p:nvSpPr>
        <p:spPr/>
        <p:txBody>
          <a:bodyPr>
            <a:normAutofit lnSpcReduction="10000"/>
          </a:bodyPr>
          <a:lstStyle/>
          <a:p>
            <a:r>
              <a:rPr lang="en-US" dirty="0" err="1"/>
              <a:t>Vanderkam</a:t>
            </a:r>
            <a:r>
              <a:rPr lang="en-US" dirty="0"/>
              <a:t> explains that when you’re intentional with your time, you do three things</a:t>
            </a:r>
          </a:p>
          <a:p>
            <a:r>
              <a:rPr lang="en-US" dirty="0"/>
              <a:t>First, you actively schedule your week around your priorities. </a:t>
            </a:r>
          </a:p>
          <a:p>
            <a:r>
              <a:rPr lang="en-US" dirty="0"/>
              <a:t>Second, you understand your “core competencies,” or unique strengths—the things that you’re amazing at or can’t outsource—and spend most of the week using these strengths while delegating tasks that you don’t excel at. </a:t>
            </a:r>
          </a:p>
          <a:p>
            <a:r>
              <a:rPr lang="en-US" dirty="0"/>
              <a:t>Third, you understand that you choose how to spend your time. If you don’t do a task, it’s not because you lacked time but because you didn’t want to do it. By doing these three things, she contends you can live a full, meaningful life. </a:t>
            </a:r>
            <a:endParaRPr lang="en-IN" dirty="0"/>
          </a:p>
        </p:txBody>
      </p:sp>
    </p:spTree>
    <p:extLst>
      <p:ext uri="{BB962C8B-B14F-4D97-AF65-F5344CB8AC3E}">
        <p14:creationId xmlns:p14="http://schemas.microsoft.com/office/powerpoint/2010/main" val="112079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CC76-25B9-60E0-8C82-6E09DEFFEBF6}"/>
              </a:ext>
            </a:extLst>
          </p:cNvPr>
          <p:cNvSpPr>
            <a:spLocks noGrp="1"/>
          </p:cNvSpPr>
          <p:nvPr>
            <p:ph type="title"/>
          </p:nvPr>
        </p:nvSpPr>
        <p:spPr/>
        <p:txBody>
          <a:bodyPr>
            <a:normAutofit fontScale="90000"/>
          </a:bodyPr>
          <a:lstStyle/>
          <a:p>
            <a:r>
              <a:rPr lang="en-IN" dirty="0"/>
              <a:t>Step 1-  </a:t>
            </a:r>
            <a:r>
              <a:rPr lang="en-US" dirty="0"/>
              <a:t>Start by Listing Everything You Care About</a:t>
            </a:r>
            <a:br>
              <a:rPr lang="en-US" dirty="0"/>
            </a:br>
            <a:endParaRPr lang="en-IN" dirty="0"/>
          </a:p>
        </p:txBody>
      </p:sp>
      <p:sp>
        <p:nvSpPr>
          <p:cNvPr id="3" name="Content Placeholder 2">
            <a:extLst>
              <a:ext uri="{FF2B5EF4-FFF2-40B4-BE49-F238E27FC236}">
                <a16:creationId xmlns:a16="http://schemas.microsoft.com/office/drawing/2014/main" id="{83793284-963E-360D-0DE4-75AAE8F17A9F}"/>
              </a:ext>
            </a:extLst>
          </p:cNvPr>
          <p:cNvSpPr>
            <a:spLocks noGrp="1"/>
          </p:cNvSpPr>
          <p:nvPr>
            <p:ph idx="1"/>
          </p:nvPr>
        </p:nvSpPr>
        <p:spPr/>
        <p:txBody>
          <a:bodyPr>
            <a:normAutofit/>
          </a:bodyPr>
          <a:lstStyle/>
          <a:p>
            <a:pPr algn="l"/>
            <a:r>
              <a:rPr lang="en-US" b="0" i="0" dirty="0">
                <a:effectLst/>
                <a:latin typeface="Poppins" panose="00000500000000000000" pitchFamily="2" charset="0"/>
              </a:rPr>
              <a:t>list out everything you care about in one column of a spreadsheet. Work, friends, family, projects, hobbies, and so on. Whatever you want to spend time on all month long.</a:t>
            </a:r>
          </a:p>
          <a:p>
            <a:pPr algn="l"/>
            <a:r>
              <a:rPr lang="en-US" dirty="0">
                <a:latin typeface="Poppins" panose="00000500000000000000" pitchFamily="2" charset="0"/>
              </a:rPr>
              <a:t>T</a:t>
            </a:r>
            <a:r>
              <a:rPr lang="en-US" b="0" i="0" dirty="0">
                <a:effectLst/>
                <a:latin typeface="Poppins" panose="00000500000000000000" pitchFamily="2" charset="0"/>
              </a:rPr>
              <a:t>hen subtract 7 hours from the 168 for “lost time” like using the bathroom, walking to car from office or home, and little things like that we can’t account for in the time schedule.</a:t>
            </a:r>
          </a:p>
          <a:p>
            <a:endParaRPr lang="en-IN" dirty="0"/>
          </a:p>
        </p:txBody>
      </p:sp>
    </p:spTree>
    <p:extLst>
      <p:ext uri="{BB962C8B-B14F-4D97-AF65-F5344CB8AC3E}">
        <p14:creationId xmlns:p14="http://schemas.microsoft.com/office/powerpoint/2010/main" val="2678757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BDF2-A6AC-71DE-7448-8566C3C614E3}"/>
              </a:ext>
            </a:extLst>
          </p:cNvPr>
          <p:cNvSpPr>
            <a:spLocks noGrp="1"/>
          </p:cNvSpPr>
          <p:nvPr>
            <p:ph type="title"/>
          </p:nvPr>
        </p:nvSpPr>
        <p:spPr/>
        <p:txBody>
          <a:bodyPr>
            <a:normAutofit fontScale="90000"/>
          </a:bodyPr>
          <a:lstStyle/>
          <a:p>
            <a:r>
              <a:rPr lang="en-US" dirty="0"/>
              <a:t>Step 2. Assign the Time You Want to Each Activity</a:t>
            </a:r>
            <a:br>
              <a:rPr lang="en-US" dirty="0"/>
            </a:br>
            <a:endParaRPr lang="en-IN" dirty="0"/>
          </a:p>
        </p:txBody>
      </p:sp>
      <p:sp>
        <p:nvSpPr>
          <p:cNvPr id="3" name="Content Placeholder 2">
            <a:extLst>
              <a:ext uri="{FF2B5EF4-FFF2-40B4-BE49-F238E27FC236}">
                <a16:creationId xmlns:a16="http://schemas.microsoft.com/office/drawing/2014/main" id="{371AE6D8-59FF-E5E8-1B6A-475F7D6BC448}"/>
              </a:ext>
            </a:extLst>
          </p:cNvPr>
          <p:cNvSpPr>
            <a:spLocks noGrp="1"/>
          </p:cNvSpPr>
          <p:nvPr>
            <p:ph idx="1"/>
          </p:nvPr>
        </p:nvSpPr>
        <p:spPr/>
        <p:txBody>
          <a:bodyPr/>
          <a:lstStyle/>
          <a:p>
            <a:pPr algn="l"/>
            <a:r>
              <a:rPr lang="en-US" b="0" i="0" dirty="0">
                <a:effectLst/>
                <a:latin typeface="Poppins" panose="00000500000000000000" pitchFamily="2" charset="0"/>
              </a:rPr>
              <a:t>Assign time to each activity. Start with the things that matter to you most and then add time around those. Time for family and time for studies take primary importance in the life of students</a:t>
            </a:r>
          </a:p>
          <a:p>
            <a:endParaRPr lang="en-IN" dirty="0"/>
          </a:p>
        </p:txBody>
      </p:sp>
    </p:spTree>
    <p:extLst>
      <p:ext uri="{BB962C8B-B14F-4D97-AF65-F5344CB8AC3E}">
        <p14:creationId xmlns:p14="http://schemas.microsoft.com/office/powerpoint/2010/main" val="4066829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41AD9-89C1-8A2C-14D8-388EC4161657}"/>
              </a:ext>
            </a:extLst>
          </p:cNvPr>
          <p:cNvSpPr>
            <a:spLocks noGrp="1"/>
          </p:cNvSpPr>
          <p:nvPr>
            <p:ph type="title"/>
          </p:nvPr>
        </p:nvSpPr>
        <p:spPr/>
        <p:txBody>
          <a:bodyPr/>
          <a:lstStyle/>
          <a:p>
            <a:r>
              <a:rPr lang="en-IN" dirty="0"/>
              <a:t>Step 3 Create a Strategy</a:t>
            </a:r>
            <a:br>
              <a:rPr lang="en-IN" dirty="0"/>
            </a:br>
            <a:endParaRPr lang="en-IN" dirty="0"/>
          </a:p>
        </p:txBody>
      </p:sp>
      <p:sp>
        <p:nvSpPr>
          <p:cNvPr id="3" name="Content Placeholder 2">
            <a:extLst>
              <a:ext uri="{FF2B5EF4-FFF2-40B4-BE49-F238E27FC236}">
                <a16:creationId xmlns:a16="http://schemas.microsoft.com/office/drawing/2014/main" id="{2F13EA2C-2407-1261-A12E-55D1F62A07C1}"/>
              </a:ext>
            </a:extLst>
          </p:cNvPr>
          <p:cNvSpPr>
            <a:spLocks noGrp="1"/>
          </p:cNvSpPr>
          <p:nvPr>
            <p:ph idx="1"/>
          </p:nvPr>
        </p:nvSpPr>
        <p:spPr/>
        <p:txBody>
          <a:bodyPr/>
          <a:lstStyle/>
          <a:p>
            <a:pPr marL="0" indent="0" algn="l">
              <a:buNone/>
            </a:pPr>
            <a:r>
              <a:rPr lang="en-US" b="0" i="0" dirty="0">
                <a:effectLst/>
                <a:latin typeface="Poppins" panose="00000500000000000000" pitchFamily="2" charset="0"/>
              </a:rPr>
              <a:t>After you see the hours left to work with, do one of two things:</a:t>
            </a:r>
          </a:p>
          <a:p>
            <a:pPr algn="l">
              <a:buFont typeface="+mj-lt"/>
              <a:buAutoNum type="arabicPeriod"/>
            </a:pPr>
            <a:r>
              <a:rPr lang="en-US" b="0" i="0" dirty="0">
                <a:effectLst/>
                <a:latin typeface="Poppins" panose="00000500000000000000" pitchFamily="2" charset="0"/>
              </a:rPr>
              <a:t>Create time slots during the day for each activity and set an alarm across the room to help me stop and start activities at the right time OR</a:t>
            </a:r>
          </a:p>
          <a:p>
            <a:pPr algn="l">
              <a:buFont typeface="+mj-lt"/>
              <a:buAutoNum type="arabicPeriod"/>
            </a:pPr>
            <a:r>
              <a:rPr lang="en-US" b="0" i="0" dirty="0">
                <a:effectLst/>
                <a:latin typeface="Poppins" panose="00000500000000000000" pitchFamily="2" charset="0"/>
              </a:rPr>
              <a:t>Create a day focused around one or two focus activities</a:t>
            </a:r>
          </a:p>
          <a:p>
            <a:endParaRPr lang="en-IN" dirty="0"/>
          </a:p>
        </p:txBody>
      </p:sp>
    </p:spTree>
    <p:extLst>
      <p:ext uri="{BB962C8B-B14F-4D97-AF65-F5344CB8AC3E}">
        <p14:creationId xmlns:p14="http://schemas.microsoft.com/office/powerpoint/2010/main" val="3181238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AACC-3EAB-86B5-7983-F9891E9E086E}"/>
              </a:ext>
            </a:extLst>
          </p:cNvPr>
          <p:cNvSpPr>
            <a:spLocks noGrp="1"/>
          </p:cNvSpPr>
          <p:nvPr>
            <p:ph type="title"/>
          </p:nvPr>
        </p:nvSpPr>
        <p:spPr/>
        <p:txBody>
          <a:bodyPr/>
          <a:lstStyle/>
          <a:p>
            <a:r>
              <a:rPr lang="en-IN" dirty="0"/>
              <a:t>Algorithm of 168 hours technique</a:t>
            </a:r>
          </a:p>
        </p:txBody>
      </p:sp>
      <p:sp>
        <p:nvSpPr>
          <p:cNvPr id="3" name="Content Placeholder 2">
            <a:extLst>
              <a:ext uri="{FF2B5EF4-FFF2-40B4-BE49-F238E27FC236}">
                <a16:creationId xmlns:a16="http://schemas.microsoft.com/office/drawing/2014/main" id="{DF33DC8D-F623-4778-ACA2-6485439B5B03}"/>
              </a:ext>
            </a:extLst>
          </p:cNvPr>
          <p:cNvSpPr>
            <a:spLocks noGrp="1"/>
          </p:cNvSpPr>
          <p:nvPr>
            <p:ph idx="1"/>
          </p:nvPr>
        </p:nvSpPr>
        <p:spPr/>
        <p:txBody>
          <a:bodyPr>
            <a:normAutofit fontScale="92500" lnSpcReduction="10000"/>
          </a:bodyPr>
          <a:lstStyle/>
          <a:p>
            <a:pPr algn="l" fontAlgn="auto">
              <a:buFont typeface="+mj-lt"/>
              <a:buAutoNum type="arabicPeriod"/>
            </a:pPr>
            <a:r>
              <a:rPr lang="en-US" b="0" i="0" dirty="0">
                <a:effectLst/>
                <a:latin typeface="-apple-system"/>
              </a:rPr>
              <a:t>Write down ALL your activities, including both what you already do and what you would love to get started. You can use the building blocks mentioned above or add other ones.</a:t>
            </a:r>
          </a:p>
          <a:p>
            <a:pPr algn="l" fontAlgn="auto">
              <a:buFont typeface="+mj-lt"/>
              <a:buAutoNum type="arabicPeriod"/>
            </a:pPr>
            <a:r>
              <a:rPr lang="en-US" b="0" i="0" dirty="0">
                <a:effectLst/>
                <a:latin typeface="-apple-system"/>
              </a:rPr>
              <a:t>Plan your full next week, including the weekend, and allocate time for every activity. How long do you plan to dedicate to each item?</a:t>
            </a:r>
          </a:p>
          <a:p>
            <a:pPr algn="l" fontAlgn="auto">
              <a:buFont typeface="+mj-lt"/>
              <a:buAutoNum type="arabicPeriod"/>
            </a:pPr>
            <a:r>
              <a:rPr lang="en-US" b="0" i="0" dirty="0">
                <a:effectLst/>
                <a:latin typeface="-apple-system"/>
              </a:rPr>
              <a:t>Check how much time you have left – there should still be hours available in your “wallet of time”</a:t>
            </a:r>
          </a:p>
          <a:p>
            <a:pPr algn="l" fontAlgn="auto">
              <a:buFont typeface="+mj-lt"/>
              <a:buAutoNum type="arabicPeriod"/>
            </a:pPr>
            <a:r>
              <a:rPr lang="en-US" b="0" i="0" dirty="0">
                <a:effectLst/>
                <a:latin typeface="-apple-system"/>
              </a:rPr>
              <a:t>If you are in negative credit, go back to step 2 and revisit the time allocation. Where can you cut? Please do not do it in the usual suspects!</a:t>
            </a:r>
          </a:p>
          <a:p>
            <a:pPr algn="l" fontAlgn="auto">
              <a:buFont typeface="+mj-lt"/>
              <a:buAutoNum type="arabicPeriod"/>
            </a:pPr>
            <a:r>
              <a:rPr lang="en-US" b="0" i="0" dirty="0">
                <a:effectLst/>
                <a:latin typeface="-apple-system"/>
              </a:rPr>
              <a:t>Stick to your plan. Of course, there must be room for flexibility, but for the most part you must be able to keep your commitments</a:t>
            </a:r>
          </a:p>
          <a:p>
            <a:endParaRPr lang="en-IN" dirty="0"/>
          </a:p>
        </p:txBody>
      </p:sp>
    </p:spTree>
    <p:extLst>
      <p:ext uri="{BB962C8B-B14F-4D97-AF65-F5344CB8AC3E}">
        <p14:creationId xmlns:p14="http://schemas.microsoft.com/office/powerpoint/2010/main" val="126715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755B-715A-83EE-9AE7-3279FDD02208}"/>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E95A4C06-99B2-8AE0-2FB4-38639B0FF27C}"/>
              </a:ext>
            </a:extLst>
          </p:cNvPr>
          <p:cNvSpPr>
            <a:spLocks noGrp="1"/>
          </p:cNvSpPr>
          <p:nvPr>
            <p:ph idx="1"/>
          </p:nvPr>
        </p:nvSpPr>
        <p:spPr/>
        <p:txBody>
          <a:bodyPr/>
          <a:lstStyle/>
          <a:p>
            <a:pPr algn="l" fontAlgn="auto">
              <a:buFont typeface="Arial" panose="020B0604020202020204" pitchFamily="34" charset="0"/>
              <a:buChar char="•"/>
            </a:pPr>
            <a:r>
              <a:rPr lang="en-US" b="0" i="0" dirty="0">
                <a:effectLst/>
                <a:latin typeface="-apple-system"/>
              </a:rPr>
              <a:t>You will find out where you are losing or even wasting time in non-productive activities or “time suckers” and reallocate that time to what you really love to do.</a:t>
            </a:r>
          </a:p>
          <a:p>
            <a:pPr algn="l" fontAlgn="auto">
              <a:buFont typeface="Arial" panose="020B0604020202020204" pitchFamily="34" charset="0"/>
              <a:buChar char="•"/>
            </a:pPr>
            <a:r>
              <a:rPr lang="en-US" b="0" i="0" dirty="0">
                <a:effectLst/>
                <a:latin typeface="-apple-system"/>
              </a:rPr>
              <a:t>You will reduce your stress level in times of high workload or long business trips by simply thinking that you have it all under control and will compensate it later with the pre-allocated time.</a:t>
            </a:r>
          </a:p>
          <a:p>
            <a:endParaRPr lang="en-IN" dirty="0"/>
          </a:p>
        </p:txBody>
      </p:sp>
    </p:spTree>
    <p:extLst>
      <p:ext uri="{BB962C8B-B14F-4D97-AF65-F5344CB8AC3E}">
        <p14:creationId xmlns:p14="http://schemas.microsoft.com/office/powerpoint/2010/main" val="3952526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0D46-CC27-CF7D-4D5B-E9FE9DD35F4F}"/>
              </a:ext>
            </a:extLst>
          </p:cNvPr>
          <p:cNvSpPr>
            <a:spLocks noGrp="1"/>
          </p:cNvSpPr>
          <p:nvPr>
            <p:ph type="ctrTitle"/>
          </p:nvPr>
        </p:nvSpPr>
        <p:spPr/>
        <p:txBody>
          <a:bodyPr/>
          <a:lstStyle/>
          <a:p>
            <a:r>
              <a:rPr lang="en-IN" dirty="0"/>
              <a:t>S.M.A.R.T Time Management </a:t>
            </a:r>
          </a:p>
        </p:txBody>
      </p:sp>
      <p:sp>
        <p:nvSpPr>
          <p:cNvPr id="3" name="Subtitle 2">
            <a:extLst>
              <a:ext uri="{FF2B5EF4-FFF2-40B4-BE49-F238E27FC236}">
                <a16:creationId xmlns:a16="http://schemas.microsoft.com/office/drawing/2014/main" id="{17FD851E-5987-F125-CE8D-3D697F11E8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67115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C2DF-00B0-7369-3407-3D074754273A}"/>
              </a:ext>
            </a:extLst>
          </p:cNvPr>
          <p:cNvSpPr>
            <a:spLocks noGrp="1"/>
          </p:cNvSpPr>
          <p:nvPr>
            <p:ph type="title"/>
          </p:nvPr>
        </p:nvSpPr>
        <p:spPr/>
        <p:txBody>
          <a:bodyPr/>
          <a:lstStyle/>
          <a:p>
            <a:r>
              <a:rPr lang="en-IN" dirty="0"/>
              <a:t>SMART</a:t>
            </a:r>
          </a:p>
        </p:txBody>
      </p:sp>
      <p:sp>
        <p:nvSpPr>
          <p:cNvPr id="3" name="Content Placeholder 2">
            <a:extLst>
              <a:ext uri="{FF2B5EF4-FFF2-40B4-BE49-F238E27FC236}">
                <a16:creationId xmlns:a16="http://schemas.microsoft.com/office/drawing/2014/main" id="{17BE060C-76F4-DDC1-FB8B-D1F28D24D739}"/>
              </a:ext>
            </a:extLst>
          </p:cNvPr>
          <p:cNvSpPr>
            <a:spLocks noGrp="1"/>
          </p:cNvSpPr>
          <p:nvPr>
            <p:ph idx="1"/>
          </p:nvPr>
        </p:nvSpPr>
        <p:spPr/>
        <p:txBody>
          <a:bodyPr>
            <a:normAutofit/>
          </a:bodyPr>
          <a:lstStyle/>
          <a:p>
            <a:r>
              <a:rPr lang="en-US" b="0" i="0" dirty="0">
                <a:solidFill>
                  <a:srgbClr val="0B3354"/>
                </a:solidFill>
                <a:effectLst/>
                <a:latin typeface="-apple-system"/>
              </a:rPr>
              <a:t>SMART Goals For Time Management is important to ensure you know what you want to achieve by managing your time. </a:t>
            </a:r>
          </a:p>
          <a:p>
            <a:pPr algn="l"/>
            <a:r>
              <a:rPr lang="en-US" b="0" i="0" dirty="0">
                <a:solidFill>
                  <a:srgbClr val="0B3354"/>
                </a:solidFill>
                <a:effectLst/>
                <a:latin typeface="-apple-system"/>
              </a:rPr>
              <a:t>More importantly, setting SMART goals increases its chances for accomplishment or success a hundredfold. </a:t>
            </a:r>
          </a:p>
          <a:p>
            <a:pPr algn="l"/>
            <a:r>
              <a:rPr lang="en-US" b="0" i="0" dirty="0">
                <a:solidFill>
                  <a:srgbClr val="0B3354"/>
                </a:solidFill>
                <a:effectLst/>
                <a:latin typeface="-apple-system"/>
              </a:rPr>
              <a:t>When you set a SMART goal for your time management strategies, </a:t>
            </a:r>
            <a:r>
              <a:rPr lang="en-US" b="0" i="0" dirty="0" err="1">
                <a:solidFill>
                  <a:srgbClr val="0B3354"/>
                </a:solidFill>
                <a:effectLst/>
                <a:latin typeface="-apple-system"/>
              </a:rPr>
              <a:t>ie</a:t>
            </a:r>
            <a:r>
              <a:rPr lang="en-US" b="0" i="0" dirty="0">
                <a:solidFill>
                  <a:srgbClr val="0B3354"/>
                </a:solidFill>
                <a:effectLst/>
                <a:latin typeface="-apple-system"/>
              </a:rPr>
              <a:t>. having a specific goal within a given reasonable time frame that is also measurable, you tend to get better results. </a:t>
            </a:r>
          </a:p>
          <a:p>
            <a:pPr algn="l"/>
            <a:r>
              <a:rPr lang="en-US" b="0" i="0" dirty="0">
                <a:solidFill>
                  <a:srgbClr val="0B3354"/>
                </a:solidFill>
                <a:effectLst/>
                <a:latin typeface="-apple-system"/>
              </a:rPr>
              <a:t>So anyone with time management aspirations can apply this guide to direct their plan through actionable steps using the SMART goals.  </a:t>
            </a:r>
          </a:p>
          <a:p>
            <a:endParaRPr lang="en-IN" dirty="0"/>
          </a:p>
        </p:txBody>
      </p:sp>
    </p:spTree>
    <p:extLst>
      <p:ext uri="{BB962C8B-B14F-4D97-AF65-F5344CB8AC3E}">
        <p14:creationId xmlns:p14="http://schemas.microsoft.com/office/powerpoint/2010/main" val="4199575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52600" y="228600"/>
            <a:ext cx="8229600" cy="838200"/>
          </a:xfrm>
        </p:spPr>
        <p:txBody>
          <a:bodyPr>
            <a:normAutofit fontScale="90000"/>
          </a:bodyPr>
          <a:lstStyle/>
          <a:p>
            <a:pPr algn="ctr"/>
            <a:r>
              <a:rPr lang="en-US" dirty="0">
                <a:latin typeface="Baskerville Old Face" pitchFamily="18" charset="0"/>
              </a:rPr>
              <a:t>Student Opinion </a:t>
            </a:r>
            <a:r>
              <a:rPr lang="en-US" dirty="0">
                <a:solidFill>
                  <a:schemeClr val="tx1"/>
                </a:solidFill>
                <a:latin typeface="Baskerville Old Face" pitchFamily="18" charset="0"/>
              </a:rPr>
              <a:t>about Time Management</a:t>
            </a:r>
            <a:endParaRPr lang="en-US" dirty="0"/>
          </a:p>
        </p:txBody>
      </p:sp>
      <p:sp>
        <p:nvSpPr>
          <p:cNvPr id="3" name="Content Placeholder 2"/>
          <p:cNvSpPr>
            <a:spLocks noGrp="1"/>
          </p:cNvSpPr>
          <p:nvPr>
            <p:ph sz="half" idx="4294967295"/>
          </p:nvPr>
        </p:nvSpPr>
        <p:spPr>
          <a:xfrm>
            <a:off x="282804" y="1813089"/>
            <a:ext cx="6853286" cy="3962400"/>
          </a:xfrm>
        </p:spPr>
        <p:txBody>
          <a:bodyPr>
            <a:normAutofit fontScale="85000" lnSpcReduction="20000"/>
          </a:bodyPr>
          <a:lstStyle/>
          <a:p>
            <a:r>
              <a:rPr lang="en-US" sz="3400" dirty="0">
                <a:latin typeface="Arial" pitchFamily="34" charset="0"/>
                <a:cs typeface="Arial" pitchFamily="34" charset="0"/>
              </a:rPr>
              <a:t>Time management is nothing but common sense. I do well in school, so I must be managing my time effectively.</a:t>
            </a:r>
          </a:p>
          <a:p>
            <a:pPr marL="109728" indent="0">
              <a:buNone/>
            </a:pPr>
            <a:endParaRPr lang="en-US" sz="1500" dirty="0">
              <a:latin typeface="Arial" pitchFamily="34" charset="0"/>
              <a:cs typeface="Arial" pitchFamily="34" charset="0"/>
            </a:endParaRPr>
          </a:p>
          <a:p>
            <a:r>
              <a:rPr lang="en-US" sz="3400" dirty="0">
                <a:latin typeface="Arial" pitchFamily="34" charset="0"/>
                <a:cs typeface="Arial" pitchFamily="34" charset="0"/>
              </a:rPr>
              <a:t>It takes all the fun out of life!!!</a:t>
            </a:r>
          </a:p>
          <a:p>
            <a:pPr marL="109728" indent="0">
              <a:buNone/>
            </a:pPr>
            <a:endParaRPr lang="en-US" sz="1500" dirty="0">
              <a:latin typeface="Arial" pitchFamily="34" charset="0"/>
              <a:cs typeface="Arial" pitchFamily="34" charset="0"/>
            </a:endParaRPr>
          </a:p>
          <a:p>
            <a:r>
              <a:rPr lang="en-US" sz="3400" dirty="0">
                <a:latin typeface="Arial" pitchFamily="34" charset="0"/>
                <a:cs typeface="Arial" pitchFamily="34" charset="0"/>
              </a:rPr>
              <a:t>Time management?  I work better under pressure.</a:t>
            </a:r>
          </a:p>
          <a:p>
            <a:pPr marL="109728" indent="0">
              <a:buNone/>
            </a:pPr>
            <a:endParaRPr lang="en-US" sz="3400" dirty="0">
              <a:latin typeface="Arial" pitchFamily="34" charset="0"/>
              <a:cs typeface="Arial" pitchFamily="34" charset="0"/>
            </a:endParaRPr>
          </a:p>
          <a:p>
            <a:r>
              <a:rPr lang="en-US" sz="3400" dirty="0">
                <a:latin typeface="Arial" pitchFamily="34" charset="0"/>
                <a:cs typeface="Arial" pitchFamily="34" charset="0"/>
              </a:rPr>
              <a:t>No matter what I do, I won’t have enough time!</a:t>
            </a:r>
          </a:p>
          <a:p>
            <a:endParaRPr lang="en-US" sz="3400" dirty="0">
              <a:latin typeface="Arial" pitchFamily="34" charset="0"/>
              <a:cs typeface="Arial" pitchFamily="34" charset="0"/>
            </a:endParaRPr>
          </a:p>
          <a:p>
            <a:pPr marL="109728" indent="0">
              <a:buNone/>
            </a:pPr>
            <a:endParaRPr lang="en-US" sz="1500" dirty="0">
              <a:latin typeface="Arial" pitchFamily="34" charset="0"/>
              <a:cs typeface="Arial" pitchFamily="34" charset="0"/>
            </a:endParaRPr>
          </a:p>
          <a:p>
            <a:endParaRPr lang="en-US" dirty="0"/>
          </a:p>
        </p:txBody>
      </p:sp>
      <p:pic>
        <p:nvPicPr>
          <p:cNvPr id="2050" name="Picture 2" descr="C:\Users\ldinneb\AppData\Local\Microsoft\Windows\Temporary Internet Files\Content.IE5\0E4S2LBW\MC90023452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00" y="2438400"/>
            <a:ext cx="3236912"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18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C999-55B5-F3A7-D39B-FE487EDB2D6B}"/>
              </a:ext>
            </a:extLst>
          </p:cNvPr>
          <p:cNvSpPr>
            <a:spLocks noGrp="1"/>
          </p:cNvSpPr>
          <p:nvPr>
            <p:ph type="title"/>
          </p:nvPr>
        </p:nvSpPr>
        <p:spPr>
          <a:xfrm>
            <a:off x="838200" y="0"/>
            <a:ext cx="10515600" cy="961534"/>
          </a:xfrm>
        </p:spPr>
        <p:txBody>
          <a:bodyPr>
            <a:normAutofit/>
          </a:bodyPr>
          <a:lstStyle/>
          <a:p>
            <a:r>
              <a:rPr lang="en-US" b="1" i="0" dirty="0">
                <a:solidFill>
                  <a:srgbClr val="0B3354"/>
                </a:solidFill>
                <a:effectLst/>
                <a:latin typeface="-apple-system"/>
              </a:rPr>
              <a:t>What Is A SMART Goal? </a:t>
            </a:r>
            <a:endParaRPr lang="en-IN" dirty="0"/>
          </a:p>
        </p:txBody>
      </p:sp>
      <p:sp>
        <p:nvSpPr>
          <p:cNvPr id="3" name="Content Placeholder 2">
            <a:extLst>
              <a:ext uri="{FF2B5EF4-FFF2-40B4-BE49-F238E27FC236}">
                <a16:creationId xmlns:a16="http://schemas.microsoft.com/office/drawing/2014/main" id="{1FD1C9ED-7588-2BD2-5D1F-C410847366BC}"/>
              </a:ext>
            </a:extLst>
          </p:cNvPr>
          <p:cNvSpPr>
            <a:spLocks noGrp="1"/>
          </p:cNvSpPr>
          <p:nvPr>
            <p:ph idx="1"/>
          </p:nvPr>
        </p:nvSpPr>
        <p:spPr>
          <a:xfrm>
            <a:off x="838200" y="864090"/>
            <a:ext cx="10515600" cy="5536709"/>
          </a:xfrm>
        </p:spPr>
        <p:txBody>
          <a:bodyPr>
            <a:normAutofit fontScale="85000" lnSpcReduction="20000"/>
          </a:bodyPr>
          <a:lstStyle/>
          <a:p>
            <a:r>
              <a:rPr lang="en-US" b="0" i="0" dirty="0">
                <a:solidFill>
                  <a:srgbClr val="0B3354"/>
                </a:solidFill>
                <a:effectLst/>
                <a:latin typeface="-apple-system"/>
              </a:rPr>
              <a:t>SMART is an acronym that stands for Specific, Measurable, Attainable, Relevant, and Time-based. A SMART goal simply means that you are optimizing your goals on the basis of these given five parameters. </a:t>
            </a:r>
          </a:p>
          <a:p>
            <a:pPr marL="0" indent="0">
              <a:buNone/>
            </a:pPr>
            <a:endParaRPr lang="en-US" b="0" i="0" dirty="0">
              <a:solidFill>
                <a:srgbClr val="0B3354"/>
              </a:solidFill>
              <a:effectLst/>
              <a:latin typeface="-apple-system"/>
            </a:endParaRPr>
          </a:p>
          <a:p>
            <a:pPr algn="l">
              <a:buFont typeface="Arial" panose="020B0604020202020204" pitchFamily="34" charset="0"/>
              <a:buChar char="•"/>
            </a:pPr>
            <a:r>
              <a:rPr lang="en-US" b="1" i="0" dirty="0">
                <a:solidFill>
                  <a:srgbClr val="0B3354"/>
                </a:solidFill>
                <a:effectLst/>
                <a:latin typeface="-apple-system"/>
              </a:rPr>
              <a:t>Specific:</a:t>
            </a:r>
            <a:r>
              <a:rPr lang="en-US" b="0" i="0" dirty="0">
                <a:solidFill>
                  <a:srgbClr val="0B3354"/>
                </a:solidFill>
                <a:effectLst/>
                <a:latin typeface="-apple-system"/>
              </a:rPr>
              <a:t>  Your goal needs to be well-defined, detailed, and precise. It must focus specifically on a particular area in a certain direction.</a:t>
            </a:r>
            <a:br>
              <a:rPr lang="en-US" b="0" i="0" dirty="0">
                <a:solidFill>
                  <a:srgbClr val="0B3354"/>
                </a:solidFill>
                <a:effectLst/>
                <a:latin typeface="-apple-system"/>
              </a:rPr>
            </a:br>
            <a:endParaRPr lang="en-US" b="0" i="0" dirty="0">
              <a:solidFill>
                <a:srgbClr val="0B3354"/>
              </a:solidFill>
              <a:effectLst/>
              <a:latin typeface="-apple-system"/>
            </a:endParaRPr>
          </a:p>
          <a:p>
            <a:pPr algn="l">
              <a:buFont typeface="Arial" panose="020B0604020202020204" pitchFamily="34" charset="0"/>
              <a:buChar char="•"/>
            </a:pPr>
            <a:r>
              <a:rPr lang="en-US" b="1" i="0" dirty="0">
                <a:solidFill>
                  <a:srgbClr val="0B3354"/>
                </a:solidFill>
                <a:effectLst/>
                <a:latin typeface="-apple-system"/>
              </a:rPr>
              <a:t>Measurable</a:t>
            </a:r>
            <a:r>
              <a:rPr lang="en-US" b="0" i="0" dirty="0">
                <a:solidFill>
                  <a:srgbClr val="0B3354"/>
                </a:solidFill>
                <a:effectLst/>
                <a:latin typeface="-apple-system"/>
              </a:rPr>
              <a:t>:  Your goal must be quantifiable and can be measured with facts, figures or etc., to determine your progress throughout the duration of the goal.</a:t>
            </a:r>
            <a:br>
              <a:rPr lang="en-US" b="0" i="0" dirty="0">
                <a:solidFill>
                  <a:srgbClr val="0B3354"/>
                </a:solidFill>
                <a:effectLst/>
                <a:latin typeface="-apple-system"/>
              </a:rPr>
            </a:br>
            <a:endParaRPr lang="en-US" b="0" i="0" dirty="0">
              <a:solidFill>
                <a:srgbClr val="0B3354"/>
              </a:solidFill>
              <a:effectLst/>
              <a:latin typeface="-apple-system"/>
            </a:endParaRPr>
          </a:p>
          <a:p>
            <a:pPr algn="l">
              <a:buFont typeface="Arial" panose="020B0604020202020204" pitchFamily="34" charset="0"/>
              <a:buChar char="•"/>
            </a:pPr>
            <a:r>
              <a:rPr lang="en-US" b="1" i="0" dirty="0">
                <a:solidFill>
                  <a:srgbClr val="0B3354"/>
                </a:solidFill>
                <a:effectLst/>
                <a:latin typeface="-apple-system"/>
              </a:rPr>
              <a:t>Attainable</a:t>
            </a:r>
            <a:r>
              <a:rPr lang="en-US" b="0" i="0" dirty="0">
                <a:solidFill>
                  <a:srgbClr val="0B3354"/>
                </a:solidFill>
                <a:effectLst/>
                <a:latin typeface="-apple-system"/>
              </a:rPr>
              <a:t>:  The goal you set must be realistic, and you should have reasonable means, resources, and time to achieve it, along with relevant skills.</a:t>
            </a:r>
            <a:br>
              <a:rPr lang="en-US" b="0" i="0" dirty="0">
                <a:solidFill>
                  <a:srgbClr val="0B3354"/>
                </a:solidFill>
                <a:effectLst/>
                <a:latin typeface="-apple-system"/>
              </a:rPr>
            </a:br>
            <a:endParaRPr lang="en-US" b="0" i="0" dirty="0">
              <a:solidFill>
                <a:srgbClr val="0B3354"/>
              </a:solidFill>
              <a:effectLst/>
              <a:latin typeface="-apple-system"/>
            </a:endParaRPr>
          </a:p>
          <a:p>
            <a:pPr algn="l">
              <a:buFont typeface="Arial" panose="020B0604020202020204" pitchFamily="34" charset="0"/>
              <a:buChar char="•"/>
            </a:pPr>
            <a:r>
              <a:rPr lang="en-US" b="1" i="0" dirty="0">
                <a:solidFill>
                  <a:srgbClr val="0B3354"/>
                </a:solidFill>
                <a:effectLst/>
                <a:latin typeface="-apple-system"/>
              </a:rPr>
              <a:t>Relevant:</a:t>
            </a:r>
            <a:r>
              <a:rPr lang="en-US" b="0" i="0" dirty="0">
                <a:solidFill>
                  <a:srgbClr val="0B3354"/>
                </a:solidFill>
                <a:effectLst/>
                <a:latin typeface="-apple-system"/>
              </a:rPr>
              <a:t>  You also check the relevancy of the goal, which means it must be signed in your life, and you can define its implications or results.</a:t>
            </a:r>
            <a:br>
              <a:rPr lang="en-US" b="0" i="0" dirty="0">
                <a:solidFill>
                  <a:srgbClr val="0B3354"/>
                </a:solidFill>
                <a:effectLst/>
                <a:latin typeface="-apple-system"/>
              </a:rPr>
            </a:br>
            <a:endParaRPr lang="en-US" b="0" i="0" dirty="0">
              <a:solidFill>
                <a:srgbClr val="0B3354"/>
              </a:solidFill>
              <a:effectLst/>
              <a:latin typeface="-apple-system"/>
            </a:endParaRPr>
          </a:p>
          <a:p>
            <a:pPr algn="l">
              <a:buFont typeface="Arial" panose="020B0604020202020204" pitchFamily="34" charset="0"/>
              <a:buChar char="•"/>
            </a:pPr>
            <a:r>
              <a:rPr lang="en-US" b="1" i="0" dirty="0">
                <a:solidFill>
                  <a:srgbClr val="0B3354"/>
                </a:solidFill>
                <a:effectLst/>
                <a:latin typeface="-apple-system"/>
              </a:rPr>
              <a:t>Time-based:</a:t>
            </a:r>
            <a:r>
              <a:rPr lang="en-US" b="0" i="0" dirty="0">
                <a:solidFill>
                  <a:srgbClr val="0B3354"/>
                </a:solidFill>
                <a:effectLst/>
                <a:latin typeface="-apple-system"/>
              </a:rPr>
              <a:t> The goal you set must be time-based, i.e., restrained within a time limit or has a specific deadline to finish the goal. </a:t>
            </a:r>
          </a:p>
        </p:txBody>
      </p:sp>
    </p:spTree>
    <p:extLst>
      <p:ext uri="{BB962C8B-B14F-4D97-AF65-F5344CB8AC3E}">
        <p14:creationId xmlns:p14="http://schemas.microsoft.com/office/powerpoint/2010/main" val="3439005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54D4-E3CC-448C-EC98-A67D530E9B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6FBF1F-769B-97A3-5A23-DA38AF83FD2B}"/>
              </a:ext>
            </a:extLst>
          </p:cNvPr>
          <p:cNvSpPr>
            <a:spLocks noGrp="1"/>
          </p:cNvSpPr>
          <p:nvPr>
            <p:ph idx="1"/>
          </p:nvPr>
        </p:nvSpPr>
        <p:spPr/>
        <p:txBody>
          <a:bodyPr/>
          <a:lstStyle/>
          <a:p>
            <a:endParaRPr lang="en-IN"/>
          </a:p>
        </p:txBody>
      </p:sp>
      <p:pic>
        <p:nvPicPr>
          <p:cNvPr id="3074" name="Picture 2">
            <a:extLst>
              <a:ext uri="{FF2B5EF4-FFF2-40B4-BE49-F238E27FC236}">
                <a16:creationId xmlns:a16="http://schemas.microsoft.com/office/drawing/2014/main" id="{6E1D73F1-F1D4-230D-3583-FEAEF4DEF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212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8163-4B76-FA5B-C227-33427170ECB8}"/>
              </a:ext>
            </a:extLst>
          </p:cNvPr>
          <p:cNvSpPr>
            <a:spLocks noGrp="1"/>
          </p:cNvSpPr>
          <p:nvPr>
            <p:ph type="title"/>
          </p:nvPr>
        </p:nvSpPr>
        <p:spPr/>
        <p:txBody>
          <a:bodyPr/>
          <a:lstStyle/>
          <a:p>
            <a:r>
              <a:rPr lang="en-IN" dirty="0">
                <a:solidFill>
                  <a:srgbClr val="0B3354"/>
                </a:solidFill>
                <a:latin typeface="-apple-system"/>
              </a:rPr>
              <a:t>B</a:t>
            </a:r>
            <a:r>
              <a:rPr lang="en-IN" b="0" i="0" dirty="0">
                <a:solidFill>
                  <a:srgbClr val="0B3354"/>
                </a:solidFill>
                <a:effectLst/>
                <a:latin typeface="-apple-system"/>
              </a:rPr>
              <a:t>enefits of SMART Time Management </a:t>
            </a:r>
            <a:endParaRPr lang="en-IN" dirty="0"/>
          </a:p>
        </p:txBody>
      </p:sp>
      <p:sp>
        <p:nvSpPr>
          <p:cNvPr id="3" name="Content Placeholder 2">
            <a:extLst>
              <a:ext uri="{FF2B5EF4-FFF2-40B4-BE49-F238E27FC236}">
                <a16:creationId xmlns:a16="http://schemas.microsoft.com/office/drawing/2014/main" id="{00A6356E-2B19-E2F9-3667-734ADEB67FC6}"/>
              </a:ext>
            </a:extLst>
          </p:cNvPr>
          <p:cNvSpPr>
            <a:spLocks noGrp="1"/>
          </p:cNvSpPr>
          <p:nvPr>
            <p:ph idx="1"/>
          </p:nvPr>
        </p:nvSpPr>
        <p:spPr/>
        <p:txBody>
          <a:bodyPr/>
          <a:lstStyle/>
          <a:p>
            <a:pPr algn="l">
              <a:buFont typeface="Arial" panose="020B0604020202020204" pitchFamily="34" charset="0"/>
              <a:buChar char="•"/>
            </a:pPr>
            <a:r>
              <a:rPr lang="en-US" b="0" i="0" dirty="0">
                <a:solidFill>
                  <a:srgbClr val="0B3354"/>
                </a:solidFill>
                <a:effectLst/>
                <a:latin typeface="-apple-system"/>
              </a:rPr>
              <a:t>You will have a defined deadline to achieve your time management goals. </a:t>
            </a:r>
          </a:p>
          <a:p>
            <a:pPr algn="l">
              <a:buFont typeface="Arial" panose="020B0604020202020204" pitchFamily="34" charset="0"/>
              <a:buChar char="•"/>
            </a:pPr>
            <a:r>
              <a:rPr lang="en-US" b="0" i="0" dirty="0">
                <a:solidFill>
                  <a:srgbClr val="0B3354"/>
                </a:solidFill>
                <a:effectLst/>
                <a:latin typeface="-apple-system"/>
              </a:rPr>
              <a:t>You will become more productive and efficient. </a:t>
            </a:r>
          </a:p>
          <a:p>
            <a:pPr algn="l">
              <a:buFont typeface="Arial" panose="020B0604020202020204" pitchFamily="34" charset="0"/>
              <a:buChar char="•"/>
            </a:pPr>
            <a:r>
              <a:rPr lang="en-US" b="0" i="0" dirty="0">
                <a:solidFill>
                  <a:srgbClr val="0B3354"/>
                </a:solidFill>
                <a:effectLst/>
                <a:latin typeface="-apple-system"/>
              </a:rPr>
              <a:t>You will be able to track the progress of your time management goals throughout the journey or process. </a:t>
            </a:r>
          </a:p>
          <a:p>
            <a:pPr algn="l">
              <a:buFont typeface="Arial" panose="020B0604020202020204" pitchFamily="34" charset="0"/>
              <a:buChar char="•"/>
            </a:pPr>
            <a:r>
              <a:rPr lang="en-US" b="0" i="0" dirty="0">
                <a:solidFill>
                  <a:srgbClr val="0B3354"/>
                </a:solidFill>
                <a:effectLst/>
                <a:latin typeface="-apple-system"/>
              </a:rPr>
              <a:t>You will have more time to focus on other goals. </a:t>
            </a:r>
          </a:p>
          <a:p>
            <a:pPr algn="l">
              <a:buFont typeface="Arial" panose="020B0604020202020204" pitchFamily="34" charset="0"/>
              <a:buChar char="•"/>
            </a:pPr>
            <a:r>
              <a:rPr lang="en-US" b="0" i="0" dirty="0">
                <a:solidFill>
                  <a:srgbClr val="0B3354"/>
                </a:solidFill>
                <a:effectLst/>
                <a:latin typeface="-apple-system"/>
              </a:rPr>
              <a:t>You will be able to become proactive and avoid procrastination. </a:t>
            </a:r>
          </a:p>
        </p:txBody>
      </p:sp>
    </p:spTree>
    <p:extLst>
      <p:ext uri="{BB962C8B-B14F-4D97-AF65-F5344CB8AC3E}">
        <p14:creationId xmlns:p14="http://schemas.microsoft.com/office/powerpoint/2010/main" val="1516276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0D46-CC27-CF7D-4D5B-E9FE9DD35F4F}"/>
              </a:ext>
            </a:extLst>
          </p:cNvPr>
          <p:cNvSpPr>
            <a:spLocks noGrp="1"/>
          </p:cNvSpPr>
          <p:nvPr>
            <p:ph type="ctrTitle"/>
          </p:nvPr>
        </p:nvSpPr>
        <p:spPr/>
        <p:txBody>
          <a:bodyPr/>
          <a:lstStyle/>
          <a:p>
            <a:r>
              <a:rPr lang="en-IN" dirty="0"/>
              <a:t>Time Management Tools</a:t>
            </a:r>
          </a:p>
        </p:txBody>
      </p:sp>
      <p:sp>
        <p:nvSpPr>
          <p:cNvPr id="3" name="Subtitle 2">
            <a:extLst>
              <a:ext uri="{FF2B5EF4-FFF2-40B4-BE49-F238E27FC236}">
                <a16:creationId xmlns:a16="http://schemas.microsoft.com/office/drawing/2014/main" id="{17FD851E-5987-F125-CE8D-3D697F11E8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102338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06E8-DE30-5488-E8B1-1FF228561D91}"/>
              </a:ext>
            </a:extLst>
          </p:cNvPr>
          <p:cNvSpPr>
            <a:spLocks noGrp="1"/>
          </p:cNvSpPr>
          <p:nvPr>
            <p:ph type="title"/>
          </p:nvPr>
        </p:nvSpPr>
        <p:spPr/>
        <p:txBody>
          <a:bodyPr/>
          <a:lstStyle/>
          <a:p>
            <a:r>
              <a:rPr lang="en-IN" b="1" i="0" dirty="0">
                <a:solidFill>
                  <a:srgbClr val="23232D"/>
                </a:solidFill>
                <a:effectLst/>
                <a:latin typeface="Ubuntu" panose="020B0604020202020204" pitchFamily="34" charset="0"/>
              </a:rPr>
              <a:t>Time Management Tools</a:t>
            </a:r>
            <a:endParaRPr lang="en-IN" dirty="0"/>
          </a:p>
        </p:txBody>
      </p:sp>
      <p:sp>
        <p:nvSpPr>
          <p:cNvPr id="3" name="Content Placeholder 2">
            <a:extLst>
              <a:ext uri="{FF2B5EF4-FFF2-40B4-BE49-F238E27FC236}">
                <a16:creationId xmlns:a16="http://schemas.microsoft.com/office/drawing/2014/main" id="{5952AC1D-8C6B-0F1C-0C3C-B12F516E7D98}"/>
              </a:ext>
            </a:extLst>
          </p:cNvPr>
          <p:cNvSpPr>
            <a:spLocks noGrp="1"/>
          </p:cNvSpPr>
          <p:nvPr>
            <p:ph idx="1"/>
          </p:nvPr>
        </p:nvSpPr>
        <p:spPr/>
        <p:txBody>
          <a:bodyPr>
            <a:normAutofit lnSpcReduction="10000"/>
          </a:bodyPr>
          <a:lstStyle/>
          <a:p>
            <a:r>
              <a:rPr lang="en-US" dirty="0">
                <a:solidFill>
                  <a:srgbClr val="23232D"/>
                </a:solidFill>
                <a:latin typeface="Ubuntu" panose="020B0504030602030204" pitchFamily="34" charset="0"/>
              </a:rPr>
              <a:t>T</a:t>
            </a:r>
            <a:r>
              <a:rPr lang="en-US" b="0" i="0" dirty="0">
                <a:solidFill>
                  <a:srgbClr val="23232D"/>
                </a:solidFill>
                <a:effectLst/>
                <a:latin typeface="Ubuntu" panose="020B0504030602030204" pitchFamily="34" charset="0"/>
              </a:rPr>
              <a:t>here are a lot of time management tools out there. Here are some simple to use time management tools:</a:t>
            </a:r>
          </a:p>
          <a:p>
            <a:pPr algn="l">
              <a:buFont typeface="+mj-lt"/>
              <a:buAutoNum type="arabicPeriod"/>
            </a:pPr>
            <a:r>
              <a:rPr lang="en-IN" b="0" i="0" dirty="0">
                <a:solidFill>
                  <a:srgbClr val="23232D"/>
                </a:solidFill>
                <a:effectLst/>
                <a:latin typeface="Ubuntu" panose="020B0504030602030204" pitchFamily="34" charset="0"/>
              </a:rPr>
              <a:t>To-do list</a:t>
            </a:r>
          </a:p>
          <a:p>
            <a:pPr algn="l">
              <a:buFont typeface="+mj-lt"/>
              <a:buAutoNum type="arabicPeriod"/>
            </a:pPr>
            <a:r>
              <a:rPr lang="en-IN" b="0" i="0" dirty="0">
                <a:solidFill>
                  <a:srgbClr val="23232D"/>
                </a:solidFill>
                <a:effectLst/>
                <a:latin typeface="Ubuntu" panose="020B0504030602030204" pitchFamily="34" charset="0"/>
              </a:rPr>
              <a:t>Time Schedule</a:t>
            </a:r>
          </a:p>
          <a:p>
            <a:pPr algn="l">
              <a:buFont typeface="+mj-lt"/>
              <a:buAutoNum type="arabicPeriod"/>
            </a:pPr>
            <a:r>
              <a:rPr lang="en-IN" b="0" i="0" dirty="0">
                <a:solidFill>
                  <a:srgbClr val="23232D"/>
                </a:solidFill>
                <a:effectLst/>
                <a:latin typeface="Ubuntu" panose="020B0504030602030204" pitchFamily="34" charset="0"/>
              </a:rPr>
              <a:t>Action Priority Matrix</a:t>
            </a:r>
          </a:p>
          <a:p>
            <a:pPr algn="l">
              <a:buFont typeface="+mj-lt"/>
              <a:buAutoNum type="arabicPeriod"/>
            </a:pPr>
            <a:r>
              <a:rPr lang="en-IN" b="0" i="0" dirty="0">
                <a:solidFill>
                  <a:srgbClr val="23232D"/>
                </a:solidFill>
                <a:effectLst/>
                <a:latin typeface="Ubuntu" panose="020B0504030602030204" pitchFamily="34" charset="0"/>
              </a:rPr>
              <a:t>Urgent/Important Matrix</a:t>
            </a:r>
          </a:p>
          <a:p>
            <a:pPr algn="l">
              <a:buFont typeface="+mj-lt"/>
              <a:buAutoNum type="arabicPeriod"/>
            </a:pPr>
            <a:r>
              <a:rPr lang="en-IN" b="0" i="0" dirty="0">
                <a:solidFill>
                  <a:srgbClr val="23232D"/>
                </a:solidFill>
                <a:effectLst/>
                <a:latin typeface="Ubuntu" panose="020B0504030602030204" pitchFamily="34" charset="0"/>
              </a:rPr>
              <a:t>Interruptions Log</a:t>
            </a:r>
          </a:p>
          <a:p>
            <a:pPr algn="l">
              <a:buFont typeface="+mj-lt"/>
              <a:buAutoNum type="arabicPeriod"/>
            </a:pPr>
            <a:r>
              <a:rPr lang="en-IN" b="0" i="0" dirty="0">
                <a:solidFill>
                  <a:srgbClr val="23232D"/>
                </a:solidFill>
                <a:effectLst/>
                <a:latin typeface="Ubuntu" panose="020B0504030602030204" pitchFamily="34" charset="0"/>
              </a:rPr>
              <a:t>Pomodoro Technique</a:t>
            </a:r>
          </a:p>
          <a:p>
            <a:pPr algn="l">
              <a:buFont typeface="+mj-lt"/>
              <a:buAutoNum type="arabicPeriod"/>
            </a:pPr>
            <a:r>
              <a:rPr lang="en-IN" b="0" i="0" dirty="0">
                <a:solidFill>
                  <a:srgbClr val="23232D"/>
                </a:solidFill>
                <a:effectLst/>
                <a:latin typeface="Ubuntu" panose="020B0504030602030204" pitchFamily="34" charset="0"/>
              </a:rPr>
              <a:t>Task Breakdown</a:t>
            </a:r>
          </a:p>
          <a:p>
            <a:endParaRPr lang="en-IN" dirty="0"/>
          </a:p>
        </p:txBody>
      </p:sp>
    </p:spTree>
    <p:extLst>
      <p:ext uri="{BB962C8B-B14F-4D97-AF65-F5344CB8AC3E}">
        <p14:creationId xmlns:p14="http://schemas.microsoft.com/office/powerpoint/2010/main" val="6851226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24CB-7881-3982-F457-18F3BB5F9C9A}"/>
              </a:ext>
            </a:extLst>
          </p:cNvPr>
          <p:cNvSpPr>
            <a:spLocks noGrp="1"/>
          </p:cNvSpPr>
          <p:nvPr>
            <p:ph type="title"/>
          </p:nvPr>
        </p:nvSpPr>
        <p:spPr/>
        <p:txBody>
          <a:bodyPr/>
          <a:lstStyle/>
          <a:p>
            <a:r>
              <a:rPr lang="en-IN" b="1" i="0" dirty="0">
                <a:solidFill>
                  <a:srgbClr val="23232D"/>
                </a:solidFill>
                <a:effectLst/>
                <a:latin typeface="Ubuntu" panose="020B0504030602030204" pitchFamily="34" charset="0"/>
              </a:rPr>
              <a:t>To-do Lists</a:t>
            </a:r>
            <a:br>
              <a:rPr lang="en-IN" b="1" i="0" dirty="0">
                <a:solidFill>
                  <a:srgbClr val="23232D"/>
                </a:solidFill>
                <a:effectLst/>
                <a:latin typeface="Ubuntu" panose="020B0504030602030204" pitchFamily="34" charset="0"/>
              </a:rPr>
            </a:br>
            <a:endParaRPr lang="en-IN" dirty="0"/>
          </a:p>
        </p:txBody>
      </p:sp>
      <p:sp>
        <p:nvSpPr>
          <p:cNvPr id="3" name="Content Placeholder 2">
            <a:extLst>
              <a:ext uri="{FF2B5EF4-FFF2-40B4-BE49-F238E27FC236}">
                <a16:creationId xmlns:a16="http://schemas.microsoft.com/office/drawing/2014/main" id="{7BA2AA2C-D6A8-BEA7-E367-BB076A1B6DC2}"/>
              </a:ext>
            </a:extLst>
          </p:cNvPr>
          <p:cNvSpPr>
            <a:spLocks noGrp="1"/>
          </p:cNvSpPr>
          <p:nvPr>
            <p:ph idx="1"/>
          </p:nvPr>
        </p:nvSpPr>
        <p:spPr>
          <a:xfrm>
            <a:off x="687371" y="1253331"/>
            <a:ext cx="7353693" cy="5239544"/>
          </a:xfrm>
        </p:spPr>
        <p:txBody>
          <a:bodyPr>
            <a:normAutofit fontScale="85000" lnSpcReduction="20000"/>
          </a:bodyPr>
          <a:lstStyle/>
          <a:p>
            <a:pPr algn="l"/>
            <a:r>
              <a:rPr lang="en-US" b="0" i="0" dirty="0">
                <a:solidFill>
                  <a:srgbClr val="23232D"/>
                </a:solidFill>
                <a:effectLst/>
                <a:latin typeface="Ubuntu" panose="020B0504030602030204" pitchFamily="34" charset="0"/>
              </a:rPr>
              <a:t>The idea of a to-do list is to get everything that you need out of your head and captured somewhere. This gives you a great oversight of everything that you need to get done.</a:t>
            </a:r>
          </a:p>
          <a:p>
            <a:pPr algn="l"/>
            <a:r>
              <a:rPr lang="en-US" b="0" i="0" dirty="0">
                <a:solidFill>
                  <a:srgbClr val="23232D"/>
                </a:solidFill>
                <a:effectLst/>
                <a:latin typeface="Ubuntu" panose="020B0504030602030204" pitchFamily="34" charset="0"/>
              </a:rPr>
              <a:t>The benefit of using a to-do list means that you shouldn’t forget anything (providing of course you remember to write it on your list).</a:t>
            </a:r>
          </a:p>
          <a:p>
            <a:pPr algn="l"/>
            <a:endParaRPr lang="en-US" b="0" i="0" dirty="0">
              <a:solidFill>
                <a:srgbClr val="23232D"/>
              </a:solidFill>
              <a:effectLst/>
              <a:latin typeface="Ubuntu" panose="020B0504030602030204" pitchFamily="34" charset="0"/>
            </a:endParaRPr>
          </a:p>
          <a:p>
            <a:pPr algn="l"/>
            <a:r>
              <a:rPr lang="en-US" b="0" i="0" dirty="0">
                <a:solidFill>
                  <a:srgbClr val="23232D"/>
                </a:solidFill>
                <a:effectLst/>
                <a:latin typeface="Ubuntu" panose="020B0504030602030204" pitchFamily="34" charset="0"/>
              </a:rPr>
              <a:t>To-do lists do have some downsides.- </a:t>
            </a:r>
          </a:p>
          <a:p>
            <a:pPr marL="0" indent="0" algn="l">
              <a:buNone/>
            </a:pPr>
            <a:r>
              <a:rPr lang="en-US" dirty="0">
                <a:solidFill>
                  <a:srgbClr val="23232D"/>
                </a:solidFill>
                <a:latin typeface="Ubuntu" panose="020B0504030602030204" pitchFamily="34" charset="0"/>
              </a:rPr>
              <a:t>1. </a:t>
            </a:r>
            <a:r>
              <a:rPr lang="en-US" b="0" i="0" dirty="0">
                <a:solidFill>
                  <a:srgbClr val="23232D"/>
                </a:solidFill>
                <a:effectLst/>
                <a:latin typeface="Ubuntu" panose="020B0504030602030204" pitchFamily="34" charset="0"/>
              </a:rPr>
              <a:t>the list just becomes a list of things written on a sheet of paper that doesn’t necessarily drive any kind of action.</a:t>
            </a:r>
          </a:p>
          <a:p>
            <a:pPr marL="0" indent="0" algn="l">
              <a:buNone/>
            </a:pPr>
            <a:r>
              <a:rPr lang="en-US" b="0" i="0" dirty="0">
                <a:solidFill>
                  <a:srgbClr val="23232D"/>
                </a:solidFill>
                <a:effectLst/>
                <a:latin typeface="Ubuntu" panose="020B0504030602030204" pitchFamily="34" charset="0"/>
              </a:rPr>
              <a:t>2. To-do lists can lead to overwhelm. When the list is large, we can become guilty of just staring at it and wondering where we should start. This means the list creates inaction rather than action.</a:t>
            </a:r>
          </a:p>
        </p:txBody>
      </p:sp>
      <p:pic>
        <p:nvPicPr>
          <p:cNvPr id="6" name="Picture 5">
            <a:extLst>
              <a:ext uri="{FF2B5EF4-FFF2-40B4-BE49-F238E27FC236}">
                <a16:creationId xmlns:a16="http://schemas.microsoft.com/office/drawing/2014/main" id="{2CF6F185-B890-4BC9-FF14-18DB1604F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893" y="996315"/>
            <a:ext cx="3886200" cy="4865370"/>
          </a:xfrm>
          <a:prstGeom prst="rect">
            <a:avLst/>
          </a:prstGeom>
        </p:spPr>
      </p:pic>
    </p:spTree>
    <p:extLst>
      <p:ext uri="{BB962C8B-B14F-4D97-AF65-F5344CB8AC3E}">
        <p14:creationId xmlns:p14="http://schemas.microsoft.com/office/powerpoint/2010/main" val="3971352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117C8-CA82-5344-C893-D12DD06F030C}"/>
              </a:ext>
            </a:extLst>
          </p:cNvPr>
          <p:cNvSpPr>
            <a:spLocks noGrp="1"/>
          </p:cNvSpPr>
          <p:nvPr>
            <p:ph type="title"/>
          </p:nvPr>
        </p:nvSpPr>
        <p:spPr>
          <a:xfrm>
            <a:off x="838200" y="0"/>
            <a:ext cx="10515600" cy="1325563"/>
          </a:xfrm>
        </p:spPr>
        <p:txBody>
          <a:bodyPr>
            <a:normAutofit/>
          </a:bodyPr>
          <a:lstStyle/>
          <a:p>
            <a:r>
              <a:rPr lang="en-IN" b="1" i="0" dirty="0">
                <a:solidFill>
                  <a:srgbClr val="23232D"/>
                </a:solidFill>
                <a:effectLst/>
                <a:latin typeface="Ubuntu" panose="020B0504030602030204" pitchFamily="34" charset="0"/>
              </a:rPr>
              <a:t>Time Schedule</a:t>
            </a:r>
            <a:endParaRPr lang="en-IN" dirty="0"/>
          </a:p>
        </p:txBody>
      </p:sp>
      <p:sp>
        <p:nvSpPr>
          <p:cNvPr id="3" name="Content Placeholder 2">
            <a:extLst>
              <a:ext uri="{FF2B5EF4-FFF2-40B4-BE49-F238E27FC236}">
                <a16:creationId xmlns:a16="http://schemas.microsoft.com/office/drawing/2014/main" id="{D779ADD4-E1E8-3E07-6584-6F9B418A4A38}"/>
              </a:ext>
            </a:extLst>
          </p:cNvPr>
          <p:cNvSpPr>
            <a:spLocks noGrp="1"/>
          </p:cNvSpPr>
          <p:nvPr>
            <p:ph idx="1"/>
          </p:nvPr>
        </p:nvSpPr>
        <p:spPr>
          <a:xfrm>
            <a:off x="0" y="986639"/>
            <a:ext cx="12192000" cy="4351338"/>
          </a:xfrm>
        </p:spPr>
        <p:txBody>
          <a:bodyPr>
            <a:normAutofit/>
          </a:bodyPr>
          <a:lstStyle/>
          <a:p>
            <a:pPr algn="l"/>
            <a:r>
              <a:rPr lang="en-US" sz="2400" b="0" i="0" dirty="0">
                <a:solidFill>
                  <a:srgbClr val="23232D"/>
                </a:solidFill>
                <a:effectLst/>
                <a:latin typeface="Ubuntu" panose="020B0504030602030204" pitchFamily="34" charset="0"/>
              </a:rPr>
              <a:t>If a to-do list is a plan, then we need to create a schedule. Creating a time schedule is a highly effective time management tool that will help you to get more done.</a:t>
            </a:r>
          </a:p>
          <a:p>
            <a:pPr algn="l"/>
            <a:r>
              <a:rPr lang="en-US" sz="2400" b="0" i="0" dirty="0">
                <a:solidFill>
                  <a:srgbClr val="23232D"/>
                </a:solidFill>
                <a:effectLst/>
                <a:latin typeface="Ubuntu" panose="020B0504030602030204" pitchFamily="34" charset="0"/>
              </a:rPr>
              <a:t>Scheduling your time simply means allocating time for every task that you need to complete. In essence, it’s blocking time out in a calendar or planner.</a:t>
            </a:r>
          </a:p>
          <a:p>
            <a:pPr marL="0" indent="0">
              <a:buNone/>
            </a:pPr>
            <a:endParaRPr lang="en-IN" sz="2400" dirty="0"/>
          </a:p>
        </p:txBody>
      </p:sp>
      <p:pic>
        <p:nvPicPr>
          <p:cNvPr id="5122" name="Picture 2" descr="time management tools - time schedule">
            <a:extLst>
              <a:ext uri="{FF2B5EF4-FFF2-40B4-BE49-F238E27FC236}">
                <a16:creationId xmlns:a16="http://schemas.microsoft.com/office/drawing/2014/main" id="{BE5AEDA1-F7BD-2D8D-861E-CD5A3F86EF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555"/>
          <a:stretch/>
        </p:blipFill>
        <p:spPr bwMode="auto">
          <a:xfrm>
            <a:off x="5340852" y="3803515"/>
            <a:ext cx="6851149" cy="30772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4C5DA3-A63D-1638-AFC6-CEC887946FB0}"/>
              </a:ext>
            </a:extLst>
          </p:cNvPr>
          <p:cNvSpPr txBox="1"/>
          <p:nvPr/>
        </p:nvSpPr>
        <p:spPr>
          <a:xfrm>
            <a:off x="0" y="2908296"/>
            <a:ext cx="5697215" cy="3416320"/>
          </a:xfrm>
          <a:prstGeom prst="rect">
            <a:avLst/>
          </a:prstGeom>
          <a:noFill/>
        </p:spPr>
        <p:txBody>
          <a:bodyPr wrap="square" rtlCol="0">
            <a:spAutoFit/>
          </a:bodyPr>
          <a:lstStyle/>
          <a:p>
            <a:r>
              <a:rPr lang="en-IN" sz="2400" dirty="0">
                <a:latin typeface="Ubuntu" panose="020B0504030602030204" pitchFamily="34" charset="0"/>
              </a:rPr>
              <a:t>Benefit-Y</a:t>
            </a:r>
            <a:r>
              <a:rPr lang="en-US" sz="2400" b="0" i="0" dirty="0" err="1">
                <a:solidFill>
                  <a:srgbClr val="23232D"/>
                </a:solidFill>
                <a:effectLst/>
                <a:latin typeface="Ubuntu" panose="020B0504030602030204" pitchFamily="34" charset="0"/>
              </a:rPr>
              <a:t>ou</a:t>
            </a:r>
            <a:r>
              <a:rPr lang="en-US" sz="2400" b="0" i="0" dirty="0">
                <a:solidFill>
                  <a:srgbClr val="23232D"/>
                </a:solidFill>
                <a:effectLst/>
                <a:latin typeface="Ubuntu" panose="020B0504030602030204" pitchFamily="34" charset="0"/>
              </a:rPr>
              <a:t> get a really good picture of everything that you have to do and you can see where your gaps are to add in new tasks.</a:t>
            </a:r>
          </a:p>
          <a:p>
            <a:endParaRPr lang="en-IN" sz="2400" dirty="0">
              <a:latin typeface="Ubuntu" panose="020B0504030602030204" pitchFamily="34" charset="0"/>
            </a:endParaRPr>
          </a:p>
          <a:p>
            <a:r>
              <a:rPr lang="en-IN" sz="2400" dirty="0">
                <a:latin typeface="Ubuntu" panose="020B0504030602030204" pitchFamily="34" charset="0"/>
              </a:rPr>
              <a:t>Downside- </a:t>
            </a:r>
            <a:r>
              <a:rPr lang="en-US" sz="2400" b="0" i="0" dirty="0">
                <a:solidFill>
                  <a:srgbClr val="23232D"/>
                </a:solidFill>
                <a:effectLst/>
                <a:latin typeface="Ubuntu" panose="020B0504030602030204" pitchFamily="34" charset="0"/>
              </a:rPr>
              <a:t>The downside is setting it up. It can take  some time, but once done, it’s just a matter of keeping it updated</a:t>
            </a:r>
            <a:endParaRPr lang="en-IN" sz="2400" dirty="0">
              <a:latin typeface="Ubuntu" panose="020B0504030602030204" pitchFamily="34" charset="0"/>
            </a:endParaRPr>
          </a:p>
        </p:txBody>
      </p:sp>
    </p:spTree>
    <p:extLst>
      <p:ext uri="{BB962C8B-B14F-4D97-AF65-F5344CB8AC3E}">
        <p14:creationId xmlns:p14="http://schemas.microsoft.com/office/powerpoint/2010/main" val="634876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6B5C4-D2CC-5039-9FC3-9BAAC0FFBA35}"/>
              </a:ext>
            </a:extLst>
          </p:cNvPr>
          <p:cNvSpPr>
            <a:spLocks noGrp="1"/>
          </p:cNvSpPr>
          <p:nvPr>
            <p:ph type="title"/>
          </p:nvPr>
        </p:nvSpPr>
        <p:spPr>
          <a:xfrm>
            <a:off x="633918" y="627485"/>
            <a:ext cx="8912157" cy="243191"/>
          </a:xfrm>
        </p:spPr>
        <p:txBody>
          <a:bodyPr>
            <a:normAutofit fontScale="90000"/>
          </a:bodyPr>
          <a:lstStyle/>
          <a:p>
            <a:r>
              <a:rPr lang="en-IN" b="1" i="0" dirty="0">
                <a:solidFill>
                  <a:srgbClr val="23232D"/>
                </a:solidFill>
                <a:effectLst/>
                <a:latin typeface="Ubuntu" panose="020B0504030602030204" pitchFamily="34" charset="0"/>
              </a:rPr>
              <a:t>Action/Priority Matrix</a:t>
            </a:r>
            <a:br>
              <a:rPr lang="en-IN" b="1" i="0" dirty="0">
                <a:solidFill>
                  <a:srgbClr val="23232D"/>
                </a:solidFill>
                <a:effectLst/>
                <a:latin typeface="Ubuntu" panose="020B0504030602030204" pitchFamily="34" charset="0"/>
              </a:rPr>
            </a:br>
            <a:endParaRPr lang="en-IN" dirty="0"/>
          </a:p>
        </p:txBody>
      </p:sp>
      <p:sp>
        <p:nvSpPr>
          <p:cNvPr id="3" name="Content Placeholder 2">
            <a:extLst>
              <a:ext uri="{FF2B5EF4-FFF2-40B4-BE49-F238E27FC236}">
                <a16:creationId xmlns:a16="http://schemas.microsoft.com/office/drawing/2014/main" id="{F49CC03A-C263-EA95-8942-20B67041208F}"/>
              </a:ext>
            </a:extLst>
          </p:cNvPr>
          <p:cNvSpPr>
            <a:spLocks noGrp="1"/>
          </p:cNvSpPr>
          <p:nvPr>
            <p:ph idx="1"/>
          </p:nvPr>
        </p:nvSpPr>
        <p:spPr>
          <a:xfrm>
            <a:off x="351816" y="1040960"/>
            <a:ext cx="6866108" cy="4351338"/>
          </a:xfrm>
        </p:spPr>
        <p:txBody>
          <a:bodyPr>
            <a:normAutofit/>
          </a:bodyPr>
          <a:lstStyle/>
          <a:p>
            <a:r>
              <a:rPr lang="en-US" sz="2400" b="0" i="0" dirty="0">
                <a:solidFill>
                  <a:srgbClr val="23232D"/>
                </a:solidFill>
                <a:effectLst/>
                <a:latin typeface="Ubuntu" panose="020B0504030602030204" pitchFamily="34" charset="0"/>
              </a:rPr>
              <a:t>The Action/Priority Matrix is a simple to use time management tool that will help with </a:t>
            </a:r>
            <a:r>
              <a:rPr lang="en-US" sz="2400" b="0" i="0" dirty="0" err="1">
                <a:solidFill>
                  <a:srgbClr val="23232D"/>
                </a:solidFill>
                <a:effectLst/>
                <a:latin typeface="Ubuntu" panose="020B0504030602030204" pitchFamily="34" charset="0"/>
              </a:rPr>
              <a:t>prioritising</a:t>
            </a:r>
            <a:r>
              <a:rPr lang="en-US" sz="2400" b="0" i="0" dirty="0">
                <a:solidFill>
                  <a:srgbClr val="23232D"/>
                </a:solidFill>
                <a:effectLst/>
                <a:latin typeface="Ubuntu" panose="020B0504030602030204" pitchFamily="34" charset="0"/>
              </a:rPr>
              <a:t> your tasks. Rather than using the deadline as the driver behind the priority, it uses impact and energy.</a:t>
            </a:r>
            <a:endParaRPr lang="en-IN" sz="2400" dirty="0"/>
          </a:p>
        </p:txBody>
      </p:sp>
      <p:pic>
        <p:nvPicPr>
          <p:cNvPr id="6146" name="Picture 2" descr="time management tools - action priority matric">
            <a:extLst>
              <a:ext uri="{FF2B5EF4-FFF2-40B4-BE49-F238E27FC236}">
                <a16:creationId xmlns:a16="http://schemas.microsoft.com/office/drawing/2014/main" id="{3872101F-B07F-7EF3-825A-90E438CC13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320"/>
          <a:stretch/>
        </p:blipFill>
        <p:spPr bwMode="auto">
          <a:xfrm>
            <a:off x="7526777" y="870676"/>
            <a:ext cx="4762500" cy="5116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3079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FC58-FCDE-A2C9-3D95-77B37FBE9537}"/>
              </a:ext>
            </a:extLst>
          </p:cNvPr>
          <p:cNvSpPr>
            <a:spLocks noGrp="1"/>
          </p:cNvSpPr>
          <p:nvPr>
            <p:ph type="title"/>
          </p:nvPr>
        </p:nvSpPr>
        <p:spPr>
          <a:xfrm>
            <a:off x="838200" y="0"/>
            <a:ext cx="10515600" cy="841506"/>
          </a:xfrm>
        </p:spPr>
        <p:txBody>
          <a:bodyPr/>
          <a:lstStyle/>
          <a:p>
            <a:r>
              <a:rPr lang="en-IN" b="1" i="0" dirty="0">
                <a:solidFill>
                  <a:srgbClr val="23232D"/>
                </a:solidFill>
                <a:effectLst/>
                <a:latin typeface="Ubuntu" panose="020B0504030602030204" pitchFamily="34" charset="0"/>
              </a:rPr>
              <a:t>The Urgent/Important Matrix</a:t>
            </a:r>
            <a:endParaRPr lang="en-IN" dirty="0"/>
          </a:p>
        </p:txBody>
      </p:sp>
      <p:sp>
        <p:nvSpPr>
          <p:cNvPr id="3" name="Content Placeholder 2">
            <a:extLst>
              <a:ext uri="{FF2B5EF4-FFF2-40B4-BE49-F238E27FC236}">
                <a16:creationId xmlns:a16="http://schemas.microsoft.com/office/drawing/2014/main" id="{E082797C-B371-0C0C-CBD8-4D6218022B53}"/>
              </a:ext>
            </a:extLst>
          </p:cNvPr>
          <p:cNvSpPr>
            <a:spLocks noGrp="1"/>
          </p:cNvSpPr>
          <p:nvPr>
            <p:ph idx="1"/>
          </p:nvPr>
        </p:nvSpPr>
        <p:spPr>
          <a:xfrm>
            <a:off x="160256" y="841506"/>
            <a:ext cx="7381187" cy="6016494"/>
          </a:xfrm>
        </p:spPr>
        <p:txBody>
          <a:bodyPr>
            <a:normAutofit/>
          </a:bodyPr>
          <a:lstStyle/>
          <a:p>
            <a:r>
              <a:rPr lang="en-US" sz="2400" b="0" i="0" dirty="0">
                <a:solidFill>
                  <a:srgbClr val="23232D"/>
                </a:solidFill>
                <a:effectLst/>
                <a:latin typeface="Ubuntu" panose="020B0504030602030204" pitchFamily="34" charset="0"/>
              </a:rPr>
              <a:t>The Urgent/Important Matrix is probably one of the most common time management tools. It’s a tool used for </a:t>
            </a:r>
            <a:r>
              <a:rPr lang="en-US" sz="2400" b="0" i="0" dirty="0" err="1">
                <a:solidFill>
                  <a:srgbClr val="23232D"/>
                </a:solidFill>
                <a:effectLst/>
                <a:latin typeface="Ubuntu" panose="020B0504030602030204" pitchFamily="34" charset="0"/>
              </a:rPr>
              <a:t>prioritising</a:t>
            </a:r>
            <a:r>
              <a:rPr lang="en-US" sz="2400" b="0" i="0" dirty="0">
                <a:solidFill>
                  <a:srgbClr val="23232D"/>
                </a:solidFill>
                <a:effectLst/>
                <a:latin typeface="Ubuntu" panose="020B0504030602030204" pitchFamily="34" charset="0"/>
              </a:rPr>
              <a:t> tasks.</a:t>
            </a:r>
          </a:p>
          <a:p>
            <a:r>
              <a:rPr lang="en-US" sz="2400" dirty="0">
                <a:solidFill>
                  <a:srgbClr val="23232D"/>
                </a:solidFill>
                <a:latin typeface="Ubuntu" panose="020B0504030602030204" pitchFamily="34" charset="0"/>
              </a:rPr>
              <a:t>The original name of this model is the Eisenhower Matrix. The 4 boxes from the Urgent/Important matrix are:</a:t>
            </a:r>
          </a:p>
          <a:p>
            <a:r>
              <a:rPr lang="en-US" sz="2400" dirty="0">
                <a:solidFill>
                  <a:srgbClr val="23232D"/>
                </a:solidFill>
                <a:latin typeface="Ubuntu" panose="020B0504030602030204" pitchFamily="34" charset="0"/>
              </a:rPr>
              <a:t>Urgent and Important</a:t>
            </a:r>
          </a:p>
          <a:p>
            <a:r>
              <a:rPr lang="en-US" sz="2400" dirty="0">
                <a:solidFill>
                  <a:srgbClr val="23232D"/>
                </a:solidFill>
                <a:latin typeface="Ubuntu" panose="020B0504030602030204" pitchFamily="34" charset="0"/>
              </a:rPr>
              <a:t>Not Urgent and Important</a:t>
            </a:r>
          </a:p>
          <a:p>
            <a:r>
              <a:rPr lang="en-US" sz="2400" dirty="0">
                <a:solidFill>
                  <a:srgbClr val="23232D"/>
                </a:solidFill>
                <a:latin typeface="Ubuntu" panose="020B0504030602030204" pitchFamily="34" charset="0"/>
              </a:rPr>
              <a:t>Urgent and Not Important</a:t>
            </a:r>
          </a:p>
          <a:p>
            <a:r>
              <a:rPr lang="en-US" sz="2400" dirty="0">
                <a:solidFill>
                  <a:srgbClr val="23232D"/>
                </a:solidFill>
                <a:latin typeface="Ubuntu" panose="020B0504030602030204" pitchFamily="34" charset="0"/>
              </a:rPr>
              <a:t>Not Urgent and Not Important</a:t>
            </a:r>
          </a:p>
          <a:p>
            <a:endParaRPr lang="en-US" sz="2400" dirty="0">
              <a:solidFill>
                <a:srgbClr val="23232D"/>
              </a:solidFill>
              <a:latin typeface="Ubuntu" panose="020B0504030602030204" pitchFamily="34" charset="0"/>
            </a:endParaRPr>
          </a:p>
          <a:p>
            <a:r>
              <a:rPr lang="en-US" sz="2400" dirty="0">
                <a:solidFill>
                  <a:srgbClr val="23232D"/>
                </a:solidFill>
                <a:latin typeface="Ubuntu" panose="020B0504030602030204" pitchFamily="34" charset="0"/>
              </a:rPr>
              <a:t>The grid allows us to either label our tasks as 1 to 4, or place tasks into the relevant box on a grid. The idea being we should deal with box 1 activities first, then box 2, reduce box 3 and eliminate box 4.</a:t>
            </a:r>
          </a:p>
        </p:txBody>
      </p:sp>
      <p:pic>
        <p:nvPicPr>
          <p:cNvPr id="7170" name="Picture 2" descr="time management tools - urgent/important matrix">
            <a:extLst>
              <a:ext uri="{FF2B5EF4-FFF2-40B4-BE49-F238E27FC236}">
                <a16:creationId xmlns:a16="http://schemas.microsoft.com/office/drawing/2014/main" id="{E45E758C-212B-F7F2-5E9D-6988B80104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059"/>
          <a:stretch/>
        </p:blipFill>
        <p:spPr bwMode="auto">
          <a:xfrm>
            <a:off x="7429500" y="1726440"/>
            <a:ext cx="4762500" cy="5131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683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nterruptions log">
            <a:extLst>
              <a:ext uri="{FF2B5EF4-FFF2-40B4-BE49-F238E27FC236}">
                <a16:creationId xmlns:a16="http://schemas.microsoft.com/office/drawing/2014/main" id="{06587C04-0C68-0002-FD4A-17B0C7AED4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3725" y="4487159"/>
            <a:ext cx="5388275" cy="237084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DC95FE2-88A2-979B-6BD6-4841C6078103}"/>
              </a:ext>
            </a:extLst>
          </p:cNvPr>
          <p:cNvSpPr>
            <a:spLocks noGrp="1"/>
          </p:cNvSpPr>
          <p:nvPr>
            <p:ph type="title"/>
          </p:nvPr>
        </p:nvSpPr>
        <p:spPr>
          <a:xfrm>
            <a:off x="838200" y="110603"/>
            <a:ext cx="10515600" cy="841506"/>
          </a:xfrm>
        </p:spPr>
        <p:txBody>
          <a:bodyPr/>
          <a:lstStyle/>
          <a:p>
            <a:r>
              <a:rPr lang="en-IN" b="1" i="0" dirty="0">
                <a:solidFill>
                  <a:srgbClr val="23232D"/>
                </a:solidFill>
                <a:effectLst/>
                <a:latin typeface="Ubuntu" panose="020B0504030602030204" pitchFamily="34" charset="0"/>
              </a:rPr>
              <a:t>Interruptions Log</a:t>
            </a:r>
            <a:endParaRPr lang="en-IN" dirty="0"/>
          </a:p>
        </p:txBody>
      </p:sp>
      <p:sp>
        <p:nvSpPr>
          <p:cNvPr id="3" name="Content Placeholder 2">
            <a:extLst>
              <a:ext uri="{FF2B5EF4-FFF2-40B4-BE49-F238E27FC236}">
                <a16:creationId xmlns:a16="http://schemas.microsoft.com/office/drawing/2014/main" id="{E8235A82-2BEE-8C71-437A-A8193E89E0D6}"/>
              </a:ext>
            </a:extLst>
          </p:cNvPr>
          <p:cNvSpPr>
            <a:spLocks noGrp="1"/>
          </p:cNvSpPr>
          <p:nvPr>
            <p:ph idx="1"/>
          </p:nvPr>
        </p:nvSpPr>
        <p:spPr>
          <a:xfrm>
            <a:off x="414779" y="952108"/>
            <a:ext cx="11052142" cy="5905891"/>
          </a:xfrm>
        </p:spPr>
        <p:txBody>
          <a:bodyPr>
            <a:normAutofit/>
          </a:bodyPr>
          <a:lstStyle/>
          <a:p>
            <a:r>
              <a:rPr lang="en-US" sz="2400" b="0" i="0" dirty="0">
                <a:solidFill>
                  <a:srgbClr val="23232D"/>
                </a:solidFill>
                <a:effectLst/>
                <a:latin typeface="Ubuntu" panose="020B0504030602030204" pitchFamily="34" charset="0"/>
              </a:rPr>
              <a:t>Another time management tools is an interruptions log. This simple tool suggests that you spend some time, maybe a week, capturing each time you get interrupted and then </a:t>
            </a:r>
            <a:r>
              <a:rPr lang="en-US" sz="2400" b="0" i="0" dirty="0" err="1">
                <a:solidFill>
                  <a:srgbClr val="23232D"/>
                </a:solidFill>
                <a:effectLst/>
                <a:latin typeface="Ubuntu" panose="020B0504030602030204" pitchFamily="34" charset="0"/>
              </a:rPr>
              <a:t>analysing</a:t>
            </a:r>
            <a:r>
              <a:rPr lang="en-US" sz="2400" b="0" i="0" dirty="0">
                <a:solidFill>
                  <a:srgbClr val="23232D"/>
                </a:solidFill>
                <a:effectLst/>
                <a:latin typeface="Ubuntu" panose="020B0504030602030204" pitchFamily="34" charset="0"/>
              </a:rPr>
              <a:t> the data. This helps you to understand where your time goes and potentially who is stealing it.</a:t>
            </a:r>
          </a:p>
          <a:p>
            <a:r>
              <a:rPr lang="en-US" sz="2400" b="0" i="0" dirty="0">
                <a:solidFill>
                  <a:srgbClr val="23232D"/>
                </a:solidFill>
                <a:effectLst/>
                <a:latin typeface="Ubuntu" panose="020B0504030602030204" pitchFamily="34" charset="0"/>
              </a:rPr>
              <a:t>Each time you get interrupted (meaning each time you have to stop a task and deal with someone else) fill in the log. Here is how to fill it in:</a:t>
            </a:r>
          </a:p>
          <a:p>
            <a:pPr algn="l">
              <a:buFont typeface="Arial" panose="020B0604020202020204" pitchFamily="34" charset="0"/>
              <a:buChar char="•"/>
            </a:pPr>
            <a:r>
              <a:rPr lang="en-US" sz="2000" b="1" i="0" dirty="0">
                <a:solidFill>
                  <a:srgbClr val="23232D"/>
                </a:solidFill>
                <a:effectLst/>
                <a:latin typeface="Ubuntu" panose="020B0504030602030204" pitchFamily="34" charset="0"/>
              </a:rPr>
              <a:t>Date – </a:t>
            </a:r>
            <a:r>
              <a:rPr lang="en-US" sz="2000" b="0" i="0" dirty="0">
                <a:solidFill>
                  <a:srgbClr val="23232D"/>
                </a:solidFill>
                <a:effectLst/>
                <a:latin typeface="Ubuntu" panose="020B0504030602030204" pitchFamily="34" charset="0"/>
              </a:rPr>
              <a:t>The date the interruption happened (this could just be written at the start of the day)</a:t>
            </a:r>
          </a:p>
          <a:p>
            <a:pPr algn="l">
              <a:buFont typeface="Arial" panose="020B0604020202020204" pitchFamily="34" charset="0"/>
              <a:buChar char="•"/>
            </a:pPr>
            <a:r>
              <a:rPr lang="en-US" sz="2000" b="1" i="0" dirty="0">
                <a:solidFill>
                  <a:srgbClr val="23232D"/>
                </a:solidFill>
                <a:effectLst/>
                <a:latin typeface="Ubuntu" panose="020B0504030602030204" pitchFamily="34" charset="0"/>
              </a:rPr>
              <a:t>Time – </a:t>
            </a:r>
            <a:r>
              <a:rPr lang="en-US" sz="2000" b="0" i="0" dirty="0">
                <a:solidFill>
                  <a:srgbClr val="23232D"/>
                </a:solidFill>
                <a:effectLst/>
                <a:latin typeface="Ubuntu" panose="020B0504030602030204" pitchFamily="34" charset="0"/>
              </a:rPr>
              <a:t>The time the interruption happened</a:t>
            </a:r>
          </a:p>
          <a:p>
            <a:pPr algn="l">
              <a:buFont typeface="Arial" panose="020B0604020202020204" pitchFamily="34" charset="0"/>
              <a:buChar char="•"/>
            </a:pPr>
            <a:r>
              <a:rPr lang="en-US" sz="2000" b="1" i="0" dirty="0">
                <a:solidFill>
                  <a:srgbClr val="23232D"/>
                </a:solidFill>
                <a:effectLst/>
                <a:latin typeface="Ubuntu" panose="020B0504030602030204" pitchFamily="34" charset="0"/>
              </a:rPr>
              <a:t>Who – </a:t>
            </a:r>
            <a:r>
              <a:rPr lang="en-US" sz="2000" b="0" i="0" dirty="0">
                <a:solidFill>
                  <a:srgbClr val="23232D"/>
                </a:solidFill>
                <a:effectLst/>
                <a:latin typeface="Ubuntu" panose="020B0504030602030204" pitchFamily="34" charset="0"/>
              </a:rPr>
              <a:t>Who interrupted you?</a:t>
            </a:r>
          </a:p>
          <a:p>
            <a:pPr algn="l">
              <a:buFont typeface="Arial" panose="020B0604020202020204" pitchFamily="34" charset="0"/>
              <a:buChar char="•"/>
            </a:pPr>
            <a:r>
              <a:rPr lang="en-US" sz="2000" b="1" i="0" dirty="0">
                <a:solidFill>
                  <a:srgbClr val="23232D"/>
                </a:solidFill>
                <a:effectLst/>
                <a:latin typeface="Ubuntu" panose="020B0504030602030204" pitchFamily="34" charset="0"/>
              </a:rPr>
              <a:t>Why – </a:t>
            </a:r>
            <a:r>
              <a:rPr lang="en-US" sz="2000" b="0" i="0" dirty="0">
                <a:solidFill>
                  <a:srgbClr val="23232D"/>
                </a:solidFill>
                <a:effectLst/>
                <a:latin typeface="Ubuntu" panose="020B0504030602030204" pitchFamily="34" charset="0"/>
              </a:rPr>
              <a:t>Why did they interrupt you?</a:t>
            </a:r>
          </a:p>
          <a:p>
            <a:pPr algn="l">
              <a:buFont typeface="Arial" panose="020B0604020202020204" pitchFamily="34" charset="0"/>
              <a:buChar char="•"/>
            </a:pPr>
            <a:r>
              <a:rPr lang="en-US" sz="2000" b="1" i="0" dirty="0">
                <a:solidFill>
                  <a:srgbClr val="23232D"/>
                </a:solidFill>
                <a:effectLst/>
                <a:latin typeface="Ubuntu" panose="020B0504030602030204" pitchFamily="34" charset="0"/>
              </a:rPr>
              <a:t>How long – </a:t>
            </a:r>
            <a:r>
              <a:rPr lang="en-US" sz="2000" b="0" i="0" dirty="0">
                <a:solidFill>
                  <a:srgbClr val="23232D"/>
                </a:solidFill>
                <a:effectLst/>
                <a:latin typeface="Ubuntu" panose="020B0504030602030204" pitchFamily="34" charset="0"/>
              </a:rPr>
              <a:t>How long did the interruption last for?</a:t>
            </a:r>
          </a:p>
          <a:p>
            <a:pPr algn="l">
              <a:buFont typeface="Arial" panose="020B0604020202020204" pitchFamily="34" charset="0"/>
              <a:buChar char="•"/>
            </a:pPr>
            <a:r>
              <a:rPr lang="en-US" sz="2000" b="1" i="0" dirty="0">
                <a:solidFill>
                  <a:srgbClr val="23232D"/>
                </a:solidFill>
                <a:effectLst/>
                <a:latin typeface="Ubuntu" panose="020B0504030602030204" pitchFamily="34" charset="0"/>
              </a:rPr>
              <a:t>Grade – </a:t>
            </a:r>
            <a:r>
              <a:rPr lang="en-US" sz="2000" b="0" i="0" dirty="0">
                <a:solidFill>
                  <a:srgbClr val="23232D"/>
                </a:solidFill>
                <a:effectLst/>
                <a:latin typeface="Ubuntu" panose="020B0504030602030204" pitchFamily="34" charset="0"/>
              </a:rPr>
              <a:t>Grade the interruption to its importance. If                                                                                     the interruption was very necessary, then grade it as                                                                                A .If the interruption was completely irrelevant,                                                                                        then grade it as D.                                                                                                                                            Mark other interruptions in between.</a:t>
            </a:r>
          </a:p>
          <a:p>
            <a:endParaRPr lang="en-US" sz="3200" b="0" i="0" dirty="0">
              <a:solidFill>
                <a:srgbClr val="23232D"/>
              </a:solidFill>
              <a:effectLst/>
              <a:latin typeface="Ubuntu" panose="020B0504030602030204" pitchFamily="34" charset="0"/>
            </a:endParaRPr>
          </a:p>
          <a:p>
            <a:endParaRPr lang="en-IN" sz="2400" dirty="0"/>
          </a:p>
        </p:txBody>
      </p:sp>
    </p:spTree>
    <p:extLst>
      <p:ext uri="{BB962C8B-B14F-4D97-AF65-F5344CB8AC3E}">
        <p14:creationId xmlns:p14="http://schemas.microsoft.com/office/powerpoint/2010/main" val="1607259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4294967295"/>
          </p:nvPr>
        </p:nvPicPr>
        <p:blipFill rotWithShape="1">
          <a:blip r:embed="rId2">
            <a:extLst>
              <a:ext uri="{28A0092B-C50C-407E-A947-70E740481C1C}">
                <a14:useLocalDpi xmlns:a14="http://schemas.microsoft.com/office/drawing/2010/main" val="0"/>
              </a:ext>
            </a:extLst>
          </a:blip>
          <a:srcRect t="13820" b="6249"/>
          <a:stretch/>
        </p:blipFill>
        <p:spPr>
          <a:xfrm>
            <a:off x="1905000" y="152400"/>
            <a:ext cx="8686800" cy="5715000"/>
          </a:xfrm>
        </p:spPr>
      </p:pic>
    </p:spTree>
    <p:extLst>
      <p:ext uri="{BB962C8B-B14F-4D97-AF65-F5344CB8AC3E}">
        <p14:creationId xmlns:p14="http://schemas.microsoft.com/office/powerpoint/2010/main" val="21681342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2E76-69AC-958D-F875-70C10B27056B}"/>
              </a:ext>
            </a:extLst>
          </p:cNvPr>
          <p:cNvSpPr>
            <a:spLocks noGrp="1"/>
          </p:cNvSpPr>
          <p:nvPr>
            <p:ph type="title"/>
          </p:nvPr>
        </p:nvSpPr>
        <p:spPr>
          <a:xfrm>
            <a:off x="838200" y="0"/>
            <a:ext cx="10515600" cy="779463"/>
          </a:xfrm>
        </p:spPr>
        <p:txBody>
          <a:bodyPr/>
          <a:lstStyle/>
          <a:p>
            <a:r>
              <a:rPr lang="en-IN" b="1" i="0" dirty="0">
                <a:solidFill>
                  <a:srgbClr val="23232D"/>
                </a:solidFill>
                <a:effectLst/>
                <a:latin typeface="Ubuntu" panose="020B0504030602030204" pitchFamily="34" charset="0"/>
              </a:rPr>
              <a:t>The Pomodoro Technique</a:t>
            </a:r>
            <a:endParaRPr lang="en-IN" dirty="0"/>
          </a:p>
        </p:txBody>
      </p:sp>
      <p:sp>
        <p:nvSpPr>
          <p:cNvPr id="3" name="Content Placeholder 2">
            <a:extLst>
              <a:ext uri="{FF2B5EF4-FFF2-40B4-BE49-F238E27FC236}">
                <a16:creationId xmlns:a16="http://schemas.microsoft.com/office/drawing/2014/main" id="{9418F17B-03C6-2A3D-E487-71739854FB80}"/>
              </a:ext>
            </a:extLst>
          </p:cNvPr>
          <p:cNvSpPr>
            <a:spLocks noGrp="1"/>
          </p:cNvSpPr>
          <p:nvPr>
            <p:ph idx="1"/>
          </p:nvPr>
        </p:nvSpPr>
        <p:spPr>
          <a:xfrm>
            <a:off x="348005" y="779463"/>
            <a:ext cx="11435499" cy="4351338"/>
          </a:xfrm>
        </p:spPr>
        <p:txBody>
          <a:bodyPr>
            <a:normAutofit/>
          </a:bodyPr>
          <a:lstStyle/>
          <a:p>
            <a:r>
              <a:rPr lang="en-US" sz="2400" b="0" i="0" dirty="0">
                <a:solidFill>
                  <a:srgbClr val="23232D"/>
                </a:solidFill>
                <a:effectLst/>
                <a:latin typeface="Ubuntu" panose="020B0504030602030204" pitchFamily="34" charset="0"/>
              </a:rPr>
              <a:t>The Pomodoro technique encourages the use of more regular breaks and breaking your day up into smaller chunks. </a:t>
            </a:r>
          </a:p>
          <a:p>
            <a:r>
              <a:rPr lang="en-US" sz="2400" b="0" i="0" dirty="0">
                <a:solidFill>
                  <a:srgbClr val="23232D"/>
                </a:solidFill>
                <a:effectLst/>
                <a:latin typeface="Ubuntu" panose="020B0504030602030204" pitchFamily="34" charset="0"/>
              </a:rPr>
              <a:t> ‘</a:t>
            </a:r>
            <a:r>
              <a:rPr lang="en-US" sz="2400" b="1" i="0" dirty="0">
                <a:solidFill>
                  <a:srgbClr val="23232D"/>
                </a:solidFill>
                <a:effectLst/>
                <a:latin typeface="Ubuntu" panose="020B0504030602030204" pitchFamily="34" charset="0"/>
              </a:rPr>
              <a:t>The Pomodoro Technique</a:t>
            </a:r>
            <a:r>
              <a:rPr lang="en-US" sz="2400" b="0" i="0" dirty="0">
                <a:solidFill>
                  <a:srgbClr val="23232D"/>
                </a:solidFill>
                <a:effectLst/>
                <a:latin typeface="Ubuntu" panose="020B0504030602030204" pitchFamily="34" charset="0"/>
              </a:rPr>
              <a:t>‘ suggests that you break your tasks down into 25-minute sessions known as ‘</a:t>
            </a:r>
            <a:r>
              <a:rPr lang="en-US" sz="2400" b="1" i="0" dirty="0">
                <a:solidFill>
                  <a:srgbClr val="23232D"/>
                </a:solidFill>
                <a:effectLst/>
                <a:latin typeface="Ubuntu" panose="020B0504030602030204" pitchFamily="34" charset="0"/>
              </a:rPr>
              <a:t>A Pomodoro</a:t>
            </a:r>
            <a:r>
              <a:rPr lang="en-US" sz="2400" b="0" i="0" dirty="0">
                <a:solidFill>
                  <a:srgbClr val="23232D"/>
                </a:solidFill>
                <a:effectLst/>
                <a:latin typeface="Ubuntu" panose="020B0504030602030204" pitchFamily="34" charset="0"/>
              </a:rPr>
              <a:t>‘. Each session is then followed by a short break. After completing 4 tasks like this, take a longer break (such as your scheduled break or lunch) to fully rest.</a:t>
            </a:r>
          </a:p>
          <a:p>
            <a:r>
              <a:rPr lang="en-US" sz="2400" dirty="0">
                <a:solidFill>
                  <a:srgbClr val="23232D"/>
                </a:solidFill>
                <a:latin typeface="Ubuntu" panose="020B0504030602030204" pitchFamily="34" charset="0"/>
              </a:rPr>
              <a:t>The Pomodoro Technique developed by Francesco Cirillo in the 1980s. The name Pomodoro was taken from the tomato-shaped kitchen timer. </a:t>
            </a:r>
          </a:p>
          <a:p>
            <a:endParaRPr lang="en-IN" sz="2400" dirty="0"/>
          </a:p>
        </p:txBody>
      </p:sp>
      <p:pic>
        <p:nvPicPr>
          <p:cNvPr id="9218" name="Picture 2" descr="the Pomodoro Technique">
            <a:extLst>
              <a:ext uri="{FF2B5EF4-FFF2-40B4-BE49-F238E27FC236}">
                <a16:creationId xmlns:a16="http://schemas.microsoft.com/office/drawing/2014/main" id="{0A067FC7-489B-4593-1A5F-13A4E9DFB9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8383"/>
          <a:stretch/>
        </p:blipFill>
        <p:spPr bwMode="auto">
          <a:xfrm>
            <a:off x="2916796" y="3660824"/>
            <a:ext cx="6297915" cy="319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3117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BD61FD-9150-A5E5-9054-CBA4880AFC28}"/>
              </a:ext>
            </a:extLst>
          </p:cNvPr>
          <p:cNvPicPr>
            <a:picLocks noChangeAspect="1"/>
          </p:cNvPicPr>
          <p:nvPr/>
        </p:nvPicPr>
        <p:blipFill rotWithShape="1">
          <a:blip r:embed="rId2">
            <a:extLst>
              <a:ext uri="{28A0092B-C50C-407E-A947-70E740481C1C}">
                <a14:useLocalDpi xmlns:a14="http://schemas.microsoft.com/office/drawing/2010/main" val="0"/>
              </a:ext>
            </a:extLst>
          </a:blip>
          <a:srcRect l="14619" t="11409" r="7377" b="21650"/>
          <a:stretch/>
        </p:blipFill>
        <p:spPr>
          <a:xfrm>
            <a:off x="6511899" y="897853"/>
            <a:ext cx="5680101" cy="3033124"/>
          </a:xfrm>
          <a:prstGeom prst="rect">
            <a:avLst/>
          </a:prstGeom>
        </p:spPr>
      </p:pic>
      <p:sp>
        <p:nvSpPr>
          <p:cNvPr id="2" name="Title 1">
            <a:extLst>
              <a:ext uri="{FF2B5EF4-FFF2-40B4-BE49-F238E27FC236}">
                <a16:creationId xmlns:a16="http://schemas.microsoft.com/office/drawing/2014/main" id="{CF469D33-DAD4-93A8-2D44-BDE17C17210E}"/>
              </a:ext>
            </a:extLst>
          </p:cNvPr>
          <p:cNvSpPr>
            <a:spLocks noGrp="1"/>
          </p:cNvSpPr>
          <p:nvPr>
            <p:ph type="title"/>
          </p:nvPr>
        </p:nvSpPr>
        <p:spPr>
          <a:xfrm>
            <a:off x="838200" y="464220"/>
            <a:ext cx="10515600" cy="433633"/>
          </a:xfrm>
        </p:spPr>
        <p:txBody>
          <a:bodyPr>
            <a:normAutofit fontScale="90000"/>
          </a:bodyPr>
          <a:lstStyle/>
          <a:p>
            <a:r>
              <a:rPr lang="en-IN" b="1" i="0" dirty="0">
                <a:solidFill>
                  <a:srgbClr val="23232D"/>
                </a:solidFill>
                <a:effectLst/>
                <a:latin typeface="Ubuntu" panose="020B0504030602030204" pitchFamily="34" charset="0"/>
              </a:rPr>
              <a:t>Task Breakdown</a:t>
            </a:r>
            <a:br>
              <a:rPr lang="en-IN" b="1" i="0" dirty="0">
                <a:solidFill>
                  <a:srgbClr val="23232D"/>
                </a:solidFill>
                <a:effectLst/>
                <a:latin typeface="Ubuntu" panose="020B0504030602030204" pitchFamily="34" charset="0"/>
              </a:rPr>
            </a:br>
            <a:endParaRPr lang="en-IN" dirty="0"/>
          </a:p>
        </p:txBody>
      </p:sp>
      <p:sp>
        <p:nvSpPr>
          <p:cNvPr id="3" name="Content Placeholder 2">
            <a:extLst>
              <a:ext uri="{FF2B5EF4-FFF2-40B4-BE49-F238E27FC236}">
                <a16:creationId xmlns:a16="http://schemas.microsoft.com/office/drawing/2014/main" id="{F0C7AA20-CC73-D08E-0332-4FD7D9BEAEA3}"/>
              </a:ext>
            </a:extLst>
          </p:cNvPr>
          <p:cNvSpPr>
            <a:spLocks noGrp="1"/>
          </p:cNvSpPr>
          <p:nvPr>
            <p:ph idx="1"/>
          </p:nvPr>
        </p:nvSpPr>
        <p:spPr>
          <a:xfrm>
            <a:off x="301658" y="681036"/>
            <a:ext cx="6419654" cy="4351338"/>
          </a:xfrm>
        </p:spPr>
        <p:txBody>
          <a:bodyPr>
            <a:noAutofit/>
          </a:bodyPr>
          <a:lstStyle/>
          <a:p>
            <a:r>
              <a:rPr lang="en-US" sz="2400" b="0" i="0" dirty="0">
                <a:solidFill>
                  <a:srgbClr val="23232D"/>
                </a:solidFill>
                <a:effectLst/>
                <a:latin typeface="Ubuntu" panose="020B0504030602030204" pitchFamily="34" charset="0"/>
              </a:rPr>
              <a:t>This tool suggests that we take the larger tasks that we need to complete and break them down into smaller tasks. The benefits of doing this are huge.</a:t>
            </a:r>
          </a:p>
          <a:p>
            <a:r>
              <a:rPr lang="en-US" sz="2400" dirty="0">
                <a:latin typeface="Ubuntu" panose="020B0504030602030204" pitchFamily="34" charset="0"/>
              </a:rPr>
              <a:t>Breaking the bigger tasks into smaller more manageable tasks means they look less overwhelming. We can do one at a time and even spread these out over the course of a day or a week.</a:t>
            </a:r>
          </a:p>
          <a:p>
            <a:r>
              <a:rPr lang="en-US" sz="2400" dirty="0">
                <a:latin typeface="Ubuntu" panose="020B0504030602030204" pitchFamily="34" charset="0"/>
              </a:rPr>
              <a:t>The big benefit is, once we get the first task done, we are much more likely to get the second, and then the third done.</a:t>
            </a:r>
          </a:p>
          <a:p>
            <a:r>
              <a:rPr lang="en-US" sz="2400" dirty="0">
                <a:latin typeface="Ubuntu" panose="020B0504030602030204" pitchFamily="34" charset="0"/>
              </a:rPr>
              <a:t>When it comes to big tasks, the hard part isn’t getting them finished, it’s getting them started. Making the first task look easy means you are much more likely to keep going.</a:t>
            </a:r>
            <a:endParaRPr lang="en-IN" sz="2400" dirty="0">
              <a:latin typeface="Ubuntu" panose="020B0504030602030204" pitchFamily="34" charset="0"/>
            </a:endParaRPr>
          </a:p>
        </p:txBody>
      </p:sp>
    </p:spTree>
    <p:extLst>
      <p:ext uri="{BB962C8B-B14F-4D97-AF65-F5344CB8AC3E}">
        <p14:creationId xmlns:p14="http://schemas.microsoft.com/office/powerpoint/2010/main" val="22721548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782F-BD08-A84A-B8F8-2F1FE8CBA5FC}"/>
              </a:ext>
            </a:extLst>
          </p:cNvPr>
          <p:cNvSpPr>
            <a:spLocks noGrp="1"/>
          </p:cNvSpPr>
          <p:nvPr>
            <p:ph type="title"/>
          </p:nvPr>
        </p:nvSpPr>
        <p:spPr/>
        <p:txBody>
          <a:bodyPr/>
          <a:lstStyle/>
          <a:p>
            <a:r>
              <a:rPr lang="en-IN" dirty="0"/>
              <a:t>Online and Digital Tool</a:t>
            </a:r>
          </a:p>
        </p:txBody>
      </p:sp>
      <p:sp>
        <p:nvSpPr>
          <p:cNvPr id="3" name="Content Placeholder 2">
            <a:extLst>
              <a:ext uri="{FF2B5EF4-FFF2-40B4-BE49-F238E27FC236}">
                <a16:creationId xmlns:a16="http://schemas.microsoft.com/office/drawing/2014/main" id="{A9DDECCB-3896-AC61-3046-600AB067946B}"/>
              </a:ext>
            </a:extLst>
          </p:cNvPr>
          <p:cNvSpPr>
            <a:spLocks noGrp="1"/>
          </p:cNvSpPr>
          <p:nvPr>
            <p:ph idx="1"/>
          </p:nvPr>
        </p:nvSpPr>
        <p:spPr>
          <a:xfrm>
            <a:off x="122548" y="1825625"/>
            <a:ext cx="11953188" cy="4351338"/>
          </a:xfrm>
        </p:spPr>
        <p:txBody>
          <a:bodyPr>
            <a:normAutofit lnSpcReduction="10000"/>
          </a:bodyPr>
          <a:lstStyle/>
          <a:p>
            <a:r>
              <a:rPr lang="en-IN" b="0" i="0" dirty="0">
                <a:solidFill>
                  <a:srgbClr val="333333"/>
                </a:solidFill>
                <a:effectLst/>
                <a:latin typeface="Helvetica Neue"/>
              </a:rPr>
              <a:t>Task Managers- </a:t>
            </a:r>
            <a:r>
              <a:rPr lang="en-US" b="0" i="0" dirty="0" err="1">
                <a:solidFill>
                  <a:srgbClr val="333333"/>
                </a:solidFill>
                <a:effectLst/>
                <a:latin typeface="Helvetica Neue"/>
              </a:rPr>
              <a:t>Todoist</a:t>
            </a:r>
            <a:r>
              <a:rPr lang="en-US" dirty="0">
                <a:solidFill>
                  <a:srgbClr val="333333"/>
                </a:solidFill>
                <a:latin typeface="Helvetica Neue"/>
              </a:rPr>
              <a:t>, </a:t>
            </a:r>
            <a:r>
              <a:rPr lang="en-US" b="0" i="0" dirty="0">
                <a:solidFill>
                  <a:srgbClr val="333333"/>
                </a:solidFill>
                <a:effectLst/>
                <a:latin typeface="Helvetica Neue"/>
              </a:rPr>
              <a:t>Microsoft To </a:t>
            </a:r>
            <a:r>
              <a:rPr lang="en-US" b="0" i="0" dirty="0" err="1">
                <a:solidFill>
                  <a:srgbClr val="333333"/>
                </a:solidFill>
                <a:effectLst/>
                <a:latin typeface="Helvetica Neue"/>
              </a:rPr>
              <a:t>Do,Things</a:t>
            </a:r>
            <a:endParaRPr lang="en-IN" b="0" i="0" dirty="0">
              <a:solidFill>
                <a:srgbClr val="333333"/>
              </a:solidFill>
              <a:effectLst/>
              <a:latin typeface="Helvetica Neue"/>
            </a:endParaRPr>
          </a:p>
          <a:p>
            <a:r>
              <a:rPr lang="en-IN" b="0" i="0" dirty="0">
                <a:solidFill>
                  <a:srgbClr val="333333"/>
                </a:solidFill>
                <a:effectLst/>
                <a:latin typeface="Helvetica Neue"/>
              </a:rPr>
              <a:t>Focus Timers- Focus Timer app, Forest</a:t>
            </a:r>
          </a:p>
          <a:p>
            <a:r>
              <a:rPr lang="en-IN" b="0" i="0" dirty="0">
                <a:solidFill>
                  <a:srgbClr val="333333"/>
                </a:solidFill>
                <a:effectLst/>
                <a:latin typeface="Helvetica Neue"/>
              </a:rPr>
              <a:t>Distraction Blockers- </a:t>
            </a:r>
            <a:r>
              <a:rPr lang="en-IN" b="0" i="0" dirty="0" err="1">
                <a:solidFill>
                  <a:srgbClr val="333333"/>
                </a:solidFill>
                <a:effectLst/>
                <a:latin typeface="Helvetica Neue"/>
              </a:rPr>
              <a:t>DnD</a:t>
            </a:r>
            <a:r>
              <a:rPr lang="en-IN" b="0" i="0" dirty="0">
                <a:solidFill>
                  <a:srgbClr val="333333"/>
                </a:solidFill>
                <a:effectLst/>
                <a:latin typeface="Helvetica Neue"/>
              </a:rPr>
              <a:t> mode, </a:t>
            </a:r>
            <a:r>
              <a:rPr lang="en-US" b="0" i="0" dirty="0">
                <a:solidFill>
                  <a:srgbClr val="333333"/>
                </a:solidFill>
                <a:effectLst/>
                <a:latin typeface="Helvetica Neue"/>
              </a:rPr>
              <a:t>Freedom, Cold Turkey Blocker, </a:t>
            </a:r>
            <a:r>
              <a:rPr lang="en-US" b="0" i="0" dirty="0" err="1">
                <a:solidFill>
                  <a:srgbClr val="333333"/>
                </a:solidFill>
                <a:effectLst/>
                <a:latin typeface="Helvetica Neue"/>
              </a:rPr>
              <a:t>FocusMe</a:t>
            </a:r>
            <a:endParaRPr lang="en-IN" b="0" i="0" dirty="0">
              <a:solidFill>
                <a:srgbClr val="333333"/>
              </a:solidFill>
              <a:effectLst/>
              <a:latin typeface="Helvetica Neue"/>
            </a:endParaRPr>
          </a:p>
          <a:p>
            <a:r>
              <a:rPr lang="en-IN" b="0" i="0" dirty="0">
                <a:solidFill>
                  <a:srgbClr val="333333"/>
                </a:solidFill>
                <a:effectLst/>
                <a:latin typeface="Helvetica Neue"/>
              </a:rPr>
              <a:t>Time Trackers- alarms, </a:t>
            </a:r>
            <a:r>
              <a:rPr lang="en-IN" b="0" i="0" dirty="0" err="1">
                <a:solidFill>
                  <a:srgbClr val="333333"/>
                </a:solidFill>
                <a:effectLst/>
                <a:latin typeface="Helvetica Neue"/>
              </a:rPr>
              <a:t>stopwatches,Toggl</a:t>
            </a:r>
            <a:r>
              <a:rPr lang="en-IN" b="0" i="0" dirty="0">
                <a:solidFill>
                  <a:srgbClr val="333333"/>
                </a:solidFill>
                <a:effectLst/>
                <a:latin typeface="Helvetica Neue"/>
              </a:rPr>
              <a:t> Track </a:t>
            </a:r>
          </a:p>
          <a:p>
            <a:r>
              <a:rPr lang="en-IN" dirty="0" err="1"/>
              <a:t>Calenders</a:t>
            </a:r>
            <a:r>
              <a:rPr lang="en-IN" dirty="0"/>
              <a:t>- </a:t>
            </a:r>
            <a:r>
              <a:rPr lang="en-US" b="0" i="0" dirty="0">
                <a:solidFill>
                  <a:srgbClr val="333333"/>
                </a:solidFill>
                <a:effectLst/>
                <a:latin typeface="Helvetica Neue"/>
              </a:rPr>
              <a:t>Outlook Calendar, Google Calendar, or Apple Calendar </a:t>
            </a:r>
            <a:endParaRPr lang="en-IN" dirty="0"/>
          </a:p>
          <a:p>
            <a:r>
              <a:rPr lang="en-IN" b="0" i="0" dirty="0">
                <a:solidFill>
                  <a:srgbClr val="333333"/>
                </a:solidFill>
                <a:effectLst/>
                <a:latin typeface="Helvetica Neue"/>
              </a:rPr>
              <a:t>Habit Trackers- </a:t>
            </a:r>
            <a:r>
              <a:rPr lang="en-IN" b="0" i="0" dirty="0" err="1">
                <a:solidFill>
                  <a:srgbClr val="333333"/>
                </a:solidFill>
                <a:effectLst/>
                <a:latin typeface="Helvetica Neue"/>
              </a:rPr>
              <a:t>Habitica</a:t>
            </a:r>
            <a:r>
              <a:rPr lang="en-IN" b="0" i="0" dirty="0">
                <a:solidFill>
                  <a:srgbClr val="333333"/>
                </a:solidFill>
                <a:effectLst/>
                <a:latin typeface="Helvetica Neue"/>
              </a:rPr>
              <a:t>, </a:t>
            </a:r>
            <a:r>
              <a:rPr lang="en-IN" b="0" i="0" dirty="0" err="1">
                <a:solidFill>
                  <a:srgbClr val="333333"/>
                </a:solidFill>
                <a:effectLst/>
                <a:latin typeface="Helvetica Neue"/>
              </a:rPr>
              <a:t>HabitGuru</a:t>
            </a:r>
            <a:r>
              <a:rPr lang="en-IN" b="0" i="0" dirty="0">
                <a:solidFill>
                  <a:srgbClr val="333333"/>
                </a:solidFill>
                <a:effectLst/>
                <a:latin typeface="Helvetica Neue"/>
              </a:rPr>
              <a:t>, </a:t>
            </a:r>
            <a:r>
              <a:rPr lang="en-IN" b="0" i="0" dirty="0" err="1">
                <a:solidFill>
                  <a:srgbClr val="333333"/>
                </a:solidFill>
                <a:effectLst/>
                <a:latin typeface="Helvetica Neue"/>
              </a:rPr>
              <a:t>HabitShare</a:t>
            </a:r>
            <a:endParaRPr lang="en-IN" b="0" i="0" dirty="0">
              <a:solidFill>
                <a:srgbClr val="333333"/>
              </a:solidFill>
              <a:effectLst/>
              <a:latin typeface="Helvetica Neue"/>
            </a:endParaRPr>
          </a:p>
          <a:p>
            <a:r>
              <a:rPr lang="en-IN" b="0" i="0" dirty="0">
                <a:solidFill>
                  <a:srgbClr val="333333"/>
                </a:solidFill>
                <a:effectLst/>
                <a:latin typeface="Helvetica Neue"/>
              </a:rPr>
              <a:t>Note Taking- Evernote, OneNote, Notepad++, Notability</a:t>
            </a:r>
          </a:p>
          <a:p>
            <a:r>
              <a:rPr lang="en-IN" b="0" i="0" dirty="0">
                <a:solidFill>
                  <a:srgbClr val="333333"/>
                </a:solidFill>
                <a:effectLst/>
                <a:latin typeface="Helvetica Neue"/>
              </a:rPr>
              <a:t>Self-Reflection Tools- 5 minute journal app, Focality</a:t>
            </a:r>
          </a:p>
          <a:p>
            <a:endParaRPr lang="en-IN" dirty="0"/>
          </a:p>
        </p:txBody>
      </p:sp>
    </p:spTree>
    <p:extLst>
      <p:ext uri="{BB962C8B-B14F-4D97-AF65-F5344CB8AC3E}">
        <p14:creationId xmlns:p14="http://schemas.microsoft.com/office/powerpoint/2010/main" val="27240875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F2B99-8AC3-5A21-E733-38592479FEBD}"/>
              </a:ext>
            </a:extLst>
          </p:cNvPr>
          <p:cNvSpPr>
            <a:spLocks noGrp="1"/>
          </p:cNvSpPr>
          <p:nvPr>
            <p:ph type="ctrTitle"/>
          </p:nvPr>
        </p:nvSpPr>
        <p:spPr/>
        <p:txBody>
          <a:bodyPr/>
          <a:lstStyle/>
          <a:p>
            <a:r>
              <a:rPr lang="en-IN" dirty="0"/>
              <a:t>Time Management </a:t>
            </a:r>
            <a:r>
              <a:rPr lang="en-IN" dirty="0" err="1"/>
              <a:t>Behavior</a:t>
            </a:r>
            <a:endParaRPr lang="en-IN" dirty="0"/>
          </a:p>
        </p:txBody>
      </p:sp>
      <p:sp>
        <p:nvSpPr>
          <p:cNvPr id="5" name="Subtitle 4">
            <a:extLst>
              <a:ext uri="{FF2B5EF4-FFF2-40B4-BE49-F238E27FC236}">
                <a16:creationId xmlns:a16="http://schemas.microsoft.com/office/drawing/2014/main" id="{DAD63EFA-7677-7460-6056-7D4551237ED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159018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358BC-7FC6-553F-A66A-C9DE9A983E1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BE920F2-ED1C-C585-51BB-46ED64F73FCD}"/>
              </a:ext>
            </a:extLst>
          </p:cNvPr>
          <p:cNvSpPr>
            <a:spLocks noGrp="1"/>
          </p:cNvSpPr>
          <p:nvPr>
            <p:ph idx="1"/>
          </p:nvPr>
        </p:nvSpPr>
        <p:spPr>
          <a:xfrm>
            <a:off x="838200" y="1825624"/>
            <a:ext cx="10515600" cy="4791991"/>
          </a:xfrm>
        </p:spPr>
        <p:txBody>
          <a:bodyPr>
            <a:normAutofit fontScale="92500" lnSpcReduction="10000"/>
          </a:bodyPr>
          <a:lstStyle/>
          <a:p>
            <a:r>
              <a:rPr lang="en-US" b="0" i="0" dirty="0">
                <a:solidFill>
                  <a:srgbClr val="23232D"/>
                </a:solidFill>
                <a:effectLst/>
                <a:latin typeface="Ubuntu" panose="020B0504030602030204" pitchFamily="34" charset="0"/>
              </a:rPr>
              <a:t>Do Time Management Tools help us to manage time or is it something else?</a:t>
            </a:r>
          </a:p>
          <a:p>
            <a:r>
              <a:rPr lang="en-US" dirty="0">
                <a:solidFill>
                  <a:srgbClr val="23232D"/>
                </a:solidFill>
                <a:latin typeface="Ubuntu" panose="020B0504030602030204" pitchFamily="34" charset="0"/>
              </a:rPr>
              <a:t>T</a:t>
            </a:r>
            <a:r>
              <a:rPr lang="en-US" b="0" i="0" dirty="0">
                <a:solidFill>
                  <a:srgbClr val="23232D"/>
                </a:solidFill>
                <a:effectLst/>
                <a:latin typeface="Ubuntu" panose="020B0504030602030204" pitchFamily="34" charset="0"/>
              </a:rPr>
              <a:t>ime management isn’t just about having the right tools.</a:t>
            </a:r>
          </a:p>
          <a:p>
            <a:r>
              <a:rPr lang="en-US" b="0" i="0" dirty="0">
                <a:solidFill>
                  <a:srgbClr val="23232D"/>
                </a:solidFill>
                <a:effectLst/>
                <a:latin typeface="Ubuntu" panose="020B0504030602030204" pitchFamily="34" charset="0"/>
              </a:rPr>
              <a:t> A big part of time management is </a:t>
            </a:r>
            <a:r>
              <a:rPr lang="en-US" b="0" i="0" dirty="0" err="1">
                <a:solidFill>
                  <a:srgbClr val="23232D"/>
                </a:solidFill>
                <a:effectLst/>
                <a:latin typeface="Ubuntu" panose="020B0504030602030204" pitchFamily="34" charset="0"/>
              </a:rPr>
              <a:t>behavioural</a:t>
            </a:r>
            <a:r>
              <a:rPr lang="en-US" b="0" i="0" dirty="0">
                <a:solidFill>
                  <a:srgbClr val="23232D"/>
                </a:solidFill>
                <a:effectLst/>
                <a:latin typeface="Ubuntu" panose="020B0504030602030204" pitchFamily="34" charset="0"/>
              </a:rPr>
              <a:t> and having the right attitude towards your work and also time itself.</a:t>
            </a:r>
            <a:endParaRPr lang="en-US" dirty="0">
              <a:solidFill>
                <a:srgbClr val="23232D"/>
              </a:solidFill>
              <a:latin typeface="Ubuntu" panose="020B0504030602030204" pitchFamily="34" charset="0"/>
            </a:endParaRPr>
          </a:p>
          <a:p>
            <a:r>
              <a:rPr lang="en-US" b="0" i="0" dirty="0">
                <a:solidFill>
                  <a:srgbClr val="23232D"/>
                </a:solidFill>
                <a:effectLst/>
                <a:latin typeface="Ubuntu" panose="020B0504030602030204" pitchFamily="34" charset="0"/>
              </a:rPr>
              <a:t>The term Time Management is a misnomer – we can’t actually manage time, but can manage ourselves around the time we have available to us. </a:t>
            </a:r>
          </a:p>
          <a:p>
            <a:r>
              <a:rPr lang="en-US" b="0" i="0" dirty="0">
                <a:solidFill>
                  <a:srgbClr val="23232D"/>
                </a:solidFill>
                <a:effectLst/>
                <a:latin typeface="Ubuntu" panose="020B0504030602030204" pitchFamily="34" charset="0"/>
              </a:rPr>
              <a:t>How many times have you heard, or used the cry ‘I wish there were more hours in the day? More than once I bet. But, we immerse ourselves in tools to try and manage time but still, sometimes we get nowhere.</a:t>
            </a:r>
            <a:endParaRPr lang="en-IN" dirty="0"/>
          </a:p>
        </p:txBody>
      </p:sp>
    </p:spTree>
    <p:extLst>
      <p:ext uri="{BB962C8B-B14F-4D97-AF65-F5344CB8AC3E}">
        <p14:creationId xmlns:p14="http://schemas.microsoft.com/office/powerpoint/2010/main" val="24386283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009F8-5D5F-899C-E07B-C6DB53756AF1}"/>
              </a:ext>
            </a:extLst>
          </p:cNvPr>
          <p:cNvSpPr>
            <a:spLocks noGrp="1"/>
          </p:cNvSpPr>
          <p:nvPr>
            <p:ph type="title"/>
          </p:nvPr>
        </p:nvSpPr>
        <p:spPr/>
        <p:txBody>
          <a:bodyPr>
            <a:normAutofit fontScale="90000"/>
          </a:bodyPr>
          <a:lstStyle/>
          <a:p>
            <a:r>
              <a:rPr lang="en-US" b="1" i="0" dirty="0">
                <a:solidFill>
                  <a:srgbClr val="23232D"/>
                </a:solidFill>
                <a:effectLst/>
                <a:latin typeface="Ubuntu" panose="020B0504030602030204" pitchFamily="34" charset="0"/>
              </a:rPr>
              <a:t>The Right Time Management Attitude and </a:t>
            </a:r>
            <a:r>
              <a:rPr lang="en-US" b="1" i="0" dirty="0" err="1">
                <a:solidFill>
                  <a:srgbClr val="23232D"/>
                </a:solidFill>
                <a:effectLst/>
                <a:latin typeface="Ubuntu" panose="020B0504030602030204" pitchFamily="34" charset="0"/>
              </a:rPr>
              <a:t>Behaviours</a:t>
            </a:r>
            <a:br>
              <a:rPr lang="en-US" b="1" i="0" dirty="0">
                <a:solidFill>
                  <a:srgbClr val="23232D"/>
                </a:solidFill>
                <a:effectLst/>
                <a:latin typeface="Ubuntu" panose="020B0504030602030204" pitchFamily="34" charset="0"/>
              </a:rPr>
            </a:br>
            <a:endParaRPr lang="en-IN" dirty="0"/>
          </a:p>
        </p:txBody>
      </p:sp>
      <p:sp>
        <p:nvSpPr>
          <p:cNvPr id="4" name="Content Placeholder 3">
            <a:extLst>
              <a:ext uri="{FF2B5EF4-FFF2-40B4-BE49-F238E27FC236}">
                <a16:creationId xmlns:a16="http://schemas.microsoft.com/office/drawing/2014/main" id="{96CBFD01-B1E8-2B45-49C3-53045D4B462C}"/>
              </a:ext>
            </a:extLst>
          </p:cNvPr>
          <p:cNvSpPr>
            <a:spLocks noGrp="1"/>
          </p:cNvSpPr>
          <p:nvPr>
            <p:ph idx="1"/>
          </p:nvPr>
        </p:nvSpPr>
        <p:spPr>
          <a:xfrm>
            <a:off x="838200" y="3429000"/>
            <a:ext cx="10515600" cy="4351338"/>
          </a:xfrm>
        </p:spPr>
        <p:txBody>
          <a:bodyPr/>
          <a:lstStyle/>
          <a:p>
            <a:r>
              <a:rPr lang="en-US" dirty="0">
                <a:solidFill>
                  <a:srgbClr val="23232D"/>
                </a:solidFill>
                <a:latin typeface="Ubuntu" panose="020B0504030602030204" pitchFamily="34" charset="0"/>
              </a:rPr>
              <a:t>I</a:t>
            </a:r>
            <a:r>
              <a:rPr lang="en-US" b="0" i="0" dirty="0">
                <a:solidFill>
                  <a:srgbClr val="23232D"/>
                </a:solidFill>
                <a:effectLst/>
                <a:latin typeface="Ubuntu" panose="020B0504030602030204" pitchFamily="34" charset="0"/>
              </a:rPr>
              <a:t>mportant is the attitude we show towards time. If we take a negative view of it, it instantly begins to mess up our plans.</a:t>
            </a:r>
          </a:p>
          <a:p>
            <a:r>
              <a:rPr lang="en-US" b="0" i="0" dirty="0">
                <a:solidFill>
                  <a:srgbClr val="23232D"/>
                </a:solidFill>
                <a:effectLst/>
                <a:latin typeface="Ubuntu" panose="020B0504030602030204" pitchFamily="34" charset="0"/>
              </a:rPr>
              <a:t>he more negative we feel, the less demotivated we are which leads to procrastination and a real lack of drive to get things done. So, aside from the lengthy to-do lists and packed diaries, what else should we do to manage time more effectively?</a:t>
            </a:r>
            <a:endParaRPr lang="en-US" dirty="0">
              <a:solidFill>
                <a:srgbClr val="23232D"/>
              </a:solidFill>
              <a:latin typeface="Ubuntu" panose="020B0504030602030204" pitchFamily="34" charset="0"/>
            </a:endParaRPr>
          </a:p>
          <a:p>
            <a:r>
              <a:rPr lang="en-US" b="0" i="0" dirty="0">
                <a:solidFill>
                  <a:srgbClr val="23232D"/>
                </a:solidFill>
                <a:effectLst/>
                <a:latin typeface="Ubuntu" panose="020B0504030602030204" pitchFamily="34" charset="0"/>
              </a:rPr>
              <a:t>We need to </a:t>
            </a:r>
            <a:r>
              <a:rPr lang="en-US" b="1" i="0" dirty="0">
                <a:solidFill>
                  <a:srgbClr val="23232D"/>
                </a:solidFill>
                <a:effectLst/>
                <a:latin typeface="Ubuntu" panose="020B0504030602030204" pitchFamily="34" charset="0"/>
              </a:rPr>
              <a:t>re-frame thinking towards time.</a:t>
            </a:r>
            <a:endParaRPr lang="en-IN" dirty="0"/>
          </a:p>
        </p:txBody>
      </p:sp>
      <p:pic>
        <p:nvPicPr>
          <p:cNvPr id="5" name="Picture 2" descr="Effective Time Management Behaviours">
            <a:extLst>
              <a:ext uri="{FF2B5EF4-FFF2-40B4-BE49-F238E27FC236}">
                <a16:creationId xmlns:a16="http://schemas.microsoft.com/office/drawing/2014/main" id="{8FD5BA1D-ED41-43AD-6A7D-9B0832CF9A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9325"/>
          <a:stretch/>
        </p:blipFill>
        <p:spPr bwMode="auto">
          <a:xfrm>
            <a:off x="3308331" y="1690688"/>
            <a:ext cx="5575338" cy="157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4267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6C4F0-9B07-542D-D152-5B83C88B210A}"/>
              </a:ext>
            </a:extLst>
          </p:cNvPr>
          <p:cNvSpPr>
            <a:spLocks noGrp="1"/>
          </p:cNvSpPr>
          <p:nvPr>
            <p:ph type="title"/>
          </p:nvPr>
        </p:nvSpPr>
        <p:spPr/>
        <p:txBody>
          <a:bodyPr/>
          <a:lstStyle/>
          <a:p>
            <a:r>
              <a:rPr lang="en-IN" dirty="0"/>
              <a:t>Readjusting attitudes</a:t>
            </a:r>
          </a:p>
        </p:txBody>
      </p:sp>
      <p:sp>
        <p:nvSpPr>
          <p:cNvPr id="3" name="Content Placeholder 2">
            <a:extLst>
              <a:ext uri="{FF2B5EF4-FFF2-40B4-BE49-F238E27FC236}">
                <a16:creationId xmlns:a16="http://schemas.microsoft.com/office/drawing/2014/main" id="{5E95372E-BF50-8C2B-53FC-E09A132A5FFE}"/>
              </a:ext>
            </a:extLst>
          </p:cNvPr>
          <p:cNvSpPr>
            <a:spLocks noGrp="1"/>
          </p:cNvSpPr>
          <p:nvPr>
            <p:ph idx="1"/>
          </p:nvPr>
        </p:nvSpPr>
        <p:spPr/>
        <p:txBody>
          <a:bodyPr>
            <a:normAutofit/>
          </a:bodyPr>
          <a:lstStyle/>
          <a:p>
            <a:pPr algn="l"/>
            <a:r>
              <a:rPr lang="en-US" sz="2000" b="0" i="0" dirty="0">
                <a:solidFill>
                  <a:srgbClr val="23232D"/>
                </a:solidFill>
                <a:effectLst/>
                <a:latin typeface="Ubuntu" panose="020B0504030602030204" pitchFamily="34" charset="0"/>
              </a:rPr>
              <a:t>Just by changing the name of something re-frames how we think about time. So, calling it me-time or thinking time changes the way we view </a:t>
            </a:r>
            <a:r>
              <a:rPr lang="en-US" sz="2000" dirty="0">
                <a:solidFill>
                  <a:srgbClr val="23232D"/>
                </a:solidFill>
                <a:latin typeface="Ubuntu" panose="020B0504030602030204" pitchFamily="34" charset="0"/>
              </a:rPr>
              <a:t>time </a:t>
            </a:r>
            <a:r>
              <a:rPr lang="en-US" sz="2000" b="0" i="0" dirty="0">
                <a:solidFill>
                  <a:srgbClr val="23232D"/>
                </a:solidFill>
                <a:effectLst/>
                <a:latin typeface="Ubuntu" panose="020B0504030602030204" pitchFamily="34" charset="0"/>
              </a:rPr>
              <a:t>and makes us feel different about that time – hopefully, better.</a:t>
            </a:r>
          </a:p>
          <a:p>
            <a:pPr algn="l"/>
            <a:r>
              <a:rPr lang="en-US" sz="2000" b="0" i="0" dirty="0">
                <a:solidFill>
                  <a:srgbClr val="23232D"/>
                </a:solidFill>
                <a:effectLst/>
                <a:latin typeface="Ubuntu" panose="020B0504030602030204" pitchFamily="34" charset="0"/>
              </a:rPr>
              <a:t>The same goes for saying ‘I never have enough time’. Say it enough and you will believe it. Once that belief sets in, it becomes very de-motivational. Thinking ‘I have lot’s to do, what am I going to do to make the time available’ puts you in a different mindset, one of which you are beginning to commit to making time.</a:t>
            </a:r>
          </a:p>
          <a:p>
            <a:pPr algn="l"/>
            <a:r>
              <a:rPr lang="en-US" sz="2000" b="0" i="0" dirty="0">
                <a:solidFill>
                  <a:srgbClr val="23232D"/>
                </a:solidFill>
                <a:effectLst/>
                <a:latin typeface="Ubuntu" panose="020B0504030602030204" pitchFamily="34" charset="0"/>
              </a:rPr>
              <a:t>Making more time seems an impossible task when actually it can be quite easy. When was the last time you sat down and looked at how much time you were wasting, or how much of your time other people are taking?</a:t>
            </a:r>
          </a:p>
          <a:p>
            <a:pPr algn="l"/>
            <a:r>
              <a:rPr lang="en-US" sz="2000" b="0" i="0" dirty="0">
                <a:solidFill>
                  <a:srgbClr val="23232D"/>
                </a:solidFill>
                <a:effectLst/>
                <a:latin typeface="Ubuntu" panose="020B0504030602030204" pitchFamily="34" charset="0"/>
              </a:rPr>
              <a:t>So, don’t just focus on Time Management Tools and hope they will fix all of your problems. Take a step back and consider your attitude towards time. If your attitude is all wrong, then what’s the point in using the tools in the first place?</a:t>
            </a:r>
          </a:p>
          <a:p>
            <a:endParaRPr lang="en-IN" sz="2000" dirty="0"/>
          </a:p>
        </p:txBody>
      </p:sp>
    </p:spTree>
    <p:extLst>
      <p:ext uri="{BB962C8B-B14F-4D97-AF65-F5344CB8AC3E}">
        <p14:creationId xmlns:p14="http://schemas.microsoft.com/office/powerpoint/2010/main" val="28412736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9EB3-E165-802D-4C32-A3A9A19362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4BC616-C9CA-8753-E516-3BA1B7F5072E}"/>
              </a:ext>
            </a:extLst>
          </p:cNvPr>
          <p:cNvSpPr>
            <a:spLocks noGrp="1"/>
          </p:cNvSpPr>
          <p:nvPr>
            <p:ph idx="1"/>
          </p:nvPr>
        </p:nvSpPr>
        <p:spPr/>
        <p:txBody>
          <a:bodyPr/>
          <a:lstStyle/>
          <a:p>
            <a:endParaRPr lang="en-IN" dirty="0"/>
          </a:p>
        </p:txBody>
      </p:sp>
      <p:pic>
        <p:nvPicPr>
          <p:cNvPr id="11266" name="Picture 2">
            <a:extLst>
              <a:ext uri="{FF2B5EF4-FFF2-40B4-BE49-F238E27FC236}">
                <a16:creationId xmlns:a16="http://schemas.microsoft.com/office/drawing/2014/main" id="{3CCF6B31-7276-8B0D-9928-27C4E9C6D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131975"/>
            <a:ext cx="10153650" cy="676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7001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A807-0324-284B-C85D-305C65624C14}"/>
              </a:ext>
            </a:extLst>
          </p:cNvPr>
          <p:cNvSpPr>
            <a:spLocks noGrp="1"/>
          </p:cNvSpPr>
          <p:nvPr>
            <p:ph type="title"/>
          </p:nvPr>
        </p:nvSpPr>
        <p:spPr>
          <a:xfrm>
            <a:off x="838200" y="336844"/>
            <a:ext cx="10515600" cy="1325563"/>
          </a:xfrm>
        </p:spPr>
        <p:txBody>
          <a:bodyPr/>
          <a:lstStyle/>
          <a:p>
            <a:r>
              <a:rPr lang="en-IN" dirty="0"/>
              <a:t>Example</a:t>
            </a:r>
          </a:p>
        </p:txBody>
      </p:sp>
      <p:pic>
        <p:nvPicPr>
          <p:cNvPr id="7" name="Picture 6">
            <a:extLst>
              <a:ext uri="{FF2B5EF4-FFF2-40B4-BE49-F238E27FC236}">
                <a16:creationId xmlns:a16="http://schemas.microsoft.com/office/drawing/2014/main" id="{C9F40D61-F5C1-700A-9DF1-8790A4B36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491" y="0"/>
            <a:ext cx="7952509" cy="6858000"/>
          </a:xfrm>
          <a:prstGeom prst="rect">
            <a:avLst/>
          </a:prstGeom>
        </p:spPr>
      </p:pic>
      <p:sp>
        <p:nvSpPr>
          <p:cNvPr id="9" name="Content Placeholder 8">
            <a:extLst>
              <a:ext uri="{FF2B5EF4-FFF2-40B4-BE49-F238E27FC236}">
                <a16:creationId xmlns:a16="http://schemas.microsoft.com/office/drawing/2014/main" id="{686B1D50-F806-C7A6-7976-FDB4AD5A1A0A}"/>
              </a:ext>
            </a:extLst>
          </p:cNvPr>
          <p:cNvSpPr>
            <a:spLocks noGrp="1"/>
          </p:cNvSpPr>
          <p:nvPr>
            <p:ph idx="1"/>
          </p:nvPr>
        </p:nvSpPr>
        <p:spPr>
          <a:xfrm>
            <a:off x="263951" y="1913641"/>
            <a:ext cx="2648931" cy="4263322"/>
          </a:xfrm>
        </p:spPr>
        <p:txBody>
          <a:bodyPr>
            <a:normAutofit fontScale="70000" lnSpcReduction="20000"/>
          </a:bodyPr>
          <a:lstStyle/>
          <a:p>
            <a:r>
              <a:rPr lang="en-IN" dirty="0"/>
              <a:t>Observations on each time management behaviour type.</a:t>
            </a:r>
          </a:p>
          <a:p>
            <a:endParaRPr lang="en-IN" dirty="0"/>
          </a:p>
          <a:p>
            <a:endParaRPr lang="en-IN" dirty="0"/>
          </a:p>
          <a:p>
            <a:r>
              <a:rPr lang="en-IN" dirty="0"/>
              <a:t>Refer: </a:t>
            </a:r>
            <a:r>
              <a:rPr lang="en-IN" dirty="0">
                <a:hlinkClick r:id="rId3"/>
              </a:rPr>
              <a:t>https://www.semanticscholar.org/paper/An-exploration-of-the-time-management-behaviours-of-McNamara/1452c63d6add38630c7c67142c1aaca64392cc0d</a:t>
            </a:r>
            <a:endParaRPr lang="en-IN" dirty="0"/>
          </a:p>
        </p:txBody>
      </p:sp>
    </p:spTree>
    <p:extLst>
      <p:ext uri="{BB962C8B-B14F-4D97-AF65-F5344CB8AC3E}">
        <p14:creationId xmlns:p14="http://schemas.microsoft.com/office/powerpoint/2010/main" val="255699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CF6D-CF19-FFA3-922E-BCFAD227AAFB}"/>
              </a:ext>
            </a:extLst>
          </p:cNvPr>
          <p:cNvSpPr>
            <a:spLocks noGrp="1"/>
          </p:cNvSpPr>
          <p:nvPr>
            <p:ph type="title"/>
          </p:nvPr>
        </p:nvSpPr>
        <p:spPr/>
        <p:txBody>
          <a:bodyPr/>
          <a:lstStyle/>
          <a:p>
            <a:r>
              <a:rPr lang="en-IN" dirty="0"/>
              <a:t>Time Management Perceptions and Myths</a:t>
            </a:r>
          </a:p>
        </p:txBody>
      </p:sp>
      <p:sp>
        <p:nvSpPr>
          <p:cNvPr id="3" name="Content Placeholder 2">
            <a:extLst>
              <a:ext uri="{FF2B5EF4-FFF2-40B4-BE49-F238E27FC236}">
                <a16:creationId xmlns:a16="http://schemas.microsoft.com/office/drawing/2014/main" id="{68BEA789-6E55-4812-6106-53C706070136}"/>
              </a:ext>
            </a:extLst>
          </p:cNvPr>
          <p:cNvSpPr>
            <a:spLocks noGrp="1"/>
          </p:cNvSpPr>
          <p:nvPr>
            <p:ph idx="1"/>
          </p:nvPr>
        </p:nvSpPr>
        <p:spPr/>
        <p:txBody>
          <a:bodyPr>
            <a:normAutofit/>
          </a:bodyPr>
          <a:lstStyle/>
          <a:p>
            <a:pPr marL="0" indent="0">
              <a:buNone/>
            </a:pPr>
            <a:r>
              <a:rPr lang="en-IN" sz="2000" b="1" kern="100" spc="-75" dirty="0">
                <a:solidFill>
                  <a:srgbClr val="000000"/>
                </a:solidFill>
                <a:effectLst/>
                <a:latin typeface="Argent CF"/>
                <a:ea typeface="DengXian Light" panose="02010600030101010101" pitchFamily="2" charset="-122"/>
                <a:cs typeface="Mangal" panose="02040503050203030202" pitchFamily="18" charset="0"/>
              </a:rPr>
              <a:t>Misconception 1.  All Time Is Equal.</a:t>
            </a:r>
            <a:endParaRPr lang="en-IN" sz="2000" b="1" kern="100" dirty="0">
              <a:solidFill>
                <a:srgbClr val="2F5496"/>
              </a:solidFill>
              <a:effectLst/>
              <a:latin typeface="Calibri Light" panose="020F0302020204030204" pitchFamily="34" charset="0"/>
              <a:ea typeface="DengXian Light" panose="02010600030101010101" pitchFamily="2" charset="-122"/>
              <a:cs typeface="Mangal" panose="02040503050203030202" pitchFamily="18" charset="0"/>
            </a:endParaRPr>
          </a:p>
          <a:p>
            <a:r>
              <a:rPr lang="en-IN" sz="2000" dirty="0">
                <a:solidFill>
                  <a:srgbClr val="444444"/>
                </a:solidFill>
                <a:latin typeface="Barlow" panose="00000500000000000000" pitchFamily="2" charset="0"/>
                <a:ea typeface="Calibri" panose="020F0502020204030204" pitchFamily="34" charset="0"/>
                <a:cs typeface="Kokila" panose="020B0604020202020204" pitchFamily="34" charset="0"/>
              </a:rPr>
              <a:t>I</a:t>
            </a:r>
            <a:r>
              <a:rPr lang="en-IN" sz="2000" dirty="0">
                <a:solidFill>
                  <a:srgbClr val="444444"/>
                </a:solidFill>
                <a:effectLst/>
                <a:latin typeface="Barlow" panose="00000500000000000000" pitchFamily="2" charset="0"/>
                <a:ea typeface="Calibri" panose="020F0502020204030204" pitchFamily="34" charset="0"/>
                <a:cs typeface="Kokila" panose="020B0604020202020204" pitchFamily="34" charset="0"/>
              </a:rPr>
              <a:t>f a person engages in activities that do not align with their values or goals on a consistent basis, they may be unaware that they are wasting valuable time that could be spent on more fulfilling and meaningful pursuits.</a:t>
            </a:r>
            <a:r>
              <a:rPr lang="en-US" sz="2000" dirty="0">
                <a:solidFill>
                  <a:srgbClr val="444444"/>
                </a:solidFill>
                <a:effectLst/>
                <a:latin typeface="Barlow" panose="00000500000000000000" pitchFamily="2" charset="0"/>
                <a:ea typeface="Calibri" panose="020F0502020204030204" pitchFamily="34" charset="0"/>
                <a:cs typeface="Kokila" panose="020B0604020202020204" pitchFamily="34" charset="0"/>
              </a:rPr>
              <a:t> In truth, some times are more important than others, and how we use our time has a significant impact on our lives. For example, time spent with loved ones or taking care of our physical and emotional health is more important than time spent on social media or watching television.</a:t>
            </a:r>
            <a:endParaRPr lang="en-IN" sz="2000" dirty="0">
              <a:solidFill>
                <a:srgbClr val="444444"/>
              </a:solidFill>
              <a:effectLst/>
              <a:latin typeface="Barlow" panose="00000500000000000000" pitchFamily="2" charset="0"/>
              <a:ea typeface="Calibri" panose="020F0502020204030204" pitchFamily="34" charset="0"/>
              <a:cs typeface="Kokila" panose="020B0604020202020204" pitchFamily="34" charset="0"/>
            </a:endParaRPr>
          </a:p>
          <a:p>
            <a:endParaRPr lang="en-IN" sz="2000" dirty="0">
              <a:solidFill>
                <a:srgbClr val="444444"/>
              </a:solidFill>
              <a:latin typeface="Barlow" panose="00000500000000000000" pitchFamily="2" charset="0"/>
              <a:ea typeface="Calibri" panose="020F0502020204030204" pitchFamily="34" charset="0"/>
              <a:cs typeface="Kokila" panose="020B0604020202020204" pitchFamily="34" charset="0"/>
            </a:endParaRPr>
          </a:p>
          <a:p>
            <a:pPr marL="0" indent="0">
              <a:buNone/>
            </a:pPr>
            <a:r>
              <a:rPr lang="en-IN" sz="1800" b="1" spc="-75" dirty="0">
                <a:solidFill>
                  <a:srgbClr val="000000"/>
                </a:solidFill>
                <a:effectLst/>
                <a:latin typeface="Argent CF"/>
                <a:ea typeface="Calibri" panose="020F0502020204030204" pitchFamily="34" charset="0"/>
                <a:cs typeface="Kokila" panose="020B0604020202020204" pitchFamily="34" charset="0"/>
              </a:rPr>
              <a:t>Misconception 2. Time Is Intangible</a:t>
            </a:r>
          </a:p>
          <a:p>
            <a:r>
              <a:rPr lang="en-US" sz="2000" b="0" i="0" dirty="0">
                <a:solidFill>
                  <a:srgbClr val="444444"/>
                </a:solidFill>
                <a:effectLst/>
                <a:latin typeface="Barlow" panose="00000500000000000000" pitchFamily="2" charset="0"/>
              </a:rPr>
              <a:t>While time cannot be seen or touched in the same way that money or objects can, it remains a palpable and precious resource. Its worth is determined by its quality rather than by a specific amount or quantity.</a:t>
            </a:r>
            <a:r>
              <a:rPr lang="en-IN" sz="1800" b="1" i="0" spc="-75" dirty="0">
                <a:solidFill>
                  <a:srgbClr val="000000"/>
                </a:solidFill>
                <a:latin typeface="Argent CF"/>
                <a:ea typeface="Calibri" panose="020F0502020204030204" pitchFamily="34" charset="0"/>
                <a:cs typeface="Kokila" panose="020B0604020202020204" pitchFamily="34" charset="0"/>
              </a:rPr>
              <a:t> </a:t>
            </a:r>
            <a:r>
              <a:rPr lang="en-US" sz="2000" b="0" i="0" dirty="0">
                <a:solidFill>
                  <a:srgbClr val="444444"/>
                </a:solidFill>
                <a:effectLst/>
                <a:latin typeface="Barlow" panose="00000500000000000000" pitchFamily="2" charset="0"/>
              </a:rPr>
              <a:t>The value of time is measured by </a:t>
            </a:r>
            <a:r>
              <a:rPr lang="en-US" sz="2000" b="0" i="0" u="none" strike="noStrike" dirty="0">
                <a:effectLst/>
                <a:latin typeface="Barlow" panose="00000500000000000000" pitchFamily="2" charset="0"/>
                <a:hlinkClick r:id="rId2"/>
              </a:rPr>
              <a:t>its quality</a:t>
            </a:r>
            <a:r>
              <a:rPr lang="en-US" sz="2000" b="0" i="0" dirty="0">
                <a:solidFill>
                  <a:srgbClr val="444444"/>
                </a:solidFill>
                <a:effectLst/>
                <a:latin typeface="Barlow" panose="00000500000000000000" pitchFamily="2" charset="0"/>
              </a:rPr>
              <a:t>.</a:t>
            </a:r>
            <a:endParaRPr lang="en-IN" sz="3200" dirty="0"/>
          </a:p>
        </p:txBody>
      </p:sp>
    </p:spTree>
    <p:extLst>
      <p:ext uri="{BB962C8B-B14F-4D97-AF65-F5344CB8AC3E}">
        <p14:creationId xmlns:p14="http://schemas.microsoft.com/office/powerpoint/2010/main" val="197971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3778-9A6B-2928-BBE4-1EEBBCE02F8E}"/>
              </a:ext>
            </a:extLst>
          </p:cNvPr>
          <p:cNvSpPr>
            <a:spLocks noGrp="1"/>
          </p:cNvSpPr>
          <p:nvPr>
            <p:ph type="title"/>
          </p:nvPr>
        </p:nvSpPr>
        <p:spPr/>
        <p:txBody>
          <a:bodyPr/>
          <a:lstStyle/>
          <a:p>
            <a:r>
              <a:rPr lang="en-IN" dirty="0"/>
              <a:t>Time Management Perceptions and Myths</a:t>
            </a:r>
          </a:p>
        </p:txBody>
      </p:sp>
      <p:sp>
        <p:nvSpPr>
          <p:cNvPr id="3" name="Content Placeholder 2">
            <a:extLst>
              <a:ext uri="{FF2B5EF4-FFF2-40B4-BE49-F238E27FC236}">
                <a16:creationId xmlns:a16="http://schemas.microsoft.com/office/drawing/2014/main" id="{3F4B6D42-168E-AE0B-137A-F0454567B8AC}"/>
              </a:ext>
            </a:extLst>
          </p:cNvPr>
          <p:cNvSpPr>
            <a:spLocks noGrp="1"/>
          </p:cNvSpPr>
          <p:nvPr>
            <p:ph idx="1"/>
          </p:nvPr>
        </p:nvSpPr>
        <p:spPr>
          <a:xfrm>
            <a:off x="838200" y="1835052"/>
            <a:ext cx="10515600" cy="4351338"/>
          </a:xfrm>
        </p:spPr>
        <p:txBody>
          <a:bodyPr>
            <a:normAutofit fontScale="77500" lnSpcReduction="20000"/>
          </a:bodyPr>
          <a:lstStyle/>
          <a:p>
            <a:pPr marL="0" indent="0" algn="l">
              <a:buNone/>
            </a:pPr>
            <a:r>
              <a:rPr lang="en-US" b="0" i="0" dirty="0">
                <a:solidFill>
                  <a:srgbClr val="000000"/>
                </a:solidFill>
                <a:effectLst/>
                <a:latin typeface="Argent CF"/>
              </a:rPr>
              <a:t>Misconception 3. More Time Equals More Productivity.</a:t>
            </a:r>
          </a:p>
          <a:p>
            <a:r>
              <a:rPr lang="en-US" b="0" i="0" dirty="0">
                <a:solidFill>
                  <a:srgbClr val="444444"/>
                </a:solidFill>
                <a:effectLst/>
                <a:latin typeface="Barlow" panose="00000500000000000000" pitchFamily="2" charset="0"/>
              </a:rPr>
              <a:t>It is not how much time you have, but how you use it. People who use their time efficiently can be just as productive in less time. There is also such a thing as too much time. When a person has too much time on their hands, they may become less motivated or focused, and they may even procrastinate. It’s more important to strike a balance and use time wisely than to simply try to complete more tasks in less time.</a:t>
            </a:r>
          </a:p>
          <a:p>
            <a:endParaRPr lang="en-US" b="0" i="0" dirty="0">
              <a:solidFill>
                <a:srgbClr val="444444"/>
              </a:solidFill>
              <a:effectLst/>
              <a:latin typeface="Barlow" panose="00000500000000000000" pitchFamily="2" charset="0"/>
            </a:endParaRPr>
          </a:p>
          <a:p>
            <a:pPr marL="0" indent="0">
              <a:buNone/>
            </a:pPr>
            <a:r>
              <a:rPr lang="en-US" b="0" i="0" dirty="0">
                <a:solidFill>
                  <a:srgbClr val="000000"/>
                </a:solidFill>
                <a:effectLst/>
                <a:latin typeface="Argent CF"/>
              </a:rPr>
              <a:t>Misconception 4. Time Management Is About Doing More.</a:t>
            </a:r>
          </a:p>
          <a:p>
            <a:r>
              <a:rPr lang="en-US" b="0" i="0" dirty="0">
                <a:solidFill>
                  <a:srgbClr val="444444"/>
                </a:solidFill>
                <a:effectLst/>
                <a:latin typeface="Barlow" panose="00000500000000000000" pitchFamily="2" charset="0"/>
              </a:rPr>
              <a:t>If you try to do too much and overburden yourself with work, you may experience burnout, which can lead to decreased productivity and overall well-being. This is why it’s crucial to </a:t>
            </a:r>
            <a:r>
              <a:rPr lang="en-US" b="0" i="0" u="none" strike="noStrike" dirty="0">
                <a:effectLst/>
                <a:latin typeface="Barlow" panose="00000500000000000000" pitchFamily="2" charset="0"/>
              </a:rPr>
              <a:t>schedule downtime</a:t>
            </a:r>
            <a:r>
              <a:rPr lang="en-US" b="0" i="0" dirty="0">
                <a:solidFill>
                  <a:srgbClr val="444444"/>
                </a:solidFill>
                <a:effectLst/>
                <a:latin typeface="Barlow" panose="00000500000000000000" pitchFamily="2" charset="0"/>
              </a:rPr>
              <a:t> and activities that bring you joy and relaxation. Finding balance between your personal, professional, and recreational pursuits is a key component of time management.</a:t>
            </a:r>
            <a:endParaRPr lang="en-US" b="0" i="0" dirty="0">
              <a:solidFill>
                <a:srgbClr val="000000"/>
              </a:solidFill>
              <a:effectLst/>
              <a:latin typeface="Argent CF"/>
            </a:endParaRPr>
          </a:p>
          <a:p>
            <a:endParaRPr lang="en-US" b="0" i="0" dirty="0">
              <a:solidFill>
                <a:srgbClr val="444444"/>
              </a:solidFill>
              <a:effectLst/>
              <a:latin typeface="Barlow" panose="00000500000000000000" pitchFamily="2" charset="0"/>
            </a:endParaRPr>
          </a:p>
          <a:p>
            <a:endParaRPr lang="en-IN" dirty="0"/>
          </a:p>
        </p:txBody>
      </p:sp>
    </p:spTree>
    <p:extLst>
      <p:ext uri="{BB962C8B-B14F-4D97-AF65-F5344CB8AC3E}">
        <p14:creationId xmlns:p14="http://schemas.microsoft.com/office/powerpoint/2010/main" val="370748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2717-A401-A502-F68C-D55385FF9C43}"/>
              </a:ext>
            </a:extLst>
          </p:cNvPr>
          <p:cNvSpPr>
            <a:spLocks noGrp="1"/>
          </p:cNvSpPr>
          <p:nvPr>
            <p:ph type="title"/>
          </p:nvPr>
        </p:nvSpPr>
        <p:spPr/>
        <p:txBody>
          <a:bodyPr/>
          <a:lstStyle/>
          <a:p>
            <a:r>
              <a:rPr lang="en-IN" dirty="0"/>
              <a:t>Time Management Perceptions and Myths</a:t>
            </a:r>
          </a:p>
        </p:txBody>
      </p:sp>
      <p:sp>
        <p:nvSpPr>
          <p:cNvPr id="3" name="Content Placeholder 2">
            <a:extLst>
              <a:ext uri="{FF2B5EF4-FFF2-40B4-BE49-F238E27FC236}">
                <a16:creationId xmlns:a16="http://schemas.microsoft.com/office/drawing/2014/main" id="{B82BC009-717B-627B-9B39-410962DC9AD3}"/>
              </a:ext>
            </a:extLst>
          </p:cNvPr>
          <p:cNvSpPr>
            <a:spLocks noGrp="1"/>
          </p:cNvSpPr>
          <p:nvPr>
            <p:ph idx="1"/>
          </p:nvPr>
        </p:nvSpPr>
        <p:spPr/>
        <p:txBody>
          <a:bodyPr>
            <a:normAutofit fontScale="70000" lnSpcReduction="20000"/>
          </a:bodyPr>
          <a:lstStyle/>
          <a:p>
            <a:pPr marL="0" indent="0">
              <a:buNone/>
            </a:pPr>
            <a:r>
              <a:rPr lang="en-US" b="0" i="0" dirty="0">
                <a:solidFill>
                  <a:srgbClr val="000000"/>
                </a:solidFill>
                <a:effectLst/>
                <a:latin typeface="Argent CF"/>
              </a:rPr>
              <a:t>Misconception 5. To Be Productive, You Must Do Everything Yourself.</a:t>
            </a:r>
          </a:p>
          <a:p>
            <a:r>
              <a:rPr lang="en-US" dirty="0">
                <a:solidFill>
                  <a:srgbClr val="444444"/>
                </a:solidFill>
                <a:latin typeface="Barlow" panose="00000500000000000000" pitchFamily="2" charset="0"/>
              </a:rPr>
              <a:t>A</a:t>
            </a:r>
            <a:r>
              <a:rPr lang="en-US" b="0" i="0" dirty="0">
                <a:solidFill>
                  <a:srgbClr val="444444"/>
                </a:solidFill>
                <a:effectLst/>
                <a:latin typeface="Barlow" panose="00000500000000000000" pitchFamily="2" charset="0"/>
              </a:rPr>
              <a:t>ttempting to do everything yourself can reduce your productivity over time. Delegating tasks to others can help you save time and focus on the most important tasks. It is an efficient method of utilizing the strengths and skills of others. Delegating tasks to people who are skilled in a particular area may allow them to complete the task more efficiently and effectively than if you tried to do it yourself. Overall, delegating tasks can be a good way to boost productivity and efficiency if </a:t>
            </a:r>
            <a:r>
              <a:rPr lang="en-US" b="0" i="0" u="none" strike="noStrike" dirty="0">
                <a:effectLst/>
                <a:latin typeface="Barlow" panose="00000500000000000000" pitchFamily="2" charset="0"/>
                <a:hlinkClick r:id="rId2"/>
              </a:rPr>
              <a:t>done correctly</a:t>
            </a:r>
            <a:r>
              <a:rPr lang="en-US" b="0" i="0" dirty="0">
                <a:solidFill>
                  <a:srgbClr val="444444"/>
                </a:solidFill>
                <a:effectLst/>
                <a:latin typeface="Barlow" panose="00000500000000000000" pitchFamily="2" charset="0"/>
              </a:rPr>
              <a:t>.</a:t>
            </a:r>
          </a:p>
          <a:p>
            <a:endParaRPr lang="en-US" dirty="0">
              <a:solidFill>
                <a:srgbClr val="444444"/>
              </a:solidFill>
              <a:latin typeface="Barlow" panose="00000500000000000000" pitchFamily="2" charset="0"/>
            </a:endParaRPr>
          </a:p>
          <a:p>
            <a:r>
              <a:rPr lang="en-US" b="0" i="0" dirty="0">
                <a:solidFill>
                  <a:srgbClr val="000000"/>
                </a:solidFill>
                <a:effectLst/>
                <a:latin typeface="Argent CF"/>
              </a:rPr>
              <a:t>Misconception 6. Controlling Your Calendar Is Impossible If You Aren’t the Boss.</a:t>
            </a:r>
          </a:p>
          <a:p>
            <a:pPr algn="l"/>
            <a:r>
              <a:rPr lang="en-US" b="0" i="0" dirty="0">
                <a:solidFill>
                  <a:srgbClr val="444444"/>
                </a:solidFill>
                <a:effectLst/>
                <a:latin typeface="Barlow" panose="00000500000000000000" pitchFamily="2" charset="0"/>
              </a:rPr>
              <a:t>Many people believe that if they are not the boss, they will be unable to control their calendar due to their limited decision-making power. They may have less decision-making power and may not be able to control when meetings are scheduled and tasks are assigned.</a:t>
            </a:r>
          </a:p>
          <a:p>
            <a:pPr algn="l"/>
            <a:r>
              <a:rPr lang="en-US" b="0" i="0" dirty="0">
                <a:solidFill>
                  <a:srgbClr val="444444"/>
                </a:solidFill>
                <a:effectLst/>
                <a:latin typeface="Barlow" panose="00000500000000000000" pitchFamily="2" charset="0"/>
              </a:rPr>
              <a:t>While controlling your calendar may be more challenging if you are not the boss, it is still possible to manage your time effectively.</a:t>
            </a:r>
          </a:p>
          <a:p>
            <a:endParaRPr lang="en-US" b="0" i="0" dirty="0">
              <a:solidFill>
                <a:srgbClr val="000000"/>
              </a:solidFill>
              <a:effectLst/>
              <a:latin typeface="Argent CF"/>
            </a:endParaRPr>
          </a:p>
          <a:p>
            <a:endParaRPr lang="en-US" b="0" i="0" dirty="0">
              <a:solidFill>
                <a:srgbClr val="444444"/>
              </a:solidFill>
              <a:effectLst/>
              <a:latin typeface="Barlow" panose="00000500000000000000" pitchFamily="2" charset="0"/>
            </a:endParaRPr>
          </a:p>
          <a:p>
            <a:endParaRPr lang="en-US" dirty="0">
              <a:solidFill>
                <a:srgbClr val="444444"/>
              </a:solidFill>
              <a:latin typeface="Barlow" panose="00000500000000000000" pitchFamily="2" charset="0"/>
            </a:endParaRPr>
          </a:p>
          <a:p>
            <a:endParaRPr lang="en-IN" dirty="0"/>
          </a:p>
        </p:txBody>
      </p:sp>
    </p:spTree>
    <p:extLst>
      <p:ext uri="{BB962C8B-B14F-4D97-AF65-F5344CB8AC3E}">
        <p14:creationId xmlns:p14="http://schemas.microsoft.com/office/powerpoint/2010/main" val="1066217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A97C7-12D4-BF83-3293-BC841CF11078}"/>
              </a:ext>
            </a:extLst>
          </p:cNvPr>
          <p:cNvSpPr>
            <a:spLocks noGrp="1"/>
          </p:cNvSpPr>
          <p:nvPr>
            <p:ph type="title"/>
          </p:nvPr>
        </p:nvSpPr>
        <p:spPr/>
        <p:txBody>
          <a:bodyPr/>
          <a:lstStyle/>
          <a:p>
            <a:r>
              <a:rPr lang="en-IN" dirty="0"/>
              <a:t>Time Management Perceptions and Myths</a:t>
            </a:r>
          </a:p>
        </p:txBody>
      </p:sp>
      <p:sp>
        <p:nvSpPr>
          <p:cNvPr id="3" name="Content Placeholder 2">
            <a:extLst>
              <a:ext uri="{FF2B5EF4-FFF2-40B4-BE49-F238E27FC236}">
                <a16:creationId xmlns:a16="http://schemas.microsoft.com/office/drawing/2014/main" id="{C2885E5B-CE3B-4731-8AE3-E75853CB31E6}"/>
              </a:ext>
            </a:extLst>
          </p:cNvPr>
          <p:cNvSpPr>
            <a:spLocks noGrp="1"/>
          </p:cNvSpPr>
          <p:nvPr>
            <p:ph idx="1"/>
          </p:nvPr>
        </p:nvSpPr>
        <p:spPr/>
        <p:txBody>
          <a:bodyPr>
            <a:normAutofit fontScale="92500" lnSpcReduction="20000"/>
          </a:bodyPr>
          <a:lstStyle/>
          <a:p>
            <a:pPr marL="0" indent="0">
              <a:buNone/>
            </a:pPr>
            <a:r>
              <a:rPr lang="en-US" b="0" i="0" dirty="0">
                <a:solidFill>
                  <a:srgbClr val="000000"/>
                </a:solidFill>
                <a:effectLst/>
                <a:latin typeface="Argent CF"/>
              </a:rPr>
              <a:t>Misconception 7. It’s Good To Be Constantly Busy.</a:t>
            </a:r>
          </a:p>
          <a:p>
            <a:pPr algn="l"/>
            <a:r>
              <a:rPr lang="en-US" dirty="0">
                <a:solidFill>
                  <a:srgbClr val="444444"/>
                </a:solidFill>
                <a:latin typeface="Barlow" panose="00000500000000000000" pitchFamily="2" charset="0"/>
              </a:rPr>
              <a:t>B</a:t>
            </a:r>
            <a:r>
              <a:rPr lang="en-US" b="0" i="0" dirty="0">
                <a:solidFill>
                  <a:srgbClr val="444444"/>
                </a:solidFill>
                <a:effectLst/>
                <a:latin typeface="Barlow" panose="00000500000000000000" pitchFamily="2" charset="0"/>
              </a:rPr>
              <a:t>eing overly busy can result in burnout and a decline in productivity. It can be difficult to focus and complete tasks when you are overwhelmed and overburdened. Therefore, it’s important to schedule breaks and downtime so you can recharge.</a:t>
            </a:r>
          </a:p>
          <a:p>
            <a:pPr marL="0" indent="0" algn="l">
              <a:buNone/>
            </a:pPr>
            <a:r>
              <a:rPr lang="en-US" b="0" i="0" dirty="0">
                <a:solidFill>
                  <a:srgbClr val="000000"/>
                </a:solidFill>
                <a:effectLst/>
                <a:latin typeface="Argent CF"/>
              </a:rPr>
              <a:t>Misconception 8. Time Management Is A One-Time Fix.</a:t>
            </a:r>
          </a:p>
          <a:p>
            <a:pPr algn="l"/>
            <a:r>
              <a:rPr lang="en-US" b="0" i="0" dirty="0">
                <a:solidFill>
                  <a:srgbClr val="444444"/>
                </a:solidFill>
                <a:effectLst/>
                <a:latin typeface="Barlow" panose="00000500000000000000" pitchFamily="2" charset="0"/>
              </a:rPr>
              <a:t>It’s also important to review and adjust your time management strategies on a regular basis, as many factors can affect your ability to manage your time effectively, such as changes in your work or personal commitments, changes in your goals and priorities, and changes in your workload.</a:t>
            </a:r>
          </a:p>
          <a:p>
            <a:pPr algn="l"/>
            <a:r>
              <a:rPr lang="en-US" b="0" i="0" dirty="0">
                <a:solidFill>
                  <a:srgbClr val="444444"/>
                </a:solidFill>
                <a:effectLst/>
                <a:latin typeface="Barlow" panose="00000500000000000000" pitchFamily="2" charset="0"/>
              </a:rPr>
              <a:t>Remember, time management is an ongoing process that needs constant effort and attention to be successful.</a:t>
            </a:r>
          </a:p>
        </p:txBody>
      </p:sp>
    </p:spTree>
    <p:extLst>
      <p:ext uri="{BB962C8B-B14F-4D97-AF65-F5344CB8AC3E}">
        <p14:creationId xmlns:p14="http://schemas.microsoft.com/office/powerpoint/2010/main" val="204461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5262</Words>
  <Application>Microsoft Office PowerPoint</Application>
  <PresentationFormat>Widescreen</PresentationFormat>
  <Paragraphs>260</Paragraphs>
  <Slides>58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58</vt:i4>
      </vt:variant>
    </vt:vector>
  </HeadingPairs>
  <TitlesOfParts>
    <vt:vector size="72" baseType="lpstr">
      <vt:lpstr>-apple-system</vt:lpstr>
      <vt:lpstr>Argent CF</vt:lpstr>
      <vt:lpstr>Arial</vt:lpstr>
      <vt:lpstr>Barlow</vt:lpstr>
      <vt:lpstr>Baskerville Old Face</vt:lpstr>
      <vt:lpstr>Calibri</vt:lpstr>
      <vt:lpstr>Calibri Light</vt:lpstr>
      <vt:lpstr>Helvetica Neue</vt:lpstr>
      <vt:lpstr>Open Sans</vt:lpstr>
      <vt:lpstr>Poppins</vt:lpstr>
      <vt:lpstr>Symbol</vt:lpstr>
      <vt:lpstr>Times New Roman</vt:lpstr>
      <vt:lpstr>Ubuntu</vt:lpstr>
      <vt:lpstr>Office Theme</vt:lpstr>
      <vt:lpstr>Time Management</vt:lpstr>
      <vt:lpstr>Time Management Perception</vt:lpstr>
      <vt:lpstr>Introduction</vt:lpstr>
      <vt:lpstr>Student Opinion about Time Management</vt:lpstr>
      <vt:lpstr>PowerPoint Presentation</vt:lpstr>
      <vt:lpstr>Time Management Perceptions and Myths</vt:lpstr>
      <vt:lpstr>Time Management Perceptions and Myths</vt:lpstr>
      <vt:lpstr>Time Management Perceptions and Myths</vt:lpstr>
      <vt:lpstr>Time Management Perceptions and Myths</vt:lpstr>
      <vt:lpstr>Additional Thoughts</vt:lpstr>
      <vt:lpstr>The Truth About Time Management</vt:lpstr>
      <vt:lpstr>Time management:</vt:lpstr>
      <vt:lpstr>Benefits of Time Management</vt:lpstr>
      <vt:lpstr>Benefits of Time Management</vt:lpstr>
      <vt:lpstr>How to manage time?</vt:lpstr>
      <vt:lpstr>How to manage time?</vt:lpstr>
      <vt:lpstr>How to manage time?</vt:lpstr>
      <vt:lpstr>How to manage time?</vt:lpstr>
      <vt:lpstr>How to manage time?</vt:lpstr>
      <vt:lpstr>Implications of Poor Time Management</vt:lpstr>
      <vt:lpstr>Implications of Poor Time Management</vt:lpstr>
      <vt:lpstr>Implications of Poor Time Management</vt:lpstr>
      <vt:lpstr>Prioritisation</vt:lpstr>
      <vt:lpstr>What is Prioritizing?</vt:lpstr>
      <vt:lpstr>How to Prioritize Effectively</vt:lpstr>
      <vt:lpstr>When and What to Prioritize</vt:lpstr>
      <vt:lpstr>PowerPoint Presentation</vt:lpstr>
      <vt:lpstr>The Benefits of Prioritizing</vt:lpstr>
      <vt:lpstr>Magic of 168 hours</vt:lpstr>
      <vt:lpstr>Problem of No time</vt:lpstr>
      <vt:lpstr> Magic of 168</vt:lpstr>
      <vt:lpstr>Being intentional with time</vt:lpstr>
      <vt:lpstr>Step 1-  Start by Listing Everything You Care About </vt:lpstr>
      <vt:lpstr>Step 2. Assign the Time You Want to Each Activity </vt:lpstr>
      <vt:lpstr>Step 3 Create a Strategy </vt:lpstr>
      <vt:lpstr>Algorithm of 168 hours technique</vt:lpstr>
      <vt:lpstr>Benefits</vt:lpstr>
      <vt:lpstr>S.M.A.R.T Time Management </vt:lpstr>
      <vt:lpstr>SMART</vt:lpstr>
      <vt:lpstr>What Is A SMART Goal? </vt:lpstr>
      <vt:lpstr>PowerPoint Presentation</vt:lpstr>
      <vt:lpstr>Benefits of SMART Time Management </vt:lpstr>
      <vt:lpstr>Time Management Tools</vt:lpstr>
      <vt:lpstr>Time Management Tools</vt:lpstr>
      <vt:lpstr>To-do Lists </vt:lpstr>
      <vt:lpstr>Time Schedule</vt:lpstr>
      <vt:lpstr>Action/Priority Matrix </vt:lpstr>
      <vt:lpstr>The Urgent/Important Matrix</vt:lpstr>
      <vt:lpstr>Interruptions Log</vt:lpstr>
      <vt:lpstr>The Pomodoro Technique</vt:lpstr>
      <vt:lpstr>Task Breakdown </vt:lpstr>
      <vt:lpstr>Online and Digital Tool</vt:lpstr>
      <vt:lpstr>Time Management Behavior</vt:lpstr>
      <vt:lpstr>PowerPoint Presentation</vt:lpstr>
      <vt:lpstr>The Right Time Management Attitude and Behaviours </vt:lpstr>
      <vt:lpstr>Readjusting attitudes</vt:lpstr>
      <vt:lpstr>PowerPoint Presentation</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Magic of 168 hours</dc:title>
  <dc:creator>aditya Kurdekar</dc:creator>
  <cp:lastModifiedBy>aditya Kurdekar</cp:lastModifiedBy>
  <cp:revision>7</cp:revision>
  <dcterms:created xsi:type="dcterms:W3CDTF">2023-03-28T15:29:01Z</dcterms:created>
  <dcterms:modified xsi:type="dcterms:W3CDTF">2023-03-28T21:26:04Z</dcterms:modified>
</cp:coreProperties>
</file>