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1" r:id="rId2"/>
    <p:sldId id="335" r:id="rId3"/>
    <p:sldId id="300" r:id="rId4"/>
    <p:sldId id="336" r:id="rId5"/>
    <p:sldId id="337" r:id="rId6"/>
    <p:sldId id="333" r:id="rId7"/>
    <p:sldId id="341" r:id="rId8"/>
    <p:sldId id="303" r:id="rId9"/>
    <p:sldId id="302" r:id="rId10"/>
    <p:sldId id="339" r:id="rId11"/>
    <p:sldId id="304" r:id="rId12"/>
    <p:sldId id="305" r:id="rId13"/>
    <p:sldId id="306" r:id="rId14"/>
    <p:sldId id="307" r:id="rId15"/>
    <p:sldId id="338" r:id="rId16"/>
    <p:sldId id="334" r:id="rId17"/>
    <p:sldId id="340" r:id="rId18"/>
    <p:sldId id="308" r:id="rId19"/>
    <p:sldId id="309" r:id="rId20"/>
    <p:sldId id="310" r:id="rId21"/>
    <p:sldId id="311" r:id="rId22"/>
    <p:sldId id="312"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5" d="100"/>
          <a:sy n="105" d="100"/>
        </p:scale>
        <p:origin x="123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25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25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26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261" name="PlaceHolder 5"/>
          <p:cNvSpPr>
            <a:spLocks noGrp="1"/>
          </p:cNvSpPr>
          <p:nvPr>
            <p:ph type="sldNum"/>
          </p:nvPr>
        </p:nvSpPr>
        <p:spPr>
          <a:xfrm>
            <a:off x="4278960" y="10157400"/>
            <a:ext cx="3280680" cy="534240"/>
          </a:xfrm>
          <a:prstGeom prst="rect">
            <a:avLst/>
          </a:prstGeom>
        </p:spPr>
        <p:txBody>
          <a:bodyPr lIns="0" tIns="0" rIns="0" bIns="0" anchor="b"/>
          <a:lstStyle/>
          <a:p>
            <a:pPr algn="r"/>
            <a:fld id="{23D90B66-8554-4633-A28E-B2DC45C3465A}" type="slidenum">
              <a:rPr lang="en-IN" sz="1400">
                <a:latin typeface="Times New Roman"/>
              </a:rPr>
              <a:pPr algn="r"/>
              <a:t>‹#›</a:t>
            </a:fld>
            <a:endParaRPr/>
          </a:p>
        </p:txBody>
      </p:sp>
    </p:spTree>
    <p:extLst>
      <p:ext uri="{BB962C8B-B14F-4D97-AF65-F5344CB8AC3E}">
        <p14:creationId xmlns:p14="http://schemas.microsoft.com/office/powerpoint/2010/main" val="4014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5" name="Picture 34"/>
          <p:cNvPicPr/>
          <p:nvPr/>
        </p:nvPicPr>
        <p:blipFill>
          <a:blip r:embed="rId2"/>
          <a:stretch/>
        </p:blipFill>
        <p:spPr>
          <a:xfrm>
            <a:off x="2079000" y="1604520"/>
            <a:ext cx="4984920" cy="3977280"/>
          </a:xfrm>
          <a:prstGeom prst="rect">
            <a:avLst/>
          </a:prstGeom>
          <a:ln>
            <a:noFill/>
          </a:ln>
        </p:spPr>
      </p:pic>
      <p:pic>
        <p:nvPicPr>
          <p:cNvPr id="36" name="Picture 3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6E375-660D-489F-AAAC-B67531D0C2F1}" type="datetimeFigureOut">
              <a:rPr lang="en-IN" smtClean="0"/>
              <a:pPr/>
              <a:t>25/09/23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DE54C-5310-4637-8779-3AF0DC4947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w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592428" y="1343371"/>
            <a:ext cx="7091072" cy="20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500" b="1" dirty="0">
              <a:latin typeface="Times New Roman" panose="02020603050405020304" pitchFamily="18" charset="0"/>
            </a:endParaRPr>
          </a:p>
          <a:p>
            <a:endParaRPr lang="en-US" altLang="en-US" sz="2083" b="1" dirty="0">
              <a:latin typeface="Times New Roman" panose="02020603050405020304" pitchFamily="18" charset="0"/>
            </a:endParaRPr>
          </a:p>
          <a:p>
            <a:pPr algn="ctr"/>
            <a:r>
              <a:rPr lang="en-US" altLang="en-US" sz="4000" b="1" dirty="0">
                <a:latin typeface="Times New Roman" panose="02020603050405020304" pitchFamily="18" charset="0"/>
              </a:rPr>
              <a:t>Symbolic Reasoning   under Uncertainty </a:t>
            </a:r>
          </a:p>
        </p:txBody>
      </p:sp>
    </p:spTree>
    <p:extLst>
      <p:ext uri="{BB962C8B-B14F-4D97-AF65-F5344CB8AC3E}">
        <p14:creationId xmlns:p14="http://schemas.microsoft.com/office/powerpoint/2010/main" val="299922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1285876"/>
            <a:ext cx="8229240" cy="3438524"/>
          </a:xfrm>
        </p:spPr>
        <p:txBody>
          <a:bodyPr>
            <a:normAutofit lnSpcReduction="10000"/>
          </a:bodyPr>
          <a:lstStyle/>
          <a:p>
            <a:r>
              <a:rPr lang="en-IN" sz="2800" dirty="0">
                <a:latin typeface="+mn-lt"/>
                <a:cs typeface="Times New Roman" pitchFamily="18" charset="0"/>
              </a:rPr>
              <a:t>It says, “the truth of a proposition may change when new information are added and a logic may be build to allow the statement to be retracted.”</a:t>
            </a:r>
          </a:p>
          <a:p>
            <a:endParaRPr lang="en-IN" sz="2800" dirty="0">
              <a:latin typeface="+mn-lt"/>
              <a:cs typeface="Times New Roman" pitchFamily="18" charset="0"/>
            </a:endParaRPr>
          </a:p>
          <a:p>
            <a:endParaRPr lang="en-IN" sz="2800" dirty="0">
              <a:latin typeface="+mn-lt"/>
              <a:cs typeface="Times New Roman" pitchFamily="18" charset="0"/>
            </a:endParaRPr>
          </a:p>
          <a:p>
            <a:r>
              <a:rPr lang="en-IN" sz="2800" dirty="0">
                <a:latin typeface="+mn-lt"/>
                <a:cs typeface="Times New Roman" pitchFamily="18" charset="0"/>
              </a:rPr>
              <a:t>A modal operator M which means “consistent with everything we know”. The purpose of M is to allow consistency.</a:t>
            </a:r>
          </a:p>
          <a:p>
            <a:pPr marL="0" indent="0">
              <a:buNone/>
            </a:pPr>
            <a:r>
              <a:rPr lang="en-IN" sz="2800" dirty="0">
                <a:latin typeface="+mn-lt"/>
              </a:rPr>
              <a:t> </a:t>
            </a:r>
          </a:p>
          <a:p>
            <a:pPr marL="0" indent="0">
              <a:buNone/>
            </a:pPr>
            <a:endParaRPr lang="en-IN" sz="1833" dirty="0">
              <a:latin typeface="Arial" panose="020B0604020202020204" pitchFamily="34" charset="0"/>
            </a:endParaRPr>
          </a:p>
        </p:txBody>
      </p:sp>
      <p:sp>
        <p:nvSpPr>
          <p:cNvPr id="4" name="Text Box 3"/>
          <p:cNvSpPr txBox="1">
            <a:spLocks noGrp="1" noChangeArrowheads="1"/>
          </p:cNvSpPr>
          <p:nvPr>
            <p:ph type="title"/>
          </p:nvPr>
        </p:nvSpPr>
        <p:spPr bwMode="auto">
          <a:xfrm>
            <a:off x="457200" y="453826"/>
            <a:ext cx="822924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err="1">
                <a:latin typeface="Times New Roman" panose="02020603050405020304" pitchFamily="18" charset="0"/>
              </a:rPr>
              <a:t>Nonmonotonic</a:t>
            </a:r>
            <a:r>
              <a:rPr lang="en-US" altLang="en-US" sz="3600" b="1" dirty="0">
                <a:latin typeface="Times New Roman" panose="02020603050405020304" pitchFamily="18" charset="0"/>
              </a:rPr>
              <a:t> Logic</a:t>
            </a:r>
            <a:endParaRPr lang="en-US" altLang="en-US" sz="3600" dirty="0">
              <a:latin typeface="Times New Roman" panose="02020603050405020304" pitchFamily="18" charset="0"/>
            </a:endParaRPr>
          </a:p>
        </p:txBody>
      </p:sp>
    </p:spTree>
    <p:extLst>
      <p:ext uri="{BB962C8B-B14F-4D97-AF65-F5344CB8AC3E}">
        <p14:creationId xmlns:p14="http://schemas.microsoft.com/office/powerpoint/2010/main" val="180254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Text Box 3"/>
          <p:cNvSpPr txBox="1">
            <a:spLocks noChangeArrowheads="1"/>
          </p:cNvSpPr>
          <p:nvPr/>
        </p:nvSpPr>
        <p:spPr bwMode="auto">
          <a:xfrm>
            <a:off x="1333500" y="425133"/>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err="1">
                <a:latin typeface="Times New Roman" panose="02020603050405020304" pitchFamily="18" charset="0"/>
              </a:rPr>
              <a:t>Nonmonotonic</a:t>
            </a:r>
            <a:r>
              <a:rPr lang="en-US" altLang="en-US" sz="3600" b="1" dirty="0">
                <a:latin typeface="Times New Roman" panose="02020603050405020304" pitchFamily="18" charset="0"/>
              </a:rPr>
              <a:t> Logic</a:t>
            </a:r>
            <a:endParaRPr lang="en-US" altLang="en-US" sz="3600" dirty="0">
              <a:latin typeface="Times New Roman" panose="02020603050405020304" pitchFamily="18" charset="0"/>
            </a:endParaRPr>
          </a:p>
        </p:txBody>
      </p:sp>
      <p:sp>
        <p:nvSpPr>
          <p:cNvPr id="219140" name="Text Box 4"/>
          <p:cNvSpPr txBox="1">
            <a:spLocks noChangeArrowheads="1"/>
          </p:cNvSpPr>
          <p:nvPr/>
        </p:nvSpPr>
        <p:spPr bwMode="auto">
          <a:xfrm>
            <a:off x="1651000" y="1895740"/>
            <a:ext cx="5969000" cy="53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2400" dirty="0"/>
              <a:t>Example 1 :</a:t>
            </a:r>
          </a:p>
        </p:txBody>
      </p:sp>
      <p:pic>
        <p:nvPicPr>
          <p:cNvPr id="219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336" y="2817900"/>
            <a:ext cx="6477000" cy="61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42" name="Text Box 6"/>
          <p:cNvSpPr txBox="1">
            <a:spLocks noChangeArrowheads="1"/>
          </p:cNvSpPr>
          <p:nvPr/>
        </p:nvSpPr>
        <p:spPr bwMode="auto">
          <a:xfrm>
            <a:off x="1651000" y="3610240"/>
            <a:ext cx="5969000" cy="53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2400" dirty="0"/>
              <a:t>Example 2 :</a:t>
            </a:r>
          </a:p>
        </p:txBody>
      </p:sp>
      <p:pic>
        <p:nvPicPr>
          <p:cNvPr id="2191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29184"/>
            <a:ext cx="6477000" cy="1669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09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Text Box 4"/>
          <p:cNvSpPr txBox="1">
            <a:spLocks noChangeArrowheads="1"/>
          </p:cNvSpPr>
          <p:nvPr/>
        </p:nvSpPr>
        <p:spPr bwMode="auto">
          <a:xfrm>
            <a:off x="1333500" y="912813"/>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Nonmonotonic Logic</a:t>
            </a:r>
            <a:endParaRPr lang="en-US" altLang="en-US" sz="3600" dirty="0">
              <a:latin typeface="Times New Roman" panose="02020603050405020304" pitchFamily="18" charset="0"/>
            </a:endParaRPr>
          </a:p>
        </p:txBody>
      </p:sp>
      <p:pic>
        <p:nvPicPr>
          <p:cNvPr id="220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820458"/>
            <a:ext cx="3418332" cy="100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000500"/>
            <a:ext cx="5100828" cy="1376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0167" name="Text Box 7"/>
          <p:cNvSpPr txBox="1">
            <a:spLocks noChangeArrowheads="1"/>
          </p:cNvSpPr>
          <p:nvPr/>
        </p:nvSpPr>
        <p:spPr bwMode="auto">
          <a:xfrm>
            <a:off x="1651000" y="1895740"/>
            <a:ext cx="5969000" cy="54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2400" dirty="0"/>
              <a:t>Rules are </a:t>
            </a:r>
            <a:r>
              <a:rPr lang="en-US" altLang="en-US" sz="2400" dirty="0" err="1"/>
              <a:t>Wff’s</a:t>
            </a:r>
            <a:r>
              <a:rPr lang="en-US" altLang="en-US" sz="2400" dirty="0"/>
              <a:t>. From</a:t>
            </a:r>
          </a:p>
        </p:txBody>
      </p:sp>
    </p:spTree>
    <p:extLst>
      <p:ext uri="{BB962C8B-B14F-4D97-AF65-F5344CB8AC3E}">
        <p14:creationId xmlns:p14="http://schemas.microsoft.com/office/powerpoint/2010/main" val="173207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Text Box 3"/>
          <p:cNvSpPr txBox="1">
            <a:spLocks noChangeArrowheads="1"/>
          </p:cNvSpPr>
          <p:nvPr/>
        </p:nvSpPr>
        <p:spPr bwMode="auto">
          <a:xfrm>
            <a:off x="1333500" y="912813"/>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Default Logic</a:t>
            </a:r>
            <a:endParaRPr lang="en-US" altLang="en-US" sz="3600" dirty="0">
              <a:latin typeface="Times New Roman" panose="02020603050405020304" pitchFamily="18" charset="0"/>
            </a:endParaRPr>
          </a:p>
        </p:txBody>
      </p:sp>
      <p:pic>
        <p:nvPicPr>
          <p:cNvPr id="221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311" y="2609393"/>
            <a:ext cx="1143000" cy="83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89" name="Text Box 5"/>
          <p:cNvSpPr txBox="1">
            <a:spLocks noChangeArrowheads="1"/>
          </p:cNvSpPr>
          <p:nvPr/>
        </p:nvSpPr>
        <p:spPr bwMode="auto">
          <a:xfrm>
            <a:off x="1651000" y="1968500"/>
            <a:ext cx="5969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1833"/>
              <a:t>From :</a:t>
            </a:r>
          </a:p>
        </p:txBody>
      </p:sp>
      <p:sp>
        <p:nvSpPr>
          <p:cNvPr id="221190" name="Text Box 6"/>
          <p:cNvSpPr txBox="1">
            <a:spLocks noChangeArrowheads="1"/>
          </p:cNvSpPr>
          <p:nvPr/>
        </p:nvSpPr>
        <p:spPr bwMode="auto">
          <a:xfrm>
            <a:off x="1651000" y="3429000"/>
            <a:ext cx="5969000" cy="105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1833" dirty="0"/>
              <a:t>Use rules to compute one or more extensions.</a:t>
            </a:r>
          </a:p>
          <a:p>
            <a:pPr>
              <a:lnSpc>
                <a:spcPct val="135000"/>
              </a:lnSpc>
              <a:spcBef>
                <a:spcPct val="35000"/>
              </a:spcBef>
              <a:spcAft>
                <a:spcPct val="35000"/>
              </a:spcAft>
              <a:buFont typeface="Wingdings" panose="05000000000000000000" pitchFamily="2" charset="2"/>
              <a:buChar char="v"/>
            </a:pPr>
            <a:r>
              <a:rPr lang="en-US" altLang="en-US" sz="1833" dirty="0"/>
              <a:t>Rules are not </a:t>
            </a:r>
            <a:r>
              <a:rPr lang="en-US" altLang="en-US" sz="1833" dirty="0" err="1"/>
              <a:t>wff’s</a:t>
            </a:r>
            <a:r>
              <a:rPr lang="en-US" altLang="en-US" sz="1833" dirty="0"/>
              <a:t>. For example, given the two rules</a:t>
            </a:r>
          </a:p>
        </p:txBody>
      </p:sp>
      <p:sp>
        <p:nvSpPr>
          <p:cNvPr id="8" name="Text Box 6"/>
          <p:cNvSpPr txBox="1">
            <a:spLocks noChangeArrowheads="1"/>
          </p:cNvSpPr>
          <p:nvPr/>
        </p:nvSpPr>
        <p:spPr bwMode="auto">
          <a:xfrm>
            <a:off x="1680518" y="4464908"/>
            <a:ext cx="6252520" cy="247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pPr>
            <a:r>
              <a:rPr lang="en-US" altLang="en-US" sz="1833" dirty="0"/>
              <a:t>           ADULT(x) : M DRIVE(X)</a:t>
            </a:r>
          </a:p>
          <a:p>
            <a:pPr>
              <a:spcBef>
                <a:spcPct val="35000"/>
              </a:spcBef>
              <a:spcAft>
                <a:spcPct val="35000"/>
              </a:spcAft>
            </a:pPr>
            <a:r>
              <a:rPr lang="en-US" altLang="en-US" sz="1833" dirty="0"/>
              <a:t>                    DRIVE(X)</a:t>
            </a:r>
          </a:p>
          <a:p>
            <a:pPr algn="just">
              <a:spcBef>
                <a:spcPct val="35000"/>
              </a:spcBef>
              <a:spcAft>
                <a:spcPct val="35000"/>
              </a:spcAft>
            </a:pPr>
            <a:r>
              <a:rPr lang="en-US" altLang="en-US" sz="1833" dirty="0"/>
              <a:t>If X is adult and it is consistent to assume that x can drive, then infer that X can drive</a:t>
            </a:r>
          </a:p>
          <a:p>
            <a:endParaRPr lang="en-US" altLang="en-US" sz="1833" dirty="0"/>
          </a:p>
          <a:p>
            <a:pPr>
              <a:lnSpc>
                <a:spcPct val="135000"/>
              </a:lnSpc>
              <a:spcBef>
                <a:spcPct val="35000"/>
              </a:spcBef>
              <a:spcAft>
                <a:spcPct val="35000"/>
              </a:spcAft>
            </a:pPr>
            <a:endParaRPr lang="en-US" altLang="en-US" sz="1833" dirty="0"/>
          </a:p>
        </p:txBody>
      </p:sp>
      <p:cxnSp>
        <p:nvCxnSpPr>
          <p:cNvPr id="10" name="Straight Connector 9"/>
          <p:cNvCxnSpPr/>
          <p:nvPr/>
        </p:nvCxnSpPr>
        <p:spPr>
          <a:xfrm flipV="1">
            <a:off x="2356033" y="4843849"/>
            <a:ext cx="2553730" cy="1647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98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Text Box 3"/>
          <p:cNvSpPr txBox="1">
            <a:spLocks noChangeArrowheads="1"/>
          </p:cNvSpPr>
          <p:nvPr/>
        </p:nvSpPr>
        <p:spPr bwMode="auto">
          <a:xfrm>
            <a:off x="1333500" y="187744"/>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Abduction</a:t>
            </a:r>
            <a:endParaRPr lang="en-US" altLang="en-US" sz="3600" dirty="0">
              <a:latin typeface="Times New Roman" panose="02020603050405020304" pitchFamily="18" charset="0"/>
            </a:endParaRPr>
          </a:p>
        </p:txBody>
      </p:sp>
      <p:sp>
        <p:nvSpPr>
          <p:cNvPr id="222212" name="Text Box 4"/>
          <p:cNvSpPr txBox="1">
            <a:spLocks noChangeArrowheads="1"/>
          </p:cNvSpPr>
          <p:nvPr/>
        </p:nvSpPr>
        <p:spPr bwMode="auto">
          <a:xfrm>
            <a:off x="1845282" y="2251348"/>
            <a:ext cx="1968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Example :</a:t>
            </a:r>
          </a:p>
        </p:txBody>
      </p:sp>
      <p:sp>
        <p:nvSpPr>
          <p:cNvPr id="222213" name="Text Box 5"/>
          <p:cNvSpPr txBox="1">
            <a:spLocks noChangeArrowheads="1"/>
          </p:cNvSpPr>
          <p:nvPr/>
        </p:nvSpPr>
        <p:spPr bwMode="auto">
          <a:xfrm>
            <a:off x="1841500" y="2691040"/>
            <a:ext cx="1270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Given </a:t>
            </a:r>
          </a:p>
        </p:txBody>
      </p:sp>
      <p:sp>
        <p:nvSpPr>
          <p:cNvPr id="222214" name="Text Box 6"/>
          <p:cNvSpPr txBox="1">
            <a:spLocks noChangeArrowheads="1"/>
          </p:cNvSpPr>
          <p:nvPr/>
        </p:nvSpPr>
        <p:spPr bwMode="auto">
          <a:xfrm>
            <a:off x="1841500" y="4076376"/>
            <a:ext cx="1270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conclude </a:t>
            </a:r>
          </a:p>
        </p:txBody>
      </p:sp>
      <p:sp>
        <p:nvSpPr>
          <p:cNvPr id="222215" name="Text Box 7"/>
          <p:cNvSpPr txBox="1">
            <a:spLocks noChangeArrowheads="1"/>
          </p:cNvSpPr>
          <p:nvPr/>
        </p:nvSpPr>
        <p:spPr bwMode="auto">
          <a:xfrm>
            <a:off x="1762902" y="5011018"/>
            <a:ext cx="1270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Definition </a:t>
            </a:r>
          </a:p>
        </p:txBody>
      </p:sp>
      <p:pic>
        <p:nvPicPr>
          <p:cNvPr id="2222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3233015"/>
            <a:ext cx="240770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217" name="Text Box 9"/>
          <p:cNvSpPr txBox="1">
            <a:spLocks noChangeArrowheads="1"/>
          </p:cNvSpPr>
          <p:nvPr/>
        </p:nvSpPr>
        <p:spPr bwMode="auto">
          <a:xfrm>
            <a:off x="1841500" y="3663443"/>
            <a:ext cx="1270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Spots(Jill) </a:t>
            </a:r>
          </a:p>
        </p:txBody>
      </p:sp>
      <p:sp>
        <p:nvSpPr>
          <p:cNvPr id="222218" name="Text Box 10"/>
          <p:cNvSpPr txBox="1">
            <a:spLocks noChangeArrowheads="1"/>
          </p:cNvSpPr>
          <p:nvPr/>
        </p:nvSpPr>
        <p:spPr bwMode="auto">
          <a:xfrm>
            <a:off x="1841500" y="4560684"/>
            <a:ext cx="2159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Measles(Jill) </a:t>
            </a:r>
          </a:p>
        </p:txBody>
      </p:sp>
      <p:pic>
        <p:nvPicPr>
          <p:cNvPr id="2222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5638381"/>
            <a:ext cx="6096000" cy="27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6148301"/>
            <a:ext cx="3313907" cy="27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
          <p:cNvSpPr txBox="1">
            <a:spLocks noChangeArrowheads="1"/>
          </p:cNvSpPr>
          <p:nvPr/>
        </p:nvSpPr>
        <p:spPr bwMode="auto">
          <a:xfrm>
            <a:off x="1898826" y="1028002"/>
            <a:ext cx="4889152" cy="133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Given two axioms:</a:t>
            </a:r>
          </a:p>
          <a:p>
            <a:pPr>
              <a:spcBef>
                <a:spcPct val="35000"/>
              </a:spcBef>
              <a:buFont typeface="Wingdings" panose="05000000000000000000" pitchFamily="2" charset="2"/>
              <a:buNone/>
            </a:pPr>
            <a:r>
              <a:rPr lang="en-US" altLang="en-US" sz="1833" dirty="0">
                <a:sym typeface="Symbol"/>
              </a:rPr>
              <a:t>x: A(x)    B(x)</a:t>
            </a:r>
          </a:p>
          <a:p>
            <a:pPr>
              <a:spcBef>
                <a:spcPct val="35000"/>
              </a:spcBef>
              <a:buFont typeface="Wingdings" panose="05000000000000000000" pitchFamily="2" charset="2"/>
              <a:buNone/>
            </a:pPr>
            <a:r>
              <a:rPr lang="en-US" altLang="en-US" sz="1833" dirty="0">
                <a:sym typeface="Symbol"/>
              </a:rPr>
              <a:t>A(x)</a:t>
            </a:r>
            <a:endParaRPr lang="en-US" altLang="en-US" sz="1833" dirty="0"/>
          </a:p>
        </p:txBody>
      </p:sp>
    </p:spTree>
    <p:extLst>
      <p:ext uri="{BB962C8B-B14F-4D97-AF65-F5344CB8AC3E}">
        <p14:creationId xmlns:p14="http://schemas.microsoft.com/office/powerpoint/2010/main" val="9849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15696" y="827598"/>
            <a:ext cx="8229240" cy="5906577"/>
          </a:xfrm>
        </p:spPr>
        <p:txBody>
          <a:bodyPr>
            <a:normAutofit/>
          </a:bodyPr>
          <a:lstStyle/>
          <a:p>
            <a:pPr marL="342900" indent="-342900">
              <a:buFont typeface="Arial" panose="020B0604020202020204" pitchFamily="34" charset="0"/>
              <a:buChar char="•"/>
            </a:pPr>
            <a:r>
              <a:rPr lang="en-IN" sz="2400" dirty="0">
                <a:latin typeface="Times New Roman" pitchFamily="18" charset="0"/>
                <a:cs typeface="Times New Roman" pitchFamily="18" charset="0"/>
              </a:rPr>
              <a:t>Example </a:t>
            </a:r>
          </a:p>
          <a:p>
            <a:r>
              <a:rPr lang="en-IN" sz="2400" dirty="0">
                <a:latin typeface="Times New Roman" pitchFamily="18" charset="0"/>
                <a:cs typeface="Times New Roman" pitchFamily="18" charset="0"/>
              </a:rPr>
              <a:t>	“When it rains, the grass gets wet. The grass is wet, it must	 have rained.”</a:t>
            </a:r>
          </a:p>
          <a:p>
            <a:endParaRPr lang="en-IN"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Means determining the precondition. Using the conclusion and the rule to support that the precondition could explain the conclusion.</a:t>
            </a:r>
          </a:p>
          <a:p>
            <a:pPr marL="342900" indent="-342900">
              <a:buFont typeface="Arial" panose="020B0604020202020204" pitchFamily="34" charset="0"/>
              <a:buChar char="•"/>
            </a:pPr>
            <a:r>
              <a:rPr lang="en-IN" sz="2400" dirty="0">
                <a:latin typeface="Times New Roman" pitchFamily="18" charset="0"/>
                <a:cs typeface="Times New Roman" pitchFamily="18" charset="0"/>
              </a:rPr>
              <a:t>Guessing that some general principle can relate given pattern of cases.</a:t>
            </a:r>
          </a:p>
          <a:p>
            <a:endParaRPr lang="en-IN"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itchFamily="18" charset="0"/>
                <a:cs typeface="Times New Roman" pitchFamily="18" charset="0"/>
              </a:rPr>
              <a:t>Extract hypotheses to form a tentative theory</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Usage : knowledge discovery, Statistical methods, data Mining.</a:t>
            </a:r>
          </a:p>
          <a:p>
            <a:endParaRPr lang="en-IN" dirty="0"/>
          </a:p>
        </p:txBody>
      </p:sp>
      <p:sp>
        <p:nvSpPr>
          <p:cNvPr id="4" name="Text Box 3"/>
          <p:cNvSpPr txBox="1">
            <a:spLocks noGrp="1" noChangeArrowheads="1"/>
          </p:cNvSpPr>
          <p:nvPr>
            <p:ph type="title"/>
          </p:nvPr>
        </p:nvSpPr>
        <p:spPr bwMode="auto">
          <a:xfrm>
            <a:off x="457200" y="273600"/>
            <a:ext cx="82292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b="1" dirty="0">
                <a:latin typeface="Times New Roman" panose="02020603050405020304" pitchFamily="18" charset="0"/>
              </a:rPr>
              <a:t>Abduction</a:t>
            </a:r>
            <a:endParaRPr lang="en-US" altLang="en-US" sz="4000" dirty="0">
              <a:latin typeface="Times New Roman" panose="02020603050405020304" pitchFamily="18" charset="0"/>
            </a:endParaRPr>
          </a:p>
        </p:txBody>
      </p:sp>
    </p:spTree>
    <p:extLst>
      <p:ext uri="{BB962C8B-B14F-4D97-AF65-F5344CB8AC3E}">
        <p14:creationId xmlns:p14="http://schemas.microsoft.com/office/powerpoint/2010/main" val="146726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23825"/>
            <a:ext cx="7867650" cy="866775"/>
          </a:xfrm>
        </p:spPr>
        <p:txBody>
          <a:bodyPr>
            <a:normAutofit fontScale="90000"/>
          </a:bodyPr>
          <a:lstStyle/>
          <a:p>
            <a:pPr algn="ctr"/>
            <a:r>
              <a:rPr lang="en-US" altLang="en-US" b="1" dirty="0">
                <a:latin typeface="Times New Roman" panose="02020603050405020304" pitchFamily="18" charset="0"/>
              </a:rPr>
              <a:t>Inductive Inference</a:t>
            </a:r>
            <a:br>
              <a:rPr lang="en-US" altLang="en-US" dirty="0">
                <a:latin typeface="Times New Roman" panose="02020603050405020304" pitchFamily="18" charset="0"/>
              </a:rPr>
            </a:br>
            <a:endParaRPr lang="en-US" dirty="0"/>
          </a:p>
        </p:txBody>
      </p:sp>
      <p:sp>
        <p:nvSpPr>
          <p:cNvPr id="3" name="Subtitle 2"/>
          <p:cNvSpPr>
            <a:spLocks noGrp="1"/>
          </p:cNvSpPr>
          <p:nvPr>
            <p:ph type="subTitle"/>
          </p:nvPr>
        </p:nvSpPr>
        <p:spPr>
          <a:xfrm>
            <a:off x="159026" y="821226"/>
            <a:ext cx="8806070" cy="1669774"/>
          </a:xfrm>
        </p:spPr>
        <p:txBody>
          <a:bodyPr>
            <a:normAutofit fontScale="92500" lnSpcReduction="10000"/>
          </a:bodyPr>
          <a:lstStyle/>
          <a:p>
            <a:pPr algn="just"/>
            <a:r>
              <a:rPr lang="en-US" sz="2600" dirty="0">
                <a:latin typeface="Times New Roman" pitchFamily="18" charset="0"/>
                <a:cs typeface="Times New Roman" pitchFamily="18" charset="0"/>
              </a:rPr>
              <a:t>Inductive learning is based on the assumption that a recurring pattern observed for some event or entity, implies that the pattern is true for all entities in the class.</a:t>
            </a:r>
          </a:p>
          <a:p>
            <a:pPr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Given instance P(a</a:t>
            </a:r>
            <a:r>
              <a:rPr lang="en-US" sz="2600" baseline="-25000" dirty="0">
                <a:latin typeface="Times New Roman" pitchFamily="18" charset="0"/>
                <a:cs typeface="Times New Roman" pitchFamily="18" charset="0"/>
              </a:rPr>
              <a:t>1</a:t>
            </a:r>
            <a:r>
              <a:rPr lang="en-US" sz="2600" dirty="0">
                <a:latin typeface="Times New Roman" pitchFamily="18" charset="0"/>
                <a:cs typeface="Times New Roman" pitchFamily="18" charset="0"/>
              </a:rPr>
              <a:t>) P(a</a:t>
            </a:r>
            <a:r>
              <a:rPr lang="en-US" sz="2600" baseline="-25000" dirty="0">
                <a:latin typeface="Times New Roman" pitchFamily="18" charset="0"/>
                <a:cs typeface="Times New Roman" pitchFamily="18" charset="0"/>
              </a:rPr>
              <a:t>2</a:t>
            </a:r>
            <a:r>
              <a:rPr lang="en-US" sz="2600" dirty="0">
                <a:latin typeface="Times New Roman" pitchFamily="18" charset="0"/>
                <a:cs typeface="Times New Roman" pitchFamily="18" charset="0"/>
              </a:rPr>
              <a:t>)… P(</a:t>
            </a:r>
            <a:r>
              <a:rPr lang="en-US" sz="2600" dirty="0" err="1">
                <a:latin typeface="Times New Roman" pitchFamily="18" charset="0"/>
                <a:cs typeface="Times New Roman" pitchFamily="18" charset="0"/>
              </a:rPr>
              <a:t>a</a:t>
            </a:r>
            <a:r>
              <a:rPr lang="en-US" sz="2600" baseline="-25000" dirty="0" err="1">
                <a:latin typeface="Times New Roman" pitchFamily="18" charset="0"/>
                <a:cs typeface="Times New Roman" pitchFamily="18" charset="0"/>
              </a:rPr>
              <a:t>k</a:t>
            </a:r>
            <a:r>
              <a:rPr lang="en-US" sz="2600" dirty="0">
                <a:latin typeface="Times New Roman" pitchFamily="18" charset="0"/>
                <a:cs typeface="Times New Roman" pitchFamily="18" charset="0"/>
              </a:rPr>
              <a:t>) conclude that for </a:t>
            </a:r>
            <a:r>
              <a:rPr lang="en-US" altLang="en-US" sz="2800" dirty="0">
                <a:latin typeface="Times New Roman" pitchFamily="18" charset="0"/>
                <a:cs typeface="Times New Roman" pitchFamily="18" charset="0"/>
                <a:sym typeface="Symbol"/>
              </a:rPr>
              <a:t>x P(x)</a:t>
            </a:r>
          </a:p>
        </p:txBody>
      </p:sp>
      <p:sp>
        <p:nvSpPr>
          <p:cNvPr id="7" name="Subtitle 2">
            <a:extLst>
              <a:ext uri="{FF2B5EF4-FFF2-40B4-BE49-F238E27FC236}">
                <a16:creationId xmlns:a16="http://schemas.microsoft.com/office/drawing/2014/main" id="{69613078-C546-6245-8615-32E2A4AFCFA3}"/>
              </a:ext>
            </a:extLst>
          </p:cNvPr>
          <p:cNvSpPr>
            <a:spLocks noGrp="1"/>
          </p:cNvSpPr>
          <p:nvPr>
            <p:ph type="subTitle" idx="4294967295"/>
          </p:nvPr>
        </p:nvSpPr>
        <p:spPr>
          <a:xfrm>
            <a:off x="228600" y="3011423"/>
            <a:ext cx="8736496" cy="3722271"/>
          </a:xfrm>
        </p:spPr>
        <p:txBody>
          <a:bodyPr>
            <a:normAutofit lnSpcReduction="10000"/>
          </a:bodyPr>
          <a:lstStyle/>
          <a:p>
            <a:pPr algn="just"/>
            <a:r>
              <a:rPr lang="en-US" sz="2400" dirty="0">
                <a:latin typeface="Times New Roman" pitchFamily="18" charset="0"/>
                <a:cs typeface="Times New Roman" pitchFamily="18" charset="0"/>
              </a:rPr>
              <a:t>Example: “The grass has been wet every time it has rained. Thus, when it rains, the grass gets wet.”</a:t>
            </a:r>
          </a:p>
          <a:p>
            <a:pPr algn="just"/>
            <a:endParaRPr lang="en-US" sz="2400" dirty="0">
              <a:latin typeface="Times New Roman" pitchFamily="18" charset="0"/>
              <a:cs typeface="Times New Roman" pitchFamily="18" charset="0"/>
            </a:endParaRPr>
          </a:p>
          <a:p>
            <a:pPr algn="just"/>
            <a:r>
              <a:rPr lang="en-US" altLang="en-US" sz="2400" dirty="0">
                <a:latin typeface="Times New Roman" pitchFamily="18" charset="0"/>
                <a:cs typeface="Times New Roman" pitchFamily="18" charset="0"/>
                <a:sym typeface="Symbol"/>
              </a:rPr>
              <a:t>Determine the rule</a:t>
            </a:r>
          </a:p>
          <a:p>
            <a:pPr algn="just"/>
            <a:r>
              <a:rPr lang="en-US" altLang="en-US" sz="2400" dirty="0">
                <a:latin typeface="Times New Roman" pitchFamily="18" charset="0"/>
                <a:cs typeface="Times New Roman" pitchFamily="18" charset="0"/>
                <a:sym typeface="Symbol"/>
              </a:rPr>
              <a:t>Learn the rule after numerous examples of conclusion following the precondition.</a:t>
            </a:r>
          </a:p>
          <a:p>
            <a:pPr algn="just"/>
            <a:r>
              <a:rPr lang="en-US" altLang="en-US" sz="2400" dirty="0">
                <a:latin typeface="Times New Roman" pitchFamily="18" charset="0"/>
                <a:cs typeface="Times New Roman" pitchFamily="18" charset="0"/>
                <a:sym typeface="Symbol"/>
              </a:rPr>
              <a:t>Deriving a general principle from special cases</a:t>
            </a:r>
          </a:p>
          <a:p>
            <a:pPr algn="just"/>
            <a:r>
              <a:rPr lang="en-US" altLang="en-US" sz="2400" dirty="0">
                <a:latin typeface="Times New Roman" pitchFamily="18" charset="0"/>
                <a:cs typeface="Times New Roman" pitchFamily="18" charset="0"/>
                <a:sym typeface="Symbol"/>
              </a:rPr>
              <a:t>From observation to generalizations of knowledge.</a:t>
            </a:r>
          </a:p>
          <a:p>
            <a:pPr algn="just"/>
            <a:r>
              <a:rPr lang="en-US" altLang="en-US" sz="2400" dirty="0">
                <a:latin typeface="Times New Roman" pitchFamily="18" charset="0"/>
                <a:cs typeface="Times New Roman" pitchFamily="18" charset="0"/>
                <a:sym typeface="Symbol"/>
              </a:rPr>
              <a:t>Usage: Neural nets, Bayesian </a:t>
            </a:r>
            <a:r>
              <a:rPr lang="en-US" altLang="en-US" sz="2400" dirty="0">
                <a:sym typeface="Symbol"/>
              </a:rPr>
              <a:t>nets, Pattern recognition</a:t>
            </a:r>
          </a:p>
          <a:p>
            <a:pPr marL="457200" indent="-457200" algn="just">
              <a:lnSpc>
                <a:spcPct val="170000"/>
              </a:lnSpc>
              <a:buFont typeface="Arial" panose="020B0604020202020204" pitchFamily="34" charset="0"/>
              <a:buChar char="•"/>
            </a:pPr>
            <a:endParaRPr lang="en-US" altLang="en-US" sz="2400" dirty="0">
              <a:sym typeface="Symbol"/>
            </a:endParaRPr>
          </a:p>
          <a:p>
            <a:pPr algn="just"/>
            <a:endParaRPr lang="en-US" altLang="en-US" sz="2800" dirty="0">
              <a:sym typeface="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2A46-4FB9-E237-9B8E-FF40A5D0075E}"/>
              </a:ext>
            </a:extLst>
          </p:cNvPr>
          <p:cNvSpPr>
            <a:spLocks noGrp="1"/>
          </p:cNvSpPr>
          <p:nvPr>
            <p:ph type="title"/>
          </p:nvPr>
        </p:nvSpPr>
        <p:spPr/>
        <p:txBody>
          <a:bodyPr>
            <a:normAutofit/>
          </a:bodyPr>
          <a:lstStyle/>
          <a:p>
            <a:r>
              <a:rPr lang="en-US" altLang="en-US" sz="3300" b="1" dirty="0">
                <a:latin typeface="Times New Roman" panose="02020603050405020304" pitchFamily="18" charset="0"/>
                <a:ea typeface="+mn-ea"/>
                <a:cs typeface="+mn-cs"/>
              </a:rPr>
              <a:t>Inheritance in Default Logic</a:t>
            </a:r>
            <a:br>
              <a:rPr lang="en-US" altLang="en-US" sz="4400" dirty="0">
                <a:latin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C241FB1-9353-49AA-D236-7248D3A726D6}"/>
              </a:ext>
            </a:extLst>
          </p:cNvPr>
          <p:cNvSpPr>
            <a:spLocks noGrp="1"/>
          </p:cNvSpPr>
          <p:nvPr>
            <p:ph type="subTitle"/>
          </p:nvPr>
        </p:nvSpPr>
        <p:spPr>
          <a:xfrm>
            <a:off x="457200" y="829056"/>
            <a:ext cx="8229240" cy="4636833"/>
          </a:xfrm>
        </p:spPr>
        <p:txBody>
          <a:bodyPr>
            <a:normAutofit/>
          </a:bodyPr>
          <a:lstStyle/>
          <a:p>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very common use of nonmonotonic reasoning is as a basis for inheriting attribute values from a prototype description of a class to the individual entities that belong to the class.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object inherits attribute values from all the classes of which it is a member unless doing so leads to a contradiction, in which case a value from a more restricted class has precedence over a value from a broader class. </a:t>
            </a:r>
          </a:p>
          <a:p>
            <a:endParaRPr lang="en-US" sz="2400" dirty="0"/>
          </a:p>
        </p:txBody>
      </p:sp>
    </p:spTree>
    <p:extLst>
      <p:ext uri="{BB962C8B-B14F-4D97-AF65-F5344CB8AC3E}">
        <p14:creationId xmlns:p14="http://schemas.microsoft.com/office/powerpoint/2010/main" val="299158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1333500" y="477795"/>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latin typeface="Times New Roman" panose="02020603050405020304" pitchFamily="18" charset="0"/>
              </a:rPr>
              <a:t>Inheritance in Default Logic</a:t>
            </a:r>
            <a:endParaRPr lang="en-US" altLang="en-US" sz="3600" dirty="0">
              <a:latin typeface="Times New Roman" panose="02020603050405020304" pitchFamily="18" charset="0"/>
            </a:endParaRPr>
          </a:p>
        </p:txBody>
      </p:sp>
      <p:sp>
        <p:nvSpPr>
          <p:cNvPr id="223236" name="Text Box 4"/>
          <p:cNvSpPr txBox="1">
            <a:spLocks noChangeArrowheads="1"/>
          </p:cNvSpPr>
          <p:nvPr/>
        </p:nvSpPr>
        <p:spPr bwMode="auto">
          <a:xfrm>
            <a:off x="1524000" y="1197240"/>
            <a:ext cx="1968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Given :</a:t>
            </a:r>
          </a:p>
        </p:txBody>
      </p:sp>
      <p:sp>
        <p:nvSpPr>
          <p:cNvPr id="223237" name="Text Box 5"/>
          <p:cNvSpPr txBox="1">
            <a:spLocks noChangeArrowheads="1"/>
          </p:cNvSpPr>
          <p:nvPr/>
        </p:nvSpPr>
        <p:spPr bwMode="auto">
          <a:xfrm>
            <a:off x="1524000" y="3292740"/>
            <a:ext cx="1270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Conclude </a:t>
            </a:r>
          </a:p>
        </p:txBody>
      </p:sp>
      <p:sp>
        <p:nvSpPr>
          <p:cNvPr id="223238" name="Text Box 6"/>
          <p:cNvSpPr txBox="1">
            <a:spLocks noChangeArrowheads="1"/>
          </p:cNvSpPr>
          <p:nvPr/>
        </p:nvSpPr>
        <p:spPr bwMode="auto">
          <a:xfrm>
            <a:off x="1524000" y="4880240"/>
            <a:ext cx="2921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Now we add:  </a:t>
            </a:r>
          </a:p>
        </p:txBody>
      </p:sp>
      <p:pic>
        <p:nvPicPr>
          <p:cNvPr id="2232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05241"/>
            <a:ext cx="3435615" cy="65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1" y="2530740"/>
            <a:ext cx="4052094"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5459678"/>
            <a:ext cx="2529417"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4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987146"/>
            <a:ext cx="2704042" cy="30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4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000" y="3828521"/>
            <a:ext cx="2825750" cy="28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244" name="Text Box 12"/>
          <p:cNvSpPr txBox="1">
            <a:spLocks noChangeArrowheads="1"/>
          </p:cNvSpPr>
          <p:nvPr/>
        </p:nvSpPr>
        <p:spPr bwMode="auto">
          <a:xfrm>
            <a:off x="1524000" y="4054740"/>
            <a:ext cx="5842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But this is blocked by  </a:t>
            </a:r>
          </a:p>
        </p:txBody>
      </p:sp>
      <p:sp>
        <p:nvSpPr>
          <p:cNvPr id="223245" name="Text Box 13"/>
          <p:cNvSpPr txBox="1">
            <a:spLocks noChangeArrowheads="1"/>
          </p:cNvSpPr>
          <p:nvPr/>
        </p:nvSpPr>
        <p:spPr bwMode="auto">
          <a:xfrm>
            <a:off x="1524000" y="6150240"/>
            <a:ext cx="4953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But now there are two extensions. </a:t>
            </a:r>
          </a:p>
        </p:txBody>
      </p:sp>
      <p:pic>
        <p:nvPicPr>
          <p:cNvPr id="223246"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7532" y="4669896"/>
            <a:ext cx="2924968" cy="27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10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Text Box 4"/>
          <p:cNvSpPr txBox="1">
            <a:spLocks noChangeArrowheads="1"/>
          </p:cNvSpPr>
          <p:nvPr/>
        </p:nvSpPr>
        <p:spPr bwMode="auto">
          <a:xfrm>
            <a:off x="1333500" y="81398"/>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Inheritance in Default Logic</a:t>
            </a:r>
            <a:endParaRPr lang="en-US" altLang="en-US" sz="3600" dirty="0">
              <a:latin typeface="Times New Roman" panose="02020603050405020304" pitchFamily="18" charset="0"/>
            </a:endParaRPr>
          </a:p>
        </p:txBody>
      </p:sp>
      <p:sp>
        <p:nvSpPr>
          <p:cNvPr id="224261" name="Text Box 5"/>
          <p:cNvSpPr txBox="1">
            <a:spLocks noChangeArrowheads="1"/>
          </p:cNvSpPr>
          <p:nvPr/>
        </p:nvSpPr>
        <p:spPr bwMode="auto">
          <a:xfrm>
            <a:off x="1714500" y="1161123"/>
            <a:ext cx="1968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Revised axiom  :</a:t>
            </a:r>
          </a:p>
        </p:txBody>
      </p:sp>
      <p:pic>
        <p:nvPicPr>
          <p:cNvPr id="224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92553"/>
            <a:ext cx="5257271" cy="62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263" name="Text Box 7"/>
          <p:cNvSpPr txBox="1">
            <a:spLocks noChangeArrowheads="1"/>
          </p:cNvSpPr>
          <p:nvPr/>
        </p:nvSpPr>
        <p:spPr bwMode="auto">
          <a:xfrm>
            <a:off x="1778000" y="2413000"/>
            <a:ext cx="6032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But this approach becomes unwidely  :</a:t>
            </a:r>
          </a:p>
        </p:txBody>
      </p:sp>
      <p:sp>
        <p:nvSpPr>
          <p:cNvPr id="224264" name="Text Box 8"/>
          <p:cNvSpPr txBox="1">
            <a:spLocks noChangeArrowheads="1"/>
          </p:cNvSpPr>
          <p:nvPr/>
        </p:nvSpPr>
        <p:spPr bwMode="auto">
          <a:xfrm>
            <a:off x="1778000" y="3737240"/>
            <a:ext cx="6032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a:t>So we introduce AB predicates  :</a:t>
            </a:r>
          </a:p>
        </p:txBody>
      </p:sp>
      <p:pic>
        <p:nvPicPr>
          <p:cNvPr id="2242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1" y="3048000"/>
            <a:ext cx="5347229" cy="65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266" name="Text Box 10"/>
          <p:cNvSpPr txBox="1">
            <a:spLocks noChangeArrowheads="1"/>
          </p:cNvSpPr>
          <p:nvPr/>
        </p:nvSpPr>
        <p:spPr bwMode="auto">
          <a:xfrm>
            <a:off x="1778000" y="5515201"/>
            <a:ext cx="60325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None/>
            </a:pPr>
            <a:r>
              <a:rPr lang="en-US" altLang="en-US" sz="1833" dirty="0"/>
              <a:t>and a single default rule  :</a:t>
            </a:r>
          </a:p>
        </p:txBody>
      </p:sp>
      <p:pic>
        <p:nvPicPr>
          <p:cNvPr id="2242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4357532"/>
            <a:ext cx="4695032" cy="107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6024952"/>
            <a:ext cx="1325563" cy="63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20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1418400"/>
          </a:xfrm>
        </p:spPr>
        <p:txBody>
          <a:bodyPr>
            <a:normAutofit/>
          </a:bodyPr>
          <a:lstStyle/>
          <a:p>
            <a:r>
              <a:rPr lang="en-IN" sz="4000" b="1" dirty="0">
                <a:latin typeface="Times New Roman" pitchFamily="18" charset="0"/>
                <a:cs typeface="Times New Roman" pitchFamily="18" charset="0"/>
              </a:rPr>
              <a:t>Uncertainty in Reasoning</a:t>
            </a:r>
          </a:p>
        </p:txBody>
      </p:sp>
      <p:sp>
        <p:nvSpPr>
          <p:cNvPr id="3" name="Subtitle 2"/>
          <p:cNvSpPr>
            <a:spLocks noGrp="1"/>
          </p:cNvSpPr>
          <p:nvPr>
            <p:ph type="subTitle"/>
          </p:nvPr>
        </p:nvSpPr>
        <p:spPr>
          <a:xfrm>
            <a:off x="457200" y="1280160"/>
            <a:ext cx="7991856" cy="5082540"/>
          </a:xfrm>
        </p:spPr>
        <p:txBody>
          <a:bodyPr>
            <a:normAutofit/>
          </a:bodyPr>
          <a:lstStyle/>
          <a:p>
            <a:pPr marL="457200" indent="-457200" algn="just">
              <a:lnSpc>
                <a:spcPct val="120000"/>
              </a:lnSpc>
              <a:buFont typeface="Arial" panose="020B0604020202020204" pitchFamily="34" charset="0"/>
              <a:buChar char="•"/>
            </a:pPr>
            <a:r>
              <a:rPr lang="en-IN" sz="3200" dirty="0">
                <a:latin typeface="Times New Roman" pitchFamily="18" charset="0"/>
                <a:cs typeface="Times New Roman" pitchFamily="18" charset="0"/>
              </a:rPr>
              <a:t> The world is an uncertain place;</a:t>
            </a:r>
          </a:p>
          <a:p>
            <a:pPr marL="457200" indent="-457200" algn="just">
              <a:lnSpc>
                <a:spcPct val="120000"/>
              </a:lnSpc>
              <a:buFont typeface="Arial" panose="020B0604020202020204" pitchFamily="34" charset="0"/>
              <a:buChar char="•"/>
            </a:pPr>
            <a:r>
              <a:rPr lang="en-IN" sz="3200" dirty="0">
                <a:latin typeface="Times New Roman" pitchFamily="18" charset="0"/>
                <a:cs typeface="Times New Roman" pitchFamily="18" charset="0"/>
              </a:rPr>
              <a:t> Knowledge is imperfect which causes uncertainty. Therefore reasoning must be able to operate under uncertainty.</a:t>
            </a:r>
          </a:p>
          <a:p>
            <a:pPr marL="457200" indent="-457200" algn="just">
              <a:lnSpc>
                <a:spcPct val="120000"/>
              </a:lnSpc>
              <a:buFont typeface="Arial" panose="020B0604020202020204" pitchFamily="34" charset="0"/>
              <a:buChar char="•"/>
            </a:pPr>
            <a:r>
              <a:rPr lang="en-IN" sz="3200" dirty="0">
                <a:latin typeface="Times New Roman" pitchFamily="18" charset="0"/>
                <a:cs typeface="Times New Roman" pitchFamily="18" charset="0"/>
              </a:rPr>
              <a:t>AI Systems must have ability to reason under condition of uncertainty.</a:t>
            </a:r>
          </a:p>
          <a:p>
            <a:pPr algn="just"/>
            <a:endParaRPr lang="en-IN" dirty="0"/>
          </a:p>
        </p:txBody>
      </p:sp>
    </p:spTree>
    <p:extLst>
      <p:ext uri="{BB962C8B-B14F-4D97-AF65-F5344CB8AC3E}">
        <p14:creationId xmlns:p14="http://schemas.microsoft.com/office/powerpoint/2010/main" val="22833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333500" y="95949"/>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The Closed World Assumption</a:t>
            </a:r>
            <a:endParaRPr lang="en-US" altLang="en-US" sz="3600" dirty="0">
              <a:latin typeface="Times New Roman" panose="02020603050405020304" pitchFamily="18" charset="0"/>
            </a:endParaRPr>
          </a:p>
        </p:txBody>
      </p:sp>
      <p:sp>
        <p:nvSpPr>
          <p:cNvPr id="225284" name="Text Box 4"/>
          <p:cNvSpPr txBox="1">
            <a:spLocks noChangeArrowheads="1"/>
          </p:cNvSpPr>
          <p:nvPr/>
        </p:nvSpPr>
        <p:spPr bwMode="auto">
          <a:xfrm>
            <a:off x="1651000" y="708036"/>
            <a:ext cx="6096000" cy="113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dirty="0"/>
              <a:t>The only objects that satisfy any predicate </a:t>
            </a:r>
            <a:r>
              <a:rPr lang="en-US" altLang="en-US" sz="1833" dirty="0">
                <a:solidFill>
                  <a:srgbClr val="FF3300"/>
                </a:solidFill>
              </a:rPr>
              <a:t>P</a:t>
            </a:r>
            <a:r>
              <a:rPr lang="en-US" altLang="en-US" sz="1833" dirty="0"/>
              <a:t> are those that must.  </a:t>
            </a:r>
          </a:p>
          <a:p>
            <a:pPr>
              <a:spcBef>
                <a:spcPct val="35000"/>
              </a:spcBef>
              <a:spcAft>
                <a:spcPct val="35000"/>
              </a:spcAft>
              <a:buFont typeface="Wingdings" panose="05000000000000000000" pitchFamily="2" charset="2"/>
              <a:buNone/>
            </a:pPr>
            <a:r>
              <a:rPr lang="en-US" altLang="en-US" sz="1833" dirty="0"/>
              <a:t>Very useful for databases and </a:t>
            </a:r>
            <a:r>
              <a:rPr lang="en-US" altLang="en-US" sz="1833" dirty="0">
                <a:solidFill>
                  <a:srgbClr val="FF3300"/>
                </a:solidFill>
              </a:rPr>
              <a:t>AB</a:t>
            </a:r>
            <a:r>
              <a:rPr lang="en-US" altLang="en-US" sz="1833" dirty="0"/>
              <a:t> predicates. </a:t>
            </a:r>
          </a:p>
        </p:txBody>
      </p:sp>
      <p:sp>
        <p:nvSpPr>
          <p:cNvPr id="225285" name="Text Box 5"/>
          <p:cNvSpPr txBox="1">
            <a:spLocks noChangeArrowheads="1"/>
          </p:cNvSpPr>
          <p:nvPr/>
        </p:nvSpPr>
        <p:spPr bwMode="auto">
          <a:xfrm>
            <a:off x="1651000" y="4508501"/>
            <a:ext cx="1968500" cy="76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spcAft>
                <a:spcPct val="20000"/>
              </a:spcAft>
              <a:buFont typeface="Wingdings" panose="05000000000000000000" pitchFamily="2" charset="2"/>
              <a:buNone/>
            </a:pPr>
            <a:r>
              <a:rPr lang="en-US" altLang="en-US" sz="1833"/>
              <a:t>Example :</a:t>
            </a:r>
          </a:p>
          <a:p>
            <a:pPr>
              <a:spcBef>
                <a:spcPct val="20000"/>
              </a:spcBef>
              <a:spcAft>
                <a:spcPct val="20000"/>
              </a:spcAft>
              <a:buFont typeface="Wingdings" panose="05000000000000000000" pitchFamily="2" charset="2"/>
              <a:buNone/>
            </a:pPr>
            <a:r>
              <a:rPr lang="en-US" altLang="en-US" sz="1833"/>
              <a:t>  From :</a:t>
            </a:r>
          </a:p>
        </p:txBody>
      </p:sp>
      <p:sp>
        <p:nvSpPr>
          <p:cNvPr id="225286" name="Text Box 6"/>
          <p:cNvSpPr txBox="1">
            <a:spLocks noChangeArrowheads="1"/>
          </p:cNvSpPr>
          <p:nvPr/>
        </p:nvSpPr>
        <p:spPr bwMode="auto">
          <a:xfrm>
            <a:off x="1651000" y="1849682"/>
            <a:ext cx="609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2400" dirty="0"/>
              <a:t>Problems</a:t>
            </a:r>
            <a:r>
              <a:rPr lang="en-US" altLang="en-US" sz="1833" dirty="0"/>
              <a:t> :</a:t>
            </a:r>
          </a:p>
        </p:txBody>
      </p:sp>
      <p:sp>
        <p:nvSpPr>
          <p:cNvPr id="225287" name="Text Box 7"/>
          <p:cNvSpPr txBox="1">
            <a:spLocks noChangeArrowheads="1"/>
          </p:cNvSpPr>
          <p:nvPr/>
        </p:nvSpPr>
        <p:spPr bwMode="auto">
          <a:xfrm>
            <a:off x="1651000" y="2349744"/>
            <a:ext cx="7249252" cy="242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7663" indent="-347663">
              <a:defRPr>
                <a:solidFill>
                  <a:schemeClr val="tx1"/>
                </a:solidFill>
                <a:latin typeface="Arial" panose="020B0604020202020204" pitchFamily="34" charset="0"/>
              </a:defRPr>
            </a:lvl1pPr>
            <a:lvl2pPr marL="809625" indent="-342900">
              <a:defRPr>
                <a:solidFill>
                  <a:schemeClr val="tx1"/>
                </a:solidFill>
                <a:latin typeface="Arial" panose="020B0604020202020204" pitchFamily="34" charset="0"/>
              </a:defRPr>
            </a:lvl2pPr>
            <a:lvl3pPr marL="1266825" indent="-342900">
              <a:defRPr>
                <a:solidFill>
                  <a:schemeClr val="tx1"/>
                </a:solidFill>
                <a:latin typeface="Arial" panose="020B0604020202020204" pitchFamily="34" charset="0"/>
              </a:defRPr>
            </a:lvl3pPr>
            <a:lvl4pPr marL="1724025" indent="-342900">
              <a:defRPr>
                <a:solidFill>
                  <a:schemeClr val="tx1"/>
                </a:solidFill>
                <a:latin typeface="Arial" panose="020B0604020202020204" pitchFamily="34" charset="0"/>
              </a:defRPr>
            </a:lvl4pPr>
            <a:lvl5pPr marL="2181225" indent="-342900">
              <a:defRPr>
                <a:solidFill>
                  <a:schemeClr val="tx1"/>
                </a:solidFill>
                <a:latin typeface="Arial" panose="020B0604020202020204" pitchFamily="34" charset="0"/>
              </a:defRPr>
            </a:lvl5pPr>
            <a:lvl6pPr marL="2638425" indent="-342900" fontAlgn="base">
              <a:spcBef>
                <a:spcPct val="0"/>
              </a:spcBef>
              <a:spcAft>
                <a:spcPct val="0"/>
              </a:spcAft>
              <a:defRPr>
                <a:solidFill>
                  <a:schemeClr val="tx1"/>
                </a:solidFill>
                <a:latin typeface="Arial" panose="020B0604020202020204" pitchFamily="34" charset="0"/>
              </a:defRPr>
            </a:lvl6pPr>
            <a:lvl7pPr marL="3095625" indent="-342900" fontAlgn="base">
              <a:spcBef>
                <a:spcPct val="0"/>
              </a:spcBef>
              <a:spcAft>
                <a:spcPct val="0"/>
              </a:spcAft>
              <a:defRPr>
                <a:solidFill>
                  <a:schemeClr val="tx1"/>
                </a:solidFill>
                <a:latin typeface="Arial" panose="020B0604020202020204" pitchFamily="34" charset="0"/>
              </a:defRPr>
            </a:lvl7pPr>
            <a:lvl8pPr marL="3552825" indent="-342900" fontAlgn="base">
              <a:spcBef>
                <a:spcPct val="0"/>
              </a:spcBef>
              <a:spcAft>
                <a:spcPct val="0"/>
              </a:spcAft>
              <a:defRPr>
                <a:solidFill>
                  <a:schemeClr val="tx1"/>
                </a:solidFill>
                <a:latin typeface="Arial" panose="020B0604020202020204" pitchFamily="34" charset="0"/>
              </a:defRPr>
            </a:lvl8pPr>
            <a:lvl9pPr marL="4010025" indent="-342900" fontAlgn="base">
              <a:spcBef>
                <a:spcPct val="0"/>
              </a:spcBef>
              <a:spcAft>
                <a:spcPct val="0"/>
              </a:spcAft>
              <a:defRPr>
                <a:solidFill>
                  <a:schemeClr val="tx1"/>
                </a:solidFill>
                <a:latin typeface="Arial" panose="020B0604020202020204" pitchFamily="34" charset="0"/>
              </a:defRPr>
            </a:lvl9pPr>
          </a:lstStyle>
          <a:p>
            <a:r>
              <a:rPr lang="en-US" altLang="en-US" sz="1833" dirty="0"/>
              <a:t>Some worlds are not closed: </a:t>
            </a:r>
            <a:r>
              <a:rPr lang="en-US" dirty="0">
                <a:latin typeface="Times New Roman" panose="02020603050405020304" pitchFamily="18" charset="0"/>
                <a:cs typeface="Times New Roman" panose="02020603050405020304" pitchFamily="18" charset="0"/>
              </a:rPr>
              <a:t>Although the CWA is both simple and powerful, it can fail to produce an appropriate answer for either of two reasons. The first is that its assumptions are not always true in the world; some parts of the world are not realistically closable.</a:t>
            </a:r>
            <a:endParaRPr lang="en-US" altLang="en-US" dirty="0">
              <a:latin typeface="Times New Roman" panose="02020603050405020304" pitchFamily="18" charset="0"/>
              <a:cs typeface="Times New Roman" panose="02020603050405020304" pitchFamily="18" charset="0"/>
            </a:endParaRPr>
          </a:p>
          <a:p>
            <a:r>
              <a:rPr lang="en-US" altLang="en-US" sz="1833" dirty="0"/>
              <a:t>The </a:t>
            </a:r>
            <a:r>
              <a:rPr lang="en-US" altLang="en-US" sz="1833" b="1" dirty="0">
                <a:solidFill>
                  <a:srgbClr val="FF3300"/>
                </a:solidFill>
              </a:rPr>
              <a:t>CWA</a:t>
            </a:r>
            <a:r>
              <a:rPr lang="en-US" altLang="en-US" sz="1833" dirty="0"/>
              <a:t> is a purely syntactic reasoning process</a:t>
            </a:r>
            <a:r>
              <a:rPr lang="en-US" altLang="en-US" dirty="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second kind of problem that plagues the CWA arises from the fact that it is a purely syntactic reasoning process. </a:t>
            </a:r>
          </a:p>
          <a:p>
            <a:pPr>
              <a:spcBef>
                <a:spcPct val="35000"/>
              </a:spcBef>
              <a:spcAft>
                <a:spcPct val="35000"/>
              </a:spcAft>
              <a:buFont typeface="Wingdings" panose="05000000000000000000" pitchFamily="2" charset="2"/>
              <a:buChar char="v"/>
            </a:pPr>
            <a:endParaRPr lang="en-US" altLang="en-US" sz="1833" dirty="0"/>
          </a:p>
        </p:txBody>
      </p:sp>
      <p:sp>
        <p:nvSpPr>
          <p:cNvPr id="225288" name="Text Box 8"/>
          <p:cNvSpPr txBox="1">
            <a:spLocks noChangeArrowheads="1"/>
          </p:cNvSpPr>
          <p:nvPr/>
        </p:nvSpPr>
        <p:spPr bwMode="auto">
          <a:xfrm>
            <a:off x="1651000" y="5613136"/>
            <a:ext cx="1968500" cy="37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spcAft>
                <a:spcPct val="20000"/>
              </a:spcAft>
              <a:buFont typeface="Wingdings" panose="05000000000000000000" pitchFamily="2" charset="2"/>
              <a:buNone/>
            </a:pPr>
            <a:r>
              <a:rPr lang="en-US" altLang="en-US" sz="1833"/>
              <a:t>we derive  :</a:t>
            </a:r>
          </a:p>
        </p:txBody>
      </p:sp>
      <p:pic>
        <p:nvPicPr>
          <p:cNvPr id="2252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5214938"/>
            <a:ext cx="183091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2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5969000"/>
            <a:ext cx="1645708"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06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ext Box 3"/>
          <p:cNvSpPr txBox="1">
            <a:spLocks noChangeArrowheads="1"/>
          </p:cNvSpPr>
          <p:nvPr/>
        </p:nvSpPr>
        <p:spPr bwMode="auto">
          <a:xfrm>
            <a:off x="1333500" y="698500"/>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The Closed World Assumption</a:t>
            </a:r>
            <a:endParaRPr lang="en-US" altLang="en-US" sz="3600" dirty="0">
              <a:latin typeface="Times New Roman" panose="02020603050405020304" pitchFamily="18" charset="0"/>
            </a:endParaRPr>
          </a:p>
        </p:txBody>
      </p:sp>
      <p:grpSp>
        <p:nvGrpSpPr>
          <p:cNvPr id="226320" name="Group 16"/>
          <p:cNvGrpSpPr>
            <a:grpSpLocks/>
          </p:cNvGrpSpPr>
          <p:nvPr/>
        </p:nvGrpSpPr>
        <p:grpSpPr bwMode="auto">
          <a:xfrm>
            <a:off x="1651000" y="1841501"/>
            <a:ext cx="2921000" cy="4623594"/>
            <a:chOff x="240" y="1392"/>
            <a:chExt cx="2208" cy="3495"/>
          </a:xfrm>
        </p:grpSpPr>
        <p:sp>
          <p:nvSpPr>
            <p:cNvPr id="226308" name="Text Box 4"/>
            <p:cNvSpPr txBox="1">
              <a:spLocks noChangeArrowheads="1"/>
            </p:cNvSpPr>
            <p:nvPr/>
          </p:nvSpPr>
          <p:spPr bwMode="auto">
            <a:xfrm>
              <a:off x="240" y="1392"/>
              <a:ext cx="220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Example :</a:t>
              </a:r>
            </a:p>
          </p:txBody>
        </p:sp>
        <p:sp>
          <p:nvSpPr>
            <p:cNvPr id="226309" name="Text Box 5"/>
            <p:cNvSpPr txBox="1">
              <a:spLocks noChangeArrowheads="1"/>
            </p:cNvSpPr>
            <p:nvPr/>
          </p:nvSpPr>
          <p:spPr bwMode="auto">
            <a:xfrm>
              <a:off x="240" y="1843"/>
              <a:ext cx="220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From :</a:t>
              </a:r>
            </a:p>
          </p:txBody>
        </p:sp>
        <p:sp>
          <p:nvSpPr>
            <p:cNvPr id="226310" name="Text Box 6"/>
            <p:cNvSpPr txBox="1">
              <a:spLocks noChangeArrowheads="1"/>
            </p:cNvSpPr>
            <p:nvPr/>
          </p:nvSpPr>
          <p:spPr bwMode="auto">
            <a:xfrm>
              <a:off x="240" y="2659"/>
              <a:ext cx="220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we derive</a:t>
              </a:r>
            </a:p>
          </p:txBody>
        </p:sp>
        <p:sp>
          <p:nvSpPr>
            <p:cNvPr id="226311" name="Text Box 7"/>
            <p:cNvSpPr txBox="1">
              <a:spLocks noChangeArrowheads="1"/>
            </p:cNvSpPr>
            <p:nvPr/>
          </p:nvSpPr>
          <p:spPr bwMode="auto">
            <a:xfrm>
              <a:off x="240" y="3379"/>
              <a:ext cx="220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From :</a:t>
              </a:r>
            </a:p>
          </p:txBody>
        </p:sp>
        <p:sp>
          <p:nvSpPr>
            <p:cNvPr id="226312" name="Text Box 8"/>
            <p:cNvSpPr txBox="1">
              <a:spLocks noChangeArrowheads="1"/>
            </p:cNvSpPr>
            <p:nvPr/>
          </p:nvSpPr>
          <p:spPr bwMode="auto">
            <a:xfrm>
              <a:off x="240" y="4320"/>
              <a:ext cx="220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we derive</a:t>
              </a:r>
            </a:p>
          </p:txBody>
        </p:sp>
        <p:pic>
          <p:nvPicPr>
            <p:cNvPr id="2263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228"/>
              <a:ext cx="1016"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3024"/>
              <a:ext cx="9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4704"/>
              <a:ext cx="1135"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3936"/>
              <a:ext cx="1152"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 y="3649"/>
              <a:ext cx="62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1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 y="3660"/>
              <a:ext cx="43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6319" name="Rectangle 15"/>
            <p:cNvSpPr>
              <a:spLocks noChangeArrowheads="1"/>
            </p:cNvSpPr>
            <p:nvPr/>
          </p:nvSpPr>
          <p:spPr bwMode="auto">
            <a:xfrm>
              <a:off x="1392" y="2928"/>
              <a:ext cx="14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500"/>
            </a:p>
          </p:txBody>
        </p:sp>
      </p:grpSp>
    </p:spTree>
    <p:extLst>
      <p:ext uri="{BB962C8B-B14F-4D97-AF65-F5344CB8AC3E}">
        <p14:creationId xmlns:p14="http://schemas.microsoft.com/office/powerpoint/2010/main" val="127500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Text Box 3"/>
          <p:cNvSpPr txBox="1">
            <a:spLocks noChangeArrowheads="1"/>
          </p:cNvSpPr>
          <p:nvPr/>
        </p:nvSpPr>
        <p:spPr bwMode="auto">
          <a:xfrm>
            <a:off x="1333500" y="635000"/>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Circumscription</a:t>
            </a:r>
            <a:endParaRPr lang="en-US" altLang="en-US" sz="3600" dirty="0">
              <a:latin typeface="Times New Roman" panose="02020603050405020304" pitchFamily="18" charset="0"/>
            </a:endParaRPr>
          </a:p>
        </p:txBody>
      </p:sp>
      <p:sp>
        <p:nvSpPr>
          <p:cNvPr id="227332" name="Text Box 4"/>
          <p:cNvSpPr txBox="1">
            <a:spLocks noChangeArrowheads="1"/>
          </p:cNvSpPr>
          <p:nvPr/>
        </p:nvSpPr>
        <p:spPr bwMode="auto">
          <a:xfrm>
            <a:off x="1651000" y="1524000"/>
            <a:ext cx="6096000" cy="37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Two advantages over CWA :</a:t>
            </a:r>
          </a:p>
        </p:txBody>
      </p:sp>
      <p:sp>
        <p:nvSpPr>
          <p:cNvPr id="227333" name="Text Box 5"/>
          <p:cNvSpPr txBox="1">
            <a:spLocks noChangeArrowheads="1"/>
          </p:cNvSpPr>
          <p:nvPr/>
        </p:nvSpPr>
        <p:spPr bwMode="auto">
          <a:xfrm>
            <a:off x="1651000" y="2230438"/>
            <a:ext cx="6096000" cy="141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anose="020B0604020202020204" pitchFamily="34" charset="0"/>
              </a:defRPr>
            </a:lvl1pPr>
            <a:lvl2pPr marL="809625" indent="-342900">
              <a:defRPr>
                <a:solidFill>
                  <a:schemeClr val="tx1"/>
                </a:solidFill>
                <a:latin typeface="Arial" panose="020B0604020202020204" pitchFamily="34" charset="0"/>
              </a:defRPr>
            </a:lvl2pPr>
            <a:lvl3pPr marL="1266825" indent="-342900">
              <a:defRPr>
                <a:solidFill>
                  <a:schemeClr val="tx1"/>
                </a:solidFill>
                <a:latin typeface="Arial" panose="020B0604020202020204" pitchFamily="34" charset="0"/>
              </a:defRPr>
            </a:lvl3pPr>
            <a:lvl4pPr marL="1724025" indent="-342900">
              <a:defRPr>
                <a:solidFill>
                  <a:schemeClr val="tx1"/>
                </a:solidFill>
                <a:latin typeface="Arial" panose="020B0604020202020204" pitchFamily="34" charset="0"/>
              </a:defRPr>
            </a:lvl4pPr>
            <a:lvl5pPr marL="2181225" indent="-342900">
              <a:defRPr>
                <a:solidFill>
                  <a:schemeClr val="tx1"/>
                </a:solidFill>
                <a:latin typeface="Arial" panose="020B0604020202020204" pitchFamily="34" charset="0"/>
              </a:defRPr>
            </a:lvl5pPr>
            <a:lvl6pPr marL="2638425" indent="-342900" fontAlgn="base">
              <a:spcBef>
                <a:spcPct val="0"/>
              </a:spcBef>
              <a:spcAft>
                <a:spcPct val="0"/>
              </a:spcAft>
              <a:defRPr>
                <a:solidFill>
                  <a:schemeClr val="tx1"/>
                </a:solidFill>
                <a:latin typeface="Arial" panose="020B0604020202020204" pitchFamily="34" charset="0"/>
              </a:defRPr>
            </a:lvl6pPr>
            <a:lvl7pPr marL="3095625" indent="-342900" fontAlgn="base">
              <a:spcBef>
                <a:spcPct val="0"/>
              </a:spcBef>
              <a:spcAft>
                <a:spcPct val="0"/>
              </a:spcAft>
              <a:defRPr>
                <a:solidFill>
                  <a:schemeClr val="tx1"/>
                </a:solidFill>
                <a:latin typeface="Arial" panose="020B0604020202020204" pitchFamily="34" charset="0"/>
              </a:defRPr>
            </a:lvl7pPr>
            <a:lvl8pPr marL="3552825" indent="-342900" fontAlgn="base">
              <a:spcBef>
                <a:spcPct val="0"/>
              </a:spcBef>
              <a:spcAft>
                <a:spcPct val="0"/>
              </a:spcAft>
              <a:defRPr>
                <a:solidFill>
                  <a:schemeClr val="tx1"/>
                </a:solidFill>
                <a:latin typeface="Arial" panose="020B0604020202020204" pitchFamily="34" charset="0"/>
              </a:defRPr>
            </a:lvl8pPr>
            <a:lvl9pPr marL="4010025"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Char char="v"/>
            </a:pPr>
            <a:r>
              <a:rPr lang="en-US" altLang="en-US" sz="1833"/>
              <a:t>Operates on whole formulas, not individual predicates. </a:t>
            </a:r>
          </a:p>
          <a:p>
            <a:pPr>
              <a:spcBef>
                <a:spcPct val="35000"/>
              </a:spcBef>
              <a:spcAft>
                <a:spcPct val="35000"/>
              </a:spcAft>
              <a:buFont typeface="Wingdings" panose="05000000000000000000" pitchFamily="2" charset="2"/>
              <a:buChar char="v"/>
            </a:pPr>
            <a:r>
              <a:rPr lang="en-US" altLang="en-US" sz="1833"/>
              <a:t>Allows some predicates to be marked as closed and others as open. </a:t>
            </a:r>
          </a:p>
        </p:txBody>
      </p:sp>
      <p:sp>
        <p:nvSpPr>
          <p:cNvPr id="227334" name="Text Box 6"/>
          <p:cNvSpPr txBox="1">
            <a:spLocks noChangeArrowheads="1"/>
          </p:cNvSpPr>
          <p:nvPr/>
        </p:nvSpPr>
        <p:spPr bwMode="auto">
          <a:xfrm>
            <a:off x="1651000" y="3467365"/>
            <a:ext cx="6096000" cy="65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Accomplished by adding axioms that force a minimal interpretation on a selected portion of the KB. </a:t>
            </a:r>
          </a:p>
        </p:txBody>
      </p:sp>
      <p:sp>
        <p:nvSpPr>
          <p:cNvPr id="227335" name="Text Box 7"/>
          <p:cNvSpPr txBox="1">
            <a:spLocks noChangeArrowheads="1"/>
          </p:cNvSpPr>
          <p:nvPr/>
        </p:nvSpPr>
        <p:spPr bwMode="auto">
          <a:xfrm>
            <a:off x="1651000" y="4318000"/>
            <a:ext cx="6096000" cy="37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Example 1 :</a:t>
            </a:r>
          </a:p>
        </p:txBody>
      </p:sp>
      <p:sp>
        <p:nvSpPr>
          <p:cNvPr id="227336" name="Text Box 8"/>
          <p:cNvSpPr txBox="1">
            <a:spLocks noChangeArrowheads="1"/>
          </p:cNvSpPr>
          <p:nvPr/>
        </p:nvSpPr>
        <p:spPr bwMode="auto">
          <a:xfrm>
            <a:off x="1651000" y="5308865"/>
            <a:ext cx="6096000" cy="37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62063" indent="-342900">
              <a:defRPr>
                <a:solidFill>
                  <a:schemeClr val="tx1"/>
                </a:solidFill>
                <a:latin typeface="Arial" panose="020B0604020202020204" pitchFamily="34" charset="0"/>
              </a:defRPr>
            </a:lvl3pPr>
            <a:lvl4pPr marL="1719263" indent="-342900">
              <a:defRPr>
                <a:solidFill>
                  <a:schemeClr val="tx1"/>
                </a:solidFill>
                <a:latin typeface="Arial" panose="020B0604020202020204" pitchFamily="34" charset="0"/>
              </a:defRPr>
            </a:lvl4pPr>
            <a:lvl5pPr marL="2176463" indent="-342900">
              <a:defRPr>
                <a:solidFill>
                  <a:schemeClr val="tx1"/>
                </a:solidFill>
                <a:latin typeface="Arial" panose="020B0604020202020204" pitchFamily="34" charset="0"/>
              </a:defRPr>
            </a:lvl5pPr>
            <a:lvl6pPr marL="2633663" indent="-342900" fontAlgn="base">
              <a:spcBef>
                <a:spcPct val="0"/>
              </a:spcBef>
              <a:spcAft>
                <a:spcPct val="0"/>
              </a:spcAft>
              <a:defRPr>
                <a:solidFill>
                  <a:schemeClr val="tx1"/>
                </a:solidFill>
                <a:latin typeface="Arial" panose="020B0604020202020204" pitchFamily="34" charset="0"/>
              </a:defRPr>
            </a:lvl6pPr>
            <a:lvl7pPr marL="3090863" indent="-342900" fontAlgn="base">
              <a:spcBef>
                <a:spcPct val="0"/>
              </a:spcBef>
              <a:spcAft>
                <a:spcPct val="0"/>
              </a:spcAft>
              <a:defRPr>
                <a:solidFill>
                  <a:schemeClr val="tx1"/>
                </a:solidFill>
                <a:latin typeface="Arial" panose="020B0604020202020204" pitchFamily="34" charset="0"/>
              </a:defRPr>
            </a:lvl7pPr>
            <a:lvl8pPr marL="3548063" indent="-342900" fontAlgn="base">
              <a:spcBef>
                <a:spcPct val="0"/>
              </a:spcBef>
              <a:spcAft>
                <a:spcPct val="0"/>
              </a:spcAft>
              <a:defRPr>
                <a:solidFill>
                  <a:schemeClr val="tx1"/>
                </a:solidFill>
                <a:latin typeface="Arial" panose="020B0604020202020204" pitchFamily="34" charset="0"/>
              </a:defRPr>
            </a:lvl8pPr>
            <a:lvl9pPr marL="4005263" indent="-342900" fontAlgn="base">
              <a:spcBef>
                <a:spcPct val="0"/>
              </a:spcBef>
              <a:spcAft>
                <a:spcPct val="0"/>
              </a:spcAft>
              <a:defRPr>
                <a:solidFill>
                  <a:schemeClr val="tx1"/>
                </a:solidFill>
                <a:latin typeface="Arial" panose="020B0604020202020204" pitchFamily="34" charset="0"/>
              </a:defRPr>
            </a:lvl9pPr>
          </a:lstStyle>
          <a:p>
            <a:pPr>
              <a:spcBef>
                <a:spcPct val="35000"/>
              </a:spcBef>
              <a:spcAft>
                <a:spcPct val="35000"/>
              </a:spcAft>
              <a:buFont typeface="Wingdings" panose="05000000000000000000" pitchFamily="2" charset="2"/>
              <a:buNone/>
            </a:pPr>
            <a:r>
              <a:rPr lang="en-US" altLang="en-US" sz="1833"/>
              <a:t>Example 2 :</a:t>
            </a:r>
          </a:p>
        </p:txBody>
      </p:sp>
      <p:pic>
        <p:nvPicPr>
          <p:cNvPr id="22733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323" y="4812771"/>
            <a:ext cx="3999177" cy="43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990" y="5900208"/>
            <a:ext cx="1501510" cy="297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1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58496" y="461709"/>
            <a:ext cx="78008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b="1" dirty="0">
                <a:latin typeface="Times New Roman" pitchFamily="18" charset="0"/>
                <a:ea typeface="+mj-ea"/>
                <a:cs typeface="Times New Roman" pitchFamily="18" charset="0"/>
              </a:rPr>
              <a:t>Problems with our Current Logic</a:t>
            </a:r>
          </a:p>
        </p:txBody>
      </p:sp>
      <p:sp>
        <p:nvSpPr>
          <p:cNvPr id="117774" name="Text Box 14"/>
          <p:cNvSpPr txBox="1">
            <a:spLocks noChangeArrowheads="1"/>
          </p:cNvSpPr>
          <p:nvPr/>
        </p:nvSpPr>
        <p:spPr bwMode="auto">
          <a:xfrm>
            <a:off x="1651000" y="2159000"/>
            <a:ext cx="5969000" cy="316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Arial" pitchFamily="34" charset="0"/>
              <a:buChar char="•"/>
            </a:pPr>
            <a:r>
              <a:rPr lang="en-US" altLang="en-US" sz="3000" dirty="0">
                <a:latin typeface="Times New Roman" pitchFamily="18" charset="0"/>
                <a:cs typeface="Times New Roman" pitchFamily="18" charset="0"/>
              </a:rPr>
              <a:t>Knowledge must be complete.</a:t>
            </a:r>
          </a:p>
          <a:p>
            <a:pPr>
              <a:lnSpc>
                <a:spcPct val="135000"/>
              </a:lnSpc>
              <a:spcBef>
                <a:spcPct val="35000"/>
              </a:spcBef>
              <a:spcAft>
                <a:spcPct val="35000"/>
              </a:spcAft>
              <a:buFont typeface="Arial" pitchFamily="34" charset="0"/>
              <a:buChar char="•"/>
            </a:pPr>
            <a:r>
              <a:rPr lang="en-US" altLang="en-US" sz="3000" dirty="0">
                <a:latin typeface="Times New Roman" pitchFamily="18" charset="0"/>
                <a:cs typeface="Times New Roman" pitchFamily="18" charset="0"/>
              </a:rPr>
              <a:t>Knowledge must be consistent.</a:t>
            </a:r>
          </a:p>
          <a:p>
            <a:pPr>
              <a:lnSpc>
                <a:spcPct val="135000"/>
              </a:lnSpc>
              <a:spcBef>
                <a:spcPct val="35000"/>
              </a:spcBef>
              <a:spcAft>
                <a:spcPct val="35000"/>
              </a:spcAft>
              <a:buFont typeface="Arial" pitchFamily="34" charset="0"/>
              <a:buChar char="•"/>
            </a:pPr>
            <a:r>
              <a:rPr lang="en-US" altLang="en-US" sz="3000" dirty="0">
                <a:latin typeface="Times New Roman" pitchFamily="18" charset="0"/>
                <a:cs typeface="Times New Roman" pitchFamily="18" charset="0"/>
              </a:rPr>
              <a:t>Knowledge base must grow monotonically. </a:t>
            </a:r>
          </a:p>
        </p:txBody>
      </p:sp>
    </p:spTree>
    <p:extLst>
      <p:ext uri="{BB962C8B-B14F-4D97-AF65-F5344CB8AC3E}">
        <p14:creationId xmlns:p14="http://schemas.microsoft.com/office/powerpoint/2010/main" val="28296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42876"/>
            <a:ext cx="8553090" cy="762000"/>
          </a:xfrm>
        </p:spPr>
        <p:txBody>
          <a:bodyPr>
            <a:normAutofit/>
          </a:bodyPr>
          <a:lstStyle/>
          <a:p>
            <a:r>
              <a:rPr lang="en-IN" sz="4000" b="1" dirty="0">
                <a:latin typeface="Times New Roman" pitchFamily="18" charset="0"/>
                <a:cs typeface="Times New Roman" pitchFamily="18" charset="0"/>
              </a:rPr>
              <a:t>Uncertainty in reasoning</a:t>
            </a:r>
          </a:p>
        </p:txBody>
      </p:sp>
      <p:sp>
        <p:nvSpPr>
          <p:cNvPr id="3" name="Subtitle 2"/>
          <p:cNvSpPr>
            <a:spLocks noGrp="1"/>
          </p:cNvSpPr>
          <p:nvPr>
            <p:ph type="subTitle"/>
          </p:nvPr>
        </p:nvSpPr>
        <p:spPr>
          <a:xfrm>
            <a:off x="171450" y="1047751"/>
            <a:ext cx="8839200" cy="5648324"/>
          </a:xfrm>
        </p:spPr>
        <p:txBody>
          <a:bodyPr>
            <a:noAutofit/>
          </a:bodyPr>
          <a:lstStyle/>
          <a:p>
            <a:pPr marL="457200" indent="-457200">
              <a:lnSpc>
                <a:spcPct val="100000"/>
              </a:lnSpc>
              <a:buFont typeface="Arial" panose="020B0604020202020204" pitchFamily="34" charset="0"/>
              <a:buChar char="•"/>
            </a:pPr>
            <a:r>
              <a:rPr lang="en-IN" sz="3000" dirty="0">
                <a:latin typeface="Times New Roman" pitchFamily="18" charset="0"/>
                <a:cs typeface="Times New Roman" pitchFamily="18" charset="0"/>
              </a:rPr>
              <a:t>In mid 1970s, Marvin </a:t>
            </a:r>
            <a:r>
              <a:rPr lang="en-IN" sz="3000" dirty="0" err="1">
                <a:latin typeface="Times New Roman" pitchFamily="18" charset="0"/>
                <a:cs typeface="Times New Roman" pitchFamily="18" charset="0"/>
              </a:rPr>
              <a:t>Minsky</a:t>
            </a:r>
            <a:r>
              <a:rPr lang="en-IN" sz="3000" dirty="0">
                <a:latin typeface="Times New Roman" pitchFamily="18" charset="0"/>
                <a:cs typeface="Times New Roman" pitchFamily="18" charset="0"/>
              </a:rPr>
              <a:t> and John McCarthy pointed out that pure classical logic is not adequate to represent the common sense nature of human reasoning.  The reason is, the human reasoning is non monotonic in nature. </a:t>
            </a:r>
          </a:p>
          <a:p>
            <a:pPr marL="457200" indent="-457200">
              <a:lnSpc>
                <a:spcPct val="100000"/>
              </a:lnSpc>
              <a:buFont typeface="Arial" panose="020B0604020202020204" pitchFamily="34" charset="0"/>
              <a:buChar char="•"/>
            </a:pPr>
            <a:r>
              <a:rPr lang="en-IN" sz="3000" dirty="0">
                <a:latin typeface="Times New Roman" pitchFamily="18" charset="0"/>
                <a:cs typeface="Times New Roman" pitchFamily="18" charset="0"/>
              </a:rPr>
              <a:t>The non-monotonic human reasoning is caused by the fact that our knowledge about the world is always incomplete and therefore we are forced to reason in the absence of complete information. Therefore we often revise our conclusion, when new information becomes available.</a:t>
            </a:r>
          </a:p>
        </p:txBody>
      </p:sp>
    </p:spTree>
    <p:extLst>
      <p:ext uri="{BB962C8B-B14F-4D97-AF65-F5344CB8AC3E}">
        <p14:creationId xmlns:p14="http://schemas.microsoft.com/office/powerpoint/2010/main" val="39768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64625"/>
          </a:xfrm>
        </p:spPr>
        <p:txBody>
          <a:bodyPr>
            <a:normAutofit/>
          </a:bodyPr>
          <a:lstStyle/>
          <a:p>
            <a:r>
              <a:rPr lang="en-IN" sz="4000" b="1" dirty="0">
                <a:latin typeface="Times New Roman" pitchFamily="18" charset="0"/>
                <a:cs typeface="Times New Roman" pitchFamily="18" charset="0"/>
              </a:rPr>
              <a:t>Non-monotonic Logic</a:t>
            </a:r>
          </a:p>
        </p:txBody>
      </p:sp>
      <p:sp>
        <p:nvSpPr>
          <p:cNvPr id="3" name="Subtitle 2"/>
          <p:cNvSpPr>
            <a:spLocks noGrp="1"/>
          </p:cNvSpPr>
          <p:nvPr>
            <p:ph type="subTitle"/>
          </p:nvPr>
        </p:nvSpPr>
        <p:spPr>
          <a:xfrm>
            <a:off x="457200" y="1085850"/>
            <a:ext cx="8229240" cy="5314950"/>
          </a:xfrm>
        </p:spPr>
        <p:txBody>
          <a:bodyPr>
            <a:normAutofit/>
          </a:bodyPr>
          <a:lstStyle/>
          <a:p>
            <a:r>
              <a:rPr lang="en-IN" sz="3000" dirty="0">
                <a:latin typeface="Times New Roman" pitchFamily="18" charset="0"/>
                <a:cs typeface="Times New Roman" pitchFamily="18" charset="0"/>
              </a:rPr>
              <a:t>It is a formal logic whose consequence relation is not monotonic. A logic is non-monotonic if the truth of a proposition may change when new informations are added.</a:t>
            </a:r>
          </a:p>
          <a:p>
            <a:r>
              <a:rPr lang="en-IN" sz="3000" dirty="0">
                <a:latin typeface="Times New Roman" pitchFamily="18" charset="0"/>
                <a:cs typeface="Times New Roman" pitchFamily="18" charset="0"/>
              </a:rPr>
              <a:t>	Allows a statement to be retracted.</a:t>
            </a:r>
          </a:p>
          <a:p>
            <a:pPr lvl="1"/>
            <a:r>
              <a:rPr lang="en-IN" sz="3000" dirty="0">
                <a:latin typeface="Times New Roman" pitchFamily="18" charset="0"/>
                <a:cs typeface="Times New Roman" pitchFamily="18" charset="0"/>
              </a:rPr>
              <a:t>	Used to formalize plausible (believable) 	reasoning.</a:t>
            </a:r>
          </a:p>
        </p:txBody>
      </p:sp>
    </p:spTree>
    <p:extLst>
      <p:ext uri="{BB962C8B-B14F-4D97-AF65-F5344CB8AC3E}">
        <p14:creationId xmlns:p14="http://schemas.microsoft.com/office/powerpoint/2010/main" val="309094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89081"/>
          </a:xfrm>
        </p:spPr>
        <p:txBody>
          <a:bodyPr>
            <a:normAutofit/>
          </a:bodyPr>
          <a:lstStyle/>
          <a:p>
            <a:r>
              <a:rPr lang="en-US" altLang="en-US" sz="4000" b="1" dirty="0">
                <a:latin typeface="Times New Roman" pitchFamily="18" charset="0"/>
                <a:cs typeface="Times New Roman" pitchFamily="18" charset="0"/>
              </a:rPr>
              <a:t>Reasoning </a:t>
            </a:r>
            <a:r>
              <a:rPr lang="en-US" altLang="en-US" sz="3600" b="1" dirty="0">
                <a:latin typeface="Times New Roman" panose="02020603050405020304" pitchFamily="18" charset="0"/>
              </a:rPr>
              <a:t>  </a:t>
            </a:r>
            <a:r>
              <a:rPr lang="en-US" altLang="en-US" sz="4000" b="1" dirty="0">
                <a:latin typeface="Times New Roman" pitchFamily="18" charset="0"/>
                <a:cs typeface="Times New Roman" pitchFamily="18" charset="0"/>
              </a:rPr>
              <a:t>under Uncertainty</a:t>
            </a:r>
            <a:endParaRPr lang="en-US" sz="4000" b="1" dirty="0">
              <a:latin typeface="Times New Roman" pitchFamily="18" charset="0"/>
              <a:cs typeface="Times New Roman" pitchFamily="18" charset="0"/>
            </a:endParaRPr>
          </a:p>
        </p:txBody>
      </p:sp>
      <p:sp>
        <p:nvSpPr>
          <p:cNvPr id="5" name="Subtitle 2"/>
          <p:cNvSpPr txBox="1">
            <a:spLocks/>
          </p:cNvSpPr>
          <p:nvPr/>
        </p:nvSpPr>
        <p:spPr>
          <a:xfrm>
            <a:off x="457200" y="1005015"/>
            <a:ext cx="8229240" cy="5618207"/>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latin typeface="Times New Roman" pitchFamily="18" charset="0"/>
                <a:cs typeface="Times New Roman" pitchFamily="18" charset="0"/>
              </a:rPr>
              <a:t>Two approaches for solving this type of problem</a:t>
            </a:r>
          </a:p>
          <a:p>
            <a:pPr marL="457200" indent="-457200">
              <a:buFont typeface="Arial" panose="020B0604020202020204" pitchFamily="34" charset="0"/>
              <a:buChar char="•"/>
            </a:pPr>
            <a:r>
              <a:rPr lang="en-US" sz="3000" dirty="0">
                <a:latin typeface="Times New Roman" pitchFamily="18" charset="0"/>
                <a:cs typeface="Times New Roman" pitchFamily="18" charset="0"/>
              </a:rPr>
              <a:t>Nonmonotonic reasoning in which the axioms and the rules of inference are extended to make it possible to reason with incomplete information. In these system a statement is either believed to be true , believed to be false, or not believed to be either.</a:t>
            </a:r>
          </a:p>
          <a:p>
            <a:pPr marL="457200" indent="-457200">
              <a:buFont typeface="Arial" panose="020B0604020202020204" pitchFamily="34" charset="0"/>
              <a:buChar char="•"/>
            </a:pPr>
            <a:r>
              <a:rPr lang="en-US" sz="3000" dirty="0">
                <a:latin typeface="Times New Roman" pitchFamily="18" charset="0"/>
                <a:cs typeface="Times New Roman" pitchFamily="18" charset="0"/>
              </a:rPr>
              <a:t>Statistical reasoning in which the representation is extended to allow some kind of numeric measure of certainty(rather than simple TRUE or FALSE) to be associated with each statement.</a:t>
            </a:r>
          </a:p>
          <a:p>
            <a:pPr>
              <a:buFont typeface="Wingdings" pitchFamily="2" charset="2"/>
              <a:buChar char="v"/>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EBF9-375B-F942-089A-E8BEBE5BBA27}"/>
              </a:ext>
            </a:extLst>
          </p:cNvPr>
          <p:cNvSpPr>
            <a:spLocks noGrp="1"/>
          </p:cNvSpPr>
          <p:nvPr>
            <p:ph type="title"/>
          </p:nvPr>
        </p:nvSpPr>
        <p:spPr>
          <a:xfrm>
            <a:off x="457200" y="102912"/>
            <a:ext cx="8229240" cy="762720"/>
          </a:xfrm>
        </p:spPr>
        <p:txBody>
          <a:bodyPr/>
          <a:lstStyle/>
          <a:p>
            <a:r>
              <a:rPr lang="en-US" altLang="en-US" sz="4400" b="1" dirty="0">
                <a:latin typeface="Times New Roman" panose="02020603050405020304" pitchFamily="18" charset="0"/>
              </a:rPr>
              <a:t>Reasoning   under Uncertainty</a:t>
            </a:r>
            <a:endParaRPr lang="en-US" dirty="0"/>
          </a:p>
        </p:txBody>
      </p:sp>
      <p:sp>
        <p:nvSpPr>
          <p:cNvPr id="3" name="Subtitle 2">
            <a:extLst>
              <a:ext uri="{FF2B5EF4-FFF2-40B4-BE49-F238E27FC236}">
                <a16:creationId xmlns:a16="http://schemas.microsoft.com/office/drawing/2014/main" id="{9518404C-592E-93DA-9957-EEF876466B12}"/>
              </a:ext>
            </a:extLst>
          </p:cNvPr>
          <p:cNvSpPr>
            <a:spLocks noGrp="1"/>
          </p:cNvSpPr>
          <p:nvPr>
            <p:ph type="subTitle"/>
          </p:nvPr>
        </p:nvSpPr>
        <p:spPr>
          <a:xfrm>
            <a:off x="457200" y="890016"/>
            <a:ext cx="8229240" cy="4716168"/>
          </a:xfrm>
        </p:spPr>
        <p:txBody>
          <a:bodyPr>
            <a:normAutofit fontScale="92500"/>
          </a:bodyPr>
          <a:lstStyle/>
          <a:p>
            <a:pPr>
              <a:lnSpc>
                <a:spcPct val="100000"/>
              </a:lnSpc>
            </a:pPr>
            <a:r>
              <a:rPr lang="en-US" sz="3500" dirty="0">
                <a:latin typeface="Times New Roman" pitchFamily="18" charset="0"/>
                <a:cs typeface="Times New Roman" pitchFamily="18" charset="0"/>
              </a:rPr>
              <a:t>Because monotonicity is fundamental to the definition of first-order predicate logic, we are forced to find some alternative to support nonmonotonic reasoning.</a:t>
            </a:r>
          </a:p>
          <a:p>
            <a:pPr>
              <a:lnSpc>
                <a:spcPct val="100000"/>
              </a:lnSpc>
            </a:pPr>
            <a:r>
              <a:rPr lang="en-US" sz="3500" dirty="0">
                <a:latin typeface="Times New Roman" pitchFamily="18" charset="0"/>
                <a:cs typeface="Times New Roman" pitchFamily="18" charset="0"/>
              </a:rPr>
              <a:t>We examine several because no single formalism with all the desired properties has yet emerged (although there are some attempts, e.g., </a:t>
            </a:r>
            <a:r>
              <a:rPr lang="en-US" sz="3500" dirty="0" err="1">
                <a:latin typeface="Times New Roman" pitchFamily="18" charset="0"/>
                <a:cs typeface="Times New Roman" pitchFamily="18" charset="0"/>
              </a:rPr>
              <a:t>Shoham</a:t>
            </a:r>
            <a:r>
              <a:rPr lang="en-US" sz="3500" dirty="0">
                <a:latin typeface="Times New Roman" pitchFamily="18" charset="0"/>
                <a:cs typeface="Times New Roman" pitchFamily="18" charset="0"/>
              </a:rPr>
              <a:t> [1987] and </a:t>
            </a:r>
            <a:r>
              <a:rPr lang="en-US" sz="3500" dirty="0" err="1">
                <a:latin typeface="Times New Roman" pitchFamily="18" charset="0"/>
                <a:cs typeface="Times New Roman" pitchFamily="18" charset="0"/>
              </a:rPr>
              <a:t>Konolige</a:t>
            </a:r>
            <a:r>
              <a:rPr lang="en-US" sz="3500" dirty="0">
                <a:latin typeface="Times New Roman" pitchFamily="18" charset="0"/>
                <a:cs typeface="Times New Roman" pitchFamily="18" charset="0"/>
              </a:rPr>
              <a:t> [1987], to present a unifying framework for these several theories)</a:t>
            </a:r>
          </a:p>
        </p:txBody>
      </p:sp>
    </p:spTree>
    <p:extLst>
      <p:ext uri="{BB962C8B-B14F-4D97-AF65-F5344CB8AC3E}">
        <p14:creationId xmlns:p14="http://schemas.microsoft.com/office/powerpoint/2010/main" val="177132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Text Box 3"/>
          <p:cNvSpPr txBox="1">
            <a:spLocks noChangeArrowheads="1"/>
          </p:cNvSpPr>
          <p:nvPr/>
        </p:nvSpPr>
        <p:spPr bwMode="auto">
          <a:xfrm>
            <a:off x="146304" y="96520"/>
            <a:ext cx="89976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err="1">
                <a:latin typeface="Times New Roman" panose="02020603050405020304" pitchFamily="18" charset="0"/>
                <a:ea typeface="+mj-ea"/>
                <a:cs typeface="+mj-cs"/>
              </a:rPr>
              <a:t>Molels</a:t>
            </a:r>
            <a:r>
              <a:rPr lang="en-US" altLang="en-US" sz="3600" b="1" dirty="0">
                <a:latin typeface="Times New Roman" panose="02020603050405020304" pitchFamily="18" charset="0"/>
                <a:ea typeface="+mj-ea"/>
                <a:cs typeface="+mj-cs"/>
              </a:rPr>
              <a:t>, </a:t>
            </a:r>
            <a:r>
              <a:rPr lang="en-US" altLang="en-US" sz="3600" b="1" dirty="0" err="1">
                <a:latin typeface="Times New Roman" panose="02020603050405020304" pitchFamily="18" charset="0"/>
                <a:ea typeface="+mj-ea"/>
                <a:cs typeface="+mj-cs"/>
              </a:rPr>
              <a:t>Wff’s</a:t>
            </a:r>
            <a:r>
              <a:rPr lang="en-US" altLang="en-US" sz="3600" b="1" dirty="0">
                <a:latin typeface="Times New Roman" panose="02020603050405020304" pitchFamily="18" charset="0"/>
                <a:ea typeface="+mj-ea"/>
                <a:cs typeface="+mj-cs"/>
              </a:rPr>
              <a:t>, and Nonmonotonic Reasoning</a:t>
            </a:r>
          </a:p>
        </p:txBody>
      </p:sp>
      <p:pic>
        <p:nvPicPr>
          <p:cNvPr id="218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3" y="951484"/>
            <a:ext cx="2967273" cy="427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BD3CEE3-34A0-46F5-F8CF-F0C888FE356C}"/>
              </a:ext>
            </a:extLst>
          </p:cNvPr>
          <p:cNvSpPr txBox="1"/>
          <p:nvPr/>
        </p:nvSpPr>
        <p:spPr>
          <a:xfrm>
            <a:off x="2828544" y="759094"/>
            <a:ext cx="6169152" cy="5940088"/>
          </a:xfrm>
          <a:prstGeom prst="rect">
            <a:avLst/>
          </a:prstGeom>
          <a:noFill/>
        </p:spPr>
        <p:txBody>
          <a:bodyPr wrap="square" rtlCol="0">
            <a:spAutoFit/>
          </a:bodyPr>
          <a:lstStyle/>
          <a:p>
            <a:pPr algn="just"/>
            <a:r>
              <a:rPr lang="en-US" sz="2000" dirty="0"/>
              <a:t>Fig. shows one way of visualizing how nonmonotonic reasoning works in all of them. The box labeled A corresponds to an original set of </a:t>
            </a:r>
            <a:r>
              <a:rPr lang="en-US" sz="2000" dirty="0" err="1"/>
              <a:t>wff's</a:t>
            </a:r>
            <a:r>
              <a:rPr lang="en-US" sz="2000" dirty="0"/>
              <a:t>. The large circle contains all the models of A. When we add some nonmonotonic reasoning capabilities to A, we get a new set of </a:t>
            </a:r>
            <a:r>
              <a:rPr lang="en-US" sz="2000" dirty="0" err="1"/>
              <a:t>wff's</a:t>
            </a:r>
            <a:r>
              <a:rPr lang="en-US" sz="2000" dirty="0"/>
              <a:t>, which we have labeled B. B(usually) contains more information than A does. As a result, fewer models satisfy B than A. The set of models corresponding to B is shown at the lower right of the large circle. Now suppose we add some new </a:t>
            </a:r>
            <a:r>
              <a:rPr lang="en-US" sz="2000" dirty="0" err="1"/>
              <a:t>wff's</a:t>
            </a:r>
            <a:r>
              <a:rPr lang="en-US" sz="2000" dirty="0"/>
              <a:t> (representing new information) to A. We represent A with these additions as the box C. A difficulty may arise, however, if the set of models corresponding to C is as shown in the smaller, interior circle, since it is disjoint with the models for B. In order to find a new set of models that satisfy ,C we need to accept models that had previously been rejected. To do that, we need to eliminate the </a:t>
            </a:r>
            <a:r>
              <a:rPr lang="en-US" sz="2000" dirty="0" err="1"/>
              <a:t>wwf’s</a:t>
            </a:r>
            <a:r>
              <a:rPr lang="en-US" sz="2000" dirty="0"/>
              <a:t>  that were responsible for those models being thrown away. This is the essence of nonmonotonic reasoning.</a:t>
            </a:r>
          </a:p>
        </p:txBody>
      </p:sp>
    </p:spTree>
    <p:extLst>
      <p:ext uri="{BB962C8B-B14F-4D97-AF65-F5344CB8AC3E}">
        <p14:creationId xmlns:p14="http://schemas.microsoft.com/office/powerpoint/2010/main" val="31862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Text Box 3"/>
          <p:cNvSpPr txBox="1">
            <a:spLocks noChangeArrowheads="1"/>
          </p:cNvSpPr>
          <p:nvPr/>
        </p:nvSpPr>
        <p:spPr bwMode="auto">
          <a:xfrm>
            <a:off x="1333500" y="627063"/>
            <a:ext cx="647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dirty="0">
                <a:latin typeface="Times New Roman" panose="02020603050405020304" pitchFamily="18" charset="0"/>
              </a:rPr>
              <a:t>Models and Interpretations</a:t>
            </a:r>
            <a:endParaRPr lang="en-US" altLang="en-US" sz="3600" dirty="0">
              <a:latin typeface="Times New Roman" panose="02020603050405020304" pitchFamily="18" charset="0"/>
            </a:endParaRPr>
          </a:p>
        </p:txBody>
      </p:sp>
      <p:sp>
        <p:nvSpPr>
          <p:cNvPr id="217092" name="Text Box 4"/>
          <p:cNvSpPr txBox="1">
            <a:spLocks noChangeArrowheads="1"/>
          </p:cNvSpPr>
          <p:nvPr/>
        </p:nvSpPr>
        <p:spPr bwMode="auto">
          <a:xfrm>
            <a:off x="1651000" y="1778000"/>
            <a:ext cx="5969000"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35000"/>
              </a:lnSpc>
              <a:spcBef>
                <a:spcPct val="35000"/>
              </a:spcBef>
              <a:spcAft>
                <a:spcPct val="35000"/>
              </a:spcAft>
              <a:buFont typeface="Wingdings" panose="05000000000000000000" pitchFamily="2" charset="2"/>
              <a:buChar char="v"/>
            </a:pPr>
            <a:r>
              <a:rPr lang="en-US" altLang="en-US" sz="1833" dirty="0"/>
              <a:t>An </a:t>
            </a:r>
            <a:r>
              <a:rPr lang="en-US" altLang="en-US" sz="1833" b="1" dirty="0">
                <a:solidFill>
                  <a:srgbClr val="FF3300"/>
                </a:solidFill>
              </a:rPr>
              <a:t>interpretation</a:t>
            </a:r>
            <a:r>
              <a:rPr lang="en-US" altLang="en-US" sz="1833" dirty="0"/>
              <a:t> of a set of </a:t>
            </a:r>
            <a:r>
              <a:rPr lang="en-US" altLang="en-US" sz="1833" dirty="0" err="1"/>
              <a:t>wff’s</a:t>
            </a:r>
            <a:r>
              <a:rPr lang="en-US" altLang="en-US" sz="1833" dirty="0"/>
              <a:t> consistent of </a:t>
            </a:r>
          </a:p>
        </p:txBody>
      </p:sp>
      <p:sp>
        <p:nvSpPr>
          <p:cNvPr id="217093" name="Text Box 5"/>
          <p:cNvSpPr txBox="1">
            <a:spLocks noChangeArrowheads="1"/>
          </p:cNvSpPr>
          <p:nvPr/>
        </p:nvSpPr>
        <p:spPr bwMode="auto">
          <a:xfrm>
            <a:off x="1968500" y="2540000"/>
            <a:ext cx="3810000"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spcAft>
                <a:spcPct val="20000"/>
              </a:spcAft>
              <a:buFont typeface="Wingdings" panose="05000000000000000000" pitchFamily="2" charset="2"/>
              <a:buNone/>
            </a:pPr>
            <a:r>
              <a:rPr lang="en-US" altLang="en-US" sz="1667" b="1" dirty="0">
                <a:latin typeface="Times New Roman" panose="02020603050405020304" pitchFamily="18" charset="0"/>
              </a:rPr>
              <a:t>- A domain (D)</a:t>
            </a:r>
          </a:p>
          <a:p>
            <a:pPr>
              <a:spcBef>
                <a:spcPct val="20000"/>
              </a:spcBef>
              <a:spcAft>
                <a:spcPct val="20000"/>
              </a:spcAft>
              <a:buFont typeface="Wingdings" panose="05000000000000000000" pitchFamily="2" charset="2"/>
              <a:buNone/>
            </a:pPr>
            <a:r>
              <a:rPr lang="en-US" altLang="en-US" sz="1667" b="1" dirty="0">
                <a:latin typeface="Times New Roman" panose="02020603050405020304" pitchFamily="18" charset="0"/>
              </a:rPr>
              <a:t>- A function that assigns</a:t>
            </a:r>
          </a:p>
        </p:txBody>
      </p:sp>
      <p:sp>
        <p:nvSpPr>
          <p:cNvPr id="217094" name="Text Box 6"/>
          <p:cNvSpPr txBox="1">
            <a:spLocks noChangeArrowheads="1"/>
          </p:cNvSpPr>
          <p:nvPr/>
        </p:nvSpPr>
        <p:spPr bwMode="auto">
          <a:xfrm>
            <a:off x="1651000" y="5222875"/>
            <a:ext cx="5969000" cy="76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spcAft>
                <a:spcPct val="20000"/>
              </a:spcAft>
              <a:buFont typeface="Wingdings" panose="05000000000000000000" pitchFamily="2" charset="2"/>
              <a:buChar char="v"/>
            </a:pPr>
            <a:r>
              <a:rPr lang="en-US" altLang="en-US" sz="1833" b="1" dirty="0">
                <a:solidFill>
                  <a:srgbClr val="FF3300"/>
                </a:solidFill>
              </a:rPr>
              <a:t>A model</a:t>
            </a:r>
            <a:r>
              <a:rPr lang="en-US" altLang="en-US" sz="1833" dirty="0"/>
              <a:t> of a set of </a:t>
            </a:r>
            <a:r>
              <a:rPr lang="en-US" altLang="en-US" sz="1833" dirty="0" err="1"/>
              <a:t>wff’s</a:t>
            </a:r>
            <a:r>
              <a:rPr lang="en-US" altLang="en-US" sz="1833" dirty="0"/>
              <a:t> is an interpretation that satisfies them. </a:t>
            </a:r>
          </a:p>
        </p:txBody>
      </p:sp>
      <p:sp>
        <p:nvSpPr>
          <p:cNvPr id="217095" name="Text Box 7"/>
          <p:cNvSpPr txBox="1">
            <a:spLocks noChangeArrowheads="1"/>
          </p:cNvSpPr>
          <p:nvPr/>
        </p:nvSpPr>
        <p:spPr bwMode="auto">
          <a:xfrm>
            <a:off x="2095500" y="3504692"/>
            <a:ext cx="5461000" cy="132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spcAft>
                <a:spcPct val="20000"/>
              </a:spcAft>
              <a:buFont typeface="Wingdings 2" panose="05020102010507070707" pitchFamily="18" charset="2"/>
              <a:buChar char="ì"/>
            </a:pPr>
            <a:r>
              <a:rPr lang="en-US" altLang="en-US" sz="1667" b="1" dirty="0">
                <a:latin typeface="Times New Roman" panose="02020603050405020304" pitchFamily="18" charset="0"/>
              </a:rPr>
              <a:t>to each predicate a relation</a:t>
            </a:r>
          </a:p>
          <a:p>
            <a:pPr>
              <a:spcBef>
                <a:spcPct val="20000"/>
              </a:spcBef>
              <a:spcAft>
                <a:spcPct val="20000"/>
              </a:spcAft>
              <a:buFont typeface="Wingdings 2" panose="05020102010507070707" pitchFamily="18" charset="2"/>
              <a:buChar char="ì"/>
            </a:pPr>
            <a:r>
              <a:rPr lang="en-US" altLang="en-US" sz="1667" b="1" dirty="0">
                <a:latin typeface="Times New Roman" panose="02020603050405020304" pitchFamily="18" charset="0"/>
              </a:rPr>
              <a:t>to each n-</a:t>
            </a:r>
            <a:r>
              <a:rPr lang="en-US" altLang="en-US" sz="1667" b="1" dirty="0" err="1">
                <a:latin typeface="Times New Roman" panose="02020603050405020304" pitchFamily="18" charset="0"/>
              </a:rPr>
              <a:t>ary</a:t>
            </a:r>
            <a:r>
              <a:rPr lang="en-US" altLang="en-US" sz="1667" b="1" dirty="0">
                <a:latin typeface="Times New Roman" panose="02020603050405020304" pitchFamily="18" charset="0"/>
              </a:rPr>
              <a:t> function an operator that maps from D’’  into D</a:t>
            </a:r>
          </a:p>
          <a:p>
            <a:pPr>
              <a:spcBef>
                <a:spcPct val="20000"/>
              </a:spcBef>
              <a:spcAft>
                <a:spcPct val="20000"/>
              </a:spcAft>
              <a:buFont typeface="Wingdings 2" panose="05020102010507070707" pitchFamily="18" charset="2"/>
              <a:buChar char="ì"/>
            </a:pPr>
            <a:r>
              <a:rPr lang="en-US" altLang="en-US" sz="1667" b="1" dirty="0">
                <a:latin typeface="Times New Roman" panose="02020603050405020304" pitchFamily="18" charset="0"/>
              </a:rPr>
              <a:t>to each constant,  an element of </a:t>
            </a:r>
            <a:r>
              <a:rPr lang="en-US" altLang="en-US" sz="1667" b="1" dirty="0">
                <a:solidFill>
                  <a:srgbClr val="FF3300"/>
                </a:solidFill>
                <a:latin typeface="Times New Roman" panose="02020603050405020304" pitchFamily="18" charset="0"/>
              </a:rPr>
              <a:t>D</a:t>
            </a:r>
          </a:p>
        </p:txBody>
      </p:sp>
      <p:sp>
        <p:nvSpPr>
          <p:cNvPr id="2" name="Text Box 6">
            <a:extLst>
              <a:ext uri="{FF2B5EF4-FFF2-40B4-BE49-F238E27FC236}">
                <a16:creationId xmlns:a16="http://schemas.microsoft.com/office/drawing/2014/main" id="{4F50A7FF-00D9-8EDF-8283-35C28B15448A}"/>
              </a:ext>
            </a:extLst>
          </p:cNvPr>
          <p:cNvSpPr txBox="1">
            <a:spLocks noChangeArrowheads="1"/>
          </p:cNvSpPr>
          <p:nvPr/>
        </p:nvSpPr>
        <p:spPr bwMode="auto">
          <a:xfrm>
            <a:off x="146304" y="5911723"/>
            <a:ext cx="8814816" cy="73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lnSpc>
                <a:spcPct val="120000"/>
              </a:lnSpc>
              <a:spcBef>
                <a:spcPct val="20000"/>
              </a:spcBef>
              <a:spcAft>
                <a:spcPct val="20000"/>
              </a:spcAft>
            </a:pPr>
            <a:r>
              <a:rPr lang="en-US" altLang="en-US" sz="1833" dirty="0"/>
              <a:t>We require a mechanism for defining the set of models of any set of </a:t>
            </a:r>
            <a:r>
              <a:rPr lang="en-US" altLang="en-US" sz="1833" dirty="0" err="1"/>
              <a:t>wff’s</a:t>
            </a:r>
            <a:r>
              <a:rPr lang="en-US" altLang="en-US" sz="1833" dirty="0"/>
              <a:t>  we are given.</a:t>
            </a:r>
          </a:p>
        </p:txBody>
      </p:sp>
    </p:spTree>
    <p:extLst>
      <p:ext uri="{BB962C8B-B14F-4D97-AF65-F5344CB8AC3E}">
        <p14:creationId xmlns:p14="http://schemas.microsoft.com/office/powerpoint/2010/main" val="83550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1347</Words>
  <Application>Microsoft Macintosh PowerPoint</Application>
  <PresentationFormat>On-screen Show (4:3)</PresentationFormat>
  <Paragraphs>124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Wingdings 2</vt:lpstr>
      <vt:lpstr>Office Theme</vt:lpstr>
      <vt:lpstr>PowerPoint Presentation</vt:lpstr>
      <vt:lpstr>Uncertainty in Reasoning</vt:lpstr>
      <vt:lpstr>PowerPoint Presentation</vt:lpstr>
      <vt:lpstr>Uncertainty in reasoning</vt:lpstr>
      <vt:lpstr>Non-monotonic Logic</vt:lpstr>
      <vt:lpstr>Reasoning   under Uncertainty</vt:lpstr>
      <vt:lpstr>Reasoning   under Uncertainty</vt:lpstr>
      <vt:lpstr>PowerPoint Presentation</vt:lpstr>
      <vt:lpstr>PowerPoint Presentation</vt:lpstr>
      <vt:lpstr>Nonmonotonic Logic</vt:lpstr>
      <vt:lpstr>PowerPoint Presentation</vt:lpstr>
      <vt:lpstr>PowerPoint Presentation</vt:lpstr>
      <vt:lpstr>PowerPoint Presentation</vt:lpstr>
      <vt:lpstr>PowerPoint Presentation</vt:lpstr>
      <vt:lpstr>Abduction</vt:lpstr>
      <vt:lpstr>Inductive Inference </vt:lpstr>
      <vt:lpstr>Inheritance in Default Logic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Reasoning</dc:title>
  <dc:creator>admin</dc:creator>
  <cp:lastModifiedBy>Pragya shukla</cp:lastModifiedBy>
  <cp:revision>125</cp:revision>
  <dcterms:created xsi:type="dcterms:W3CDTF">2006-08-16T00:00:00Z</dcterms:created>
  <dcterms:modified xsi:type="dcterms:W3CDTF">2023-09-25T06:35:38Z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