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3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85" r:id="rId21"/>
    <p:sldId id="286" r:id="rId22"/>
    <p:sldId id="303" r:id="rId23"/>
    <p:sldId id="271" r:id="rId24"/>
    <p:sldId id="301" r:id="rId25"/>
    <p:sldId id="290" r:id="rId26"/>
    <p:sldId id="291" r:id="rId27"/>
    <p:sldId id="304" r:id="rId28"/>
    <p:sldId id="305" r:id="rId29"/>
    <p:sldId id="292" r:id="rId30"/>
    <p:sldId id="293" r:id="rId31"/>
    <p:sldId id="294" r:id="rId32"/>
    <p:sldId id="295" r:id="rId33"/>
    <p:sldId id="296" r:id="rId34"/>
    <p:sldId id="297" r:id="rId35"/>
    <p:sldId id="298" r:id="rId3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5" d="100"/>
          <a:sy n="105" d="100"/>
        </p:scale>
        <p:origin x="1232"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25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25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26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261" name="PlaceHolder 5"/>
          <p:cNvSpPr>
            <a:spLocks noGrp="1"/>
          </p:cNvSpPr>
          <p:nvPr>
            <p:ph type="sldNum"/>
          </p:nvPr>
        </p:nvSpPr>
        <p:spPr>
          <a:xfrm>
            <a:off x="4278960" y="10157400"/>
            <a:ext cx="3280680" cy="534240"/>
          </a:xfrm>
          <a:prstGeom prst="rect">
            <a:avLst/>
          </a:prstGeom>
        </p:spPr>
        <p:txBody>
          <a:bodyPr lIns="0" tIns="0" rIns="0" bIns="0" anchor="b"/>
          <a:lstStyle/>
          <a:p>
            <a:pPr algn="r"/>
            <a:fld id="{23D90B66-8554-4633-A28E-B2DC45C3465A}" type="slidenum">
              <a:rPr lang="en-IN" sz="1400">
                <a:latin typeface="Times New Roman"/>
              </a:rPr>
              <a:pPr algn="r"/>
              <a:t>‹#›</a:t>
            </a:fld>
            <a:endParaRPr/>
          </a:p>
        </p:txBody>
      </p:sp>
    </p:spTree>
    <p:extLst>
      <p:ext uri="{BB962C8B-B14F-4D97-AF65-F5344CB8AC3E}">
        <p14:creationId xmlns:p14="http://schemas.microsoft.com/office/powerpoint/2010/main" val="4014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3BF7896-331D-4407-BAF9-060AEE64701C}" type="slidenum">
              <a:rPr lang="en-US" altLang="en-US"/>
              <a:pPr/>
              <a:t>16</a:t>
            </a:fld>
            <a:endParaRPr lang="en-US" altLang="en-US"/>
          </a:p>
        </p:txBody>
      </p:sp>
      <p:sp>
        <p:nvSpPr>
          <p:cNvPr id="307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19394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3B381F-830D-4148-8BF8-8CECA3A542A3}" type="slidenum">
              <a:rPr lang="en-US" altLang="en-US"/>
              <a:pPr/>
              <a:t>30</a:t>
            </a:fld>
            <a:endParaRPr lang="en-US" altLang="en-US"/>
          </a:p>
        </p:txBody>
      </p:sp>
      <p:sp>
        <p:nvSpPr>
          <p:cNvPr id="430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859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0F1F824-D6BB-4968-A5BD-A1BE6255E569}" type="slidenum">
              <a:rPr lang="en-US" altLang="en-US"/>
              <a:pPr/>
              <a:t>31</a:t>
            </a:fld>
            <a:endParaRPr lang="en-US" altLang="en-US"/>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6164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E1F92E2-59EF-449D-B0FC-579B96A84A7B}" type="slidenum">
              <a:rPr lang="en-US" altLang="en-US"/>
              <a:pPr/>
              <a:t>17</a:t>
            </a:fld>
            <a:endParaRPr lang="en-US" altLang="en-US"/>
          </a:p>
        </p:txBody>
      </p:sp>
      <p:sp>
        <p:nvSpPr>
          <p:cNvPr id="317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936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86E83D1-1521-4FFB-8300-6CC824FD67A3}" type="slidenum">
              <a:rPr lang="en-US" altLang="en-US"/>
              <a:pPr/>
              <a:t>21</a:t>
            </a:fld>
            <a:endParaRPr lang="en-US" altLang="en-US"/>
          </a:p>
        </p:txBody>
      </p:sp>
      <p:sp>
        <p:nvSpPr>
          <p:cNvPr id="358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74983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1ED3F6-D8CF-4452-86A9-31C6FA11E7EA}" type="slidenum">
              <a:rPr lang="en-US" altLang="en-US"/>
              <a:pPr/>
              <a:t>22</a:t>
            </a:fld>
            <a:endParaRPr lang="en-US" altLang="en-US"/>
          </a:p>
        </p:txBody>
      </p:sp>
      <p:sp>
        <p:nvSpPr>
          <p:cNvPr id="368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824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A1ECFAD-E47C-4E7A-B504-D9CD62095885}" type="slidenum">
              <a:rPr lang="en-US" altLang="en-US"/>
              <a:pPr/>
              <a:t>25</a:t>
            </a:fld>
            <a:endParaRPr lang="en-US" altLang="en-US"/>
          </a:p>
        </p:txBody>
      </p:sp>
      <p:sp>
        <p:nvSpPr>
          <p:cNvPr id="378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5720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EB09468-F5C4-459F-A7D6-B3A3F0E88DE1}" type="slidenum">
              <a:rPr lang="en-US" altLang="en-US"/>
              <a:pPr/>
              <a:t>26</a:t>
            </a:fld>
            <a:endParaRPr lang="en-US" altLang="en-US"/>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7420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4415E8B-56D1-4990-893E-B7413A2550B5}" type="slidenum">
              <a:rPr lang="en-US" altLang="en-US"/>
              <a:pPr/>
              <a:t>27</a:t>
            </a:fld>
            <a:endParaRPr lang="en-US" altLang="en-US"/>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2889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9A29A6B-BBEE-4F47-BFCF-9715E98EE04C}" type="slidenum">
              <a:rPr lang="en-US" altLang="en-US"/>
              <a:pPr/>
              <a:t>28</a:t>
            </a:fld>
            <a:endParaRPr lang="en-US" altLang="en-US"/>
          </a:p>
        </p:txBody>
      </p:sp>
      <p:sp>
        <p:nvSpPr>
          <p:cNvPr id="409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1606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3F76F1-23DC-4C1A-BB7E-77AA032DDAA5}" type="slidenum">
              <a:rPr lang="en-US" altLang="en-US"/>
              <a:pPr/>
              <a:t>29</a:t>
            </a:fld>
            <a:endParaRPr lang="en-US" altLang="en-US"/>
          </a:p>
        </p:txBody>
      </p:sp>
      <p:sp>
        <p:nvSpPr>
          <p:cNvPr id="419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351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4"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5" name="Picture 34"/>
          <p:cNvPicPr/>
          <p:nvPr/>
        </p:nvPicPr>
        <p:blipFill>
          <a:blip r:embed="rId2"/>
          <a:stretch/>
        </p:blipFill>
        <p:spPr>
          <a:xfrm>
            <a:off x="2079000" y="1604520"/>
            <a:ext cx="4984920" cy="3977280"/>
          </a:xfrm>
          <a:prstGeom prst="rect">
            <a:avLst/>
          </a:prstGeom>
          <a:ln>
            <a:noFill/>
          </a:ln>
        </p:spPr>
      </p:pic>
      <p:pic>
        <p:nvPicPr>
          <p:cNvPr id="36" name="Picture 35"/>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5"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0"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1"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5"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9"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1"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2"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6"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7"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0"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1" name="Picture 70"/>
          <p:cNvPicPr/>
          <p:nvPr/>
        </p:nvPicPr>
        <p:blipFill>
          <a:blip r:embed="rId2"/>
          <a:stretch/>
        </p:blipFill>
        <p:spPr>
          <a:xfrm>
            <a:off x="2079000" y="1604520"/>
            <a:ext cx="4984920" cy="3977280"/>
          </a:xfrm>
          <a:prstGeom prst="rect">
            <a:avLst/>
          </a:prstGeom>
          <a:ln>
            <a:noFill/>
          </a:ln>
        </p:spPr>
      </p:pic>
      <p:pic>
        <p:nvPicPr>
          <p:cNvPr id="72" name="Picture 71"/>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1"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87"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9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0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05"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06"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07" name="Picture 106"/>
          <p:cNvPicPr/>
          <p:nvPr/>
        </p:nvPicPr>
        <p:blipFill>
          <a:blip r:embed="rId2"/>
          <a:stretch/>
        </p:blipFill>
        <p:spPr>
          <a:xfrm>
            <a:off x="2079000" y="1604520"/>
            <a:ext cx="4984920" cy="3977280"/>
          </a:xfrm>
          <a:prstGeom prst="rect">
            <a:avLst/>
          </a:prstGeom>
          <a:ln>
            <a:noFill/>
          </a:ln>
        </p:spPr>
      </p:pic>
      <p:pic>
        <p:nvPicPr>
          <p:cNvPr id="108" name="Picture 107"/>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1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2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2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2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3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3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4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43" name="Picture 142"/>
          <p:cNvPicPr/>
          <p:nvPr/>
        </p:nvPicPr>
        <p:blipFill>
          <a:blip r:embed="rId2"/>
          <a:stretch/>
        </p:blipFill>
        <p:spPr>
          <a:xfrm>
            <a:off x="2079000" y="1604520"/>
            <a:ext cx="4984920" cy="3977280"/>
          </a:xfrm>
          <a:prstGeom prst="rect">
            <a:avLst/>
          </a:prstGeom>
          <a:ln>
            <a:noFill/>
          </a:ln>
        </p:spPr>
      </p:pic>
      <p:pic>
        <p:nvPicPr>
          <p:cNvPr id="144" name="Picture 143"/>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575" y="273844"/>
            <a:ext cx="8226985" cy="1143000"/>
          </a:xfrm>
        </p:spPr>
        <p:txBody>
          <a:bodyPr/>
          <a:lstStyle/>
          <a:p>
            <a:r>
              <a:rPr lang="en-US"/>
              <a:t>Click to edit Master title style</a:t>
            </a:r>
            <a:endParaRPr lang="en-IN"/>
          </a:p>
        </p:txBody>
      </p:sp>
    </p:spTree>
    <p:extLst>
      <p:ext uri="{BB962C8B-B14F-4D97-AF65-F5344CB8AC3E}">
        <p14:creationId xmlns:p14="http://schemas.microsoft.com/office/powerpoint/2010/main" val="198732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5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5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5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5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5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6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6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6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7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7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7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7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79" name="Picture 178"/>
          <p:cNvPicPr/>
          <p:nvPr/>
        </p:nvPicPr>
        <p:blipFill>
          <a:blip r:embed="rId2"/>
          <a:stretch/>
        </p:blipFill>
        <p:spPr>
          <a:xfrm>
            <a:off x="2079000" y="1604520"/>
            <a:ext cx="4984920" cy="3977280"/>
          </a:xfrm>
          <a:prstGeom prst="rect">
            <a:avLst/>
          </a:prstGeom>
          <a:ln>
            <a:noFill/>
          </a:ln>
        </p:spPr>
      </p:pic>
      <p:pic>
        <p:nvPicPr>
          <p:cNvPr id="180" name="Picture 179"/>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5"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6E375-660D-489F-AAAC-B67531D0C2F1}" type="datetimeFigureOut">
              <a:rPr lang="en-IN" smtClean="0"/>
              <a:pPr/>
              <a:t>26/09/23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DE54C-5310-4637-8779-3AF0DC49477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8880" cy="1144440"/>
          </a:xfrm>
          <a:prstGeom prst="rect">
            <a:avLst/>
          </a:prstGeom>
        </p:spPr>
        <p:txBody>
          <a:bodyPr lIns="0" tIns="0" rIns="0" bIns="0" anchor="ctr"/>
          <a:lstStyle/>
          <a:p>
            <a:pPr algn="ctr"/>
            <a:endParaRPr/>
          </a:p>
        </p:txBody>
      </p:sp>
      <p:sp>
        <p:nvSpPr>
          <p:cNvPr id="38" name="PlaceHolder 2"/>
          <p:cNvSpPr>
            <a:spLocks noGrp="1"/>
          </p:cNvSpPr>
          <p:nvPr>
            <p:ph type="body"/>
          </p:nvPr>
        </p:nvSpPr>
        <p:spPr>
          <a:xfrm>
            <a:off x="457200" y="1604520"/>
            <a:ext cx="8228880" cy="3976920"/>
          </a:xfrm>
          <a:prstGeom prst="rect">
            <a:avLst/>
          </a:prstGeom>
        </p:spPr>
        <p:txBody>
          <a:bodyPr lIns="0" tIns="0" rIns="0" bIns="0"/>
          <a:lstStyle/>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74"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110"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3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146"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49.xml"/><Relationship Id="rId5" Type="http://schemas.openxmlformats.org/officeDocument/2006/relationships/image" Target="../media/image6.wmf"/><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9.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wmf"/><Relationship Id="rId2" Type="http://schemas.openxmlformats.org/officeDocument/2006/relationships/notesSlide" Target="../notesSlides/notesSlide6.xml"/><Relationship Id="rId1" Type="http://schemas.openxmlformats.org/officeDocument/2006/relationships/slideLayout" Target="../slideLayouts/slideLayout4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image" Target="../media/image21.wmf"/></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9.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457200" y="216000"/>
            <a:ext cx="8227800" cy="71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strike="noStrike" dirty="0">
                <a:solidFill>
                  <a:srgbClr val="000000"/>
                </a:solidFill>
                <a:latin typeface="Arial Rounded MT Bold"/>
                <a:ea typeface="DejaVu Sans"/>
              </a:rPr>
              <a:t>Statistical Reasoning</a:t>
            </a:r>
            <a:endParaRPr dirty="0"/>
          </a:p>
        </p:txBody>
      </p:sp>
      <p:sp>
        <p:nvSpPr>
          <p:cNvPr id="263" name="CustomShape 2"/>
          <p:cNvSpPr/>
          <p:nvPr/>
        </p:nvSpPr>
        <p:spPr>
          <a:xfrm>
            <a:off x="457200" y="936000"/>
            <a:ext cx="8253360" cy="554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gn="just">
              <a:lnSpc>
                <a:spcPct val="150000"/>
              </a:lnSpc>
            </a:pPr>
            <a:r>
              <a:rPr lang="en-IN" sz="2600" strike="noStrike" dirty="0">
                <a:solidFill>
                  <a:srgbClr val="000000"/>
                </a:solidFill>
                <a:latin typeface="Times New Roman"/>
                <a:ea typeface="DejaVu Sans"/>
              </a:rPr>
              <a:t>We have described several representations  techniques that can be used to model belief systems in which</a:t>
            </a:r>
            <a:r>
              <a:rPr lang="en-IN" sz="2600" dirty="0">
                <a:solidFill>
                  <a:srgbClr val="000000"/>
                </a:solidFill>
                <a:latin typeface="Times New Roman"/>
                <a:ea typeface="DejaVu Sans"/>
              </a:rPr>
              <a:t> </a:t>
            </a:r>
            <a:r>
              <a:rPr lang="en-IN" sz="2600" strike="noStrike" dirty="0">
                <a:solidFill>
                  <a:srgbClr val="000000"/>
                </a:solidFill>
                <a:latin typeface="Times New Roman"/>
                <a:ea typeface="DejaVu Sans"/>
              </a:rPr>
              <a:t>a particular fact is</a:t>
            </a:r>
            <a:endParaRPr dirty="0"/>
          </a:p>
          <a:p>
            <a:pPr algn="just">
              <a:lnSpc>
                <a:spcPct val="150000"/>
              </a:lnSpc>
            </a:pPr>
            <a:endParaRPr dirty="0"/>
          </a:p>
          <a:p>
            <a:pPr algn="just">
              <a:lnSpc>
                <a:spcPct val="150000"/>
              </a:lnSpc>
              <a:buFont typeface="Arial"/>
              <a:buChar char="•"/>
            </a:pPr>
            <a:r>
              <a:rPr lang="en-IN" sz="2600" strike="noStrike" dirty="0">
                <a:solidFill>
                  <a:srgbClr val="000000"/>
                </a:solidFill>
                <a:latin typeface="Times New Roman"/>
                <a:ea typeface="DejaVu Sans"/>
              </a:rPr>
              <a:t>believed to be true, </a:t>
            </a:r>
            <a:endParaRPr dirty="0"/>
          </a:p>
          <a:p>
            <a:pPr algn="just">
              <a:lnSpc>
                <a:spcPct val="150000"/>
              </a:lnSpc>
              <a:buFont typeface="Arial"/>
              <a:buChar char="•"/>
            </a:pPr>
            <a:r>
              <a:rPr lang="en-IN" sz="2600" strike="noStrike" dirty="0">
                <a:solidFill>
                  <a:srgbClr val="000000"/>
                </a:solidFill>
                <a:latin typeface="Times New Roman"/>
                <a:ea typeface="DejaVu Sans"/>
              </a:rPr>
              <a:t>believed to be false </a:t>
            </a:r>
            <a:endParaRPr dirty="0"/>
          </a:p>
          <a:p>
            <a:pPr algn="just">
              <a:lnSpc>
                <a:spcPct val="150000"/>
              </a:lnSpc>
              <a:buFont typeface="Arial"/>
              <a:buChar char="•"/>
            </a:pPr>
            <a:r>
              <a:rPr lang="en-IN" sz="2600" strike="noStrike" dirty="0">
                <a:solidFill>
                  <a:srgbClr val="000000"/>
                </a:solidFill>
                <a:latin typeface="Times New Roman"/>
                <a:ea typeface="DejaVu Sans"/>
              </a:rPr>
              <a:t>or not considered to be either.</a:t>
            </a:r>
            <a:endParaRPr dirty="0"/>
          </a:p>
          <a:p>
            <a:pPr algn="just">
              <a:lnSpc>
                <a:spcPct val="115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457200" y="274680"/>
            <a:ext cx="8227800" cy="681840"/>
          </a:xfrm>
          <a:prstGeom prst="rect">
            <a:avLst/>
          </a:prstGeom>
          <a:noFill/>
          <a:ln>
            <a:noFill/>
          </a:ln>
        </p:spPr>
        <p:style>
          <a:lnRef idx="0">
            <a:scrgbClr r="0" g="0" b="0"/>
          </a:lnRef>
          <a:fillRef idx="0">
            <a:scrgbClr r="0" g="0" b="0"/>
          </a:fillRef>
          <a:effectRef idx="0">
            <a:scrgbClr r="0" g="0" b="0"/>
          </a:effectRef>
          <a:fontRef idx="minor"/>
        </p:style>
      </p:sp>
      <p:sp>
        <p:nvSpPr>
          <p:cNvPr id="283" name="CustomShape 2"/>
          <p:cNvSpPr/>
          <p:nvPr/>
        </p:nvSpPr>
        <p:spPr>
          <a:xfrm>
            <a:off x="457200" y="1296000"/>
            <a:ext cx="8227800" cy="482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a:p>
          <a:p>
            <a:pPr algn="just">
              <a:lnSpc>
                <a:spcPct val="100000"/>
              </a:lnSpc>
            </a:pPr>
            <a:r>
              <a:rPr lang="en-IN" sz="2600" strike="noStrike">
                <a:solidFill>
                  <a:srgbClr val="000000"/>
                </a:solidFill>
                <a:latin typeface="Times New Roman"/>
                <a:ea typeface="DejaVu Sans"/>
              </a:rPr>
              <a:t>Even if we have the above mentioned problems the theorem is still very useful for the uncertain system. Various mechanisms to use it have been developed. Some of them are</a:t>
            </a:r>
            <a:endParaRPr/>
          </a:p>
          <a:p>
            <a:pPr algn="just">
              <a:lnSpc>
                <a:spcPct val="100000"/>
              </a:lnSpc>
            </a:pPr>
            <a:endParaRPr/>
          </a:p>
          <a:p>
            <a:pPr>
              <a:lnSpc>
                <a:spcPct val="100000"/>
              </a:lnSpc>
              <a:buFont typeface="Arial"/>
              <a:buChar char="•"/>
            </a:pPr>
            <a:r>
              <a:rPr lang="en-IN" sz="2600" strike="noStrike">
                <a:solidFill>
                  <a:srgbClr val="000000"/>
                </a:solidFill>
                <a:latin typeface="Times New Roman"/>
                <a:ea typeface="DejaVu Sans"/>
              </a:rPr>
              <a:t>Attaching certainty factors to rules</a:t>
            </a:r>
            <a:endParaRPr/>
          </a:p>
          <a:p>
            <a:pPr>
              <a:lnSpc>
                <a:spcPct val="100000"/>
              </a:lnSpc>
              <a:buFont typeface="Arial"/>
              <a:buChar char="•"/>
            </a:pPr>
            <a:r>
              <a:rPr lang="en-IN" sz="2600" strike="noStrike">
                <a:solidFill>
                  <a:srgbClr val="000000"/>
                </a:solidFill>
                <a:latin typeface="Times New Roman"/>
                <a:ea typeface="DejaVu Sans"/>
              </a:rPr>
              <a:t>Bayesian Networks </a:t>
            </a:r>
            <a:endParaRPr/>
          </a:p>
          <a:p>
            <a:pPr>
              <a:lnSpc>
                <a:spcPct val="100000"/>
              </a:lnSpc>
              <a:buFont typeface="Arial"/>
              <a:buChar char="•"/>
            </a:pPr>
            <a:r>
              <a:rPr lang="en-IN" sz="2600" strike="noStrike">
                <a:solidFill>
                  <a:srgbClr val="000000"/>
                </a:solidFill>
                <a:latin typeface="Times New Roman"/>
                <a:ea typeface="DejaVu Sans"/>
              </a:rPr>
              <a:t>Dempster-Shafer Theory</a:t>
            </a:r>
            <a:endParaRPr/>
          </a:p>
        </p:txBody>
      </p:sp>
      <p:sp>
        <p:nvSpPr>
          <p:cNvPr id="284" name="CustomShape 3"/>
          <p:cNvSpPr/>
          <p:nvPr/>
        </p:nvSpPr>
        <p:spPr>
          <a:xfrm>
            <a:off x="2244240" y="183960"/>
            <a:ext cx="4817160" cy="77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strike="noStrike">
                <a:solidFill>
                  <a:srgbClr val="000000"/>
                </a:solidFill>
                <a:latin typeface="Calibri"/>
                <a:ea typeface="DejaVu Sans"/>
              </a:rPr>
              <a:t>Statistical Reasoning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457200" y="144000"/>
            <a:ext cx="8227800" cy="71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a:solidFill>
                  <a:srgbClr val="000000"/>
                </a:solidFill>
                <a:latin typeface="Calibri"/>
                <a:ea typeface="DejaVu Sans"/>
              </a:rPr>
              <a:t>Statistical Reasoning</a:t>
            </a:r>
            <a:endParaRPr/>
          </a:p>
        </p:txBody>
      </p:sp>
      <p:sp>
        <p:nvSpPr>
          <p:cNvPr id="286" name="CustomShape 2"/>
          <p:cNvSpPr/>
          <p:nvPr/>
        </p:nvSpPr>
        <p:spPr>
          <a:xfrm>
            <a:off x="288000" y="1008000"/>
            <a:ext cx="8639640" cy="584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a:solidFill>
                  <a:srgbClr val="000000"/>
                </a:solidFill>
                <a:latin typeface="Calibri"/>
                <a:ea typeface="DejaVu Sans"/>
              </a:rPr>
              <a:t>Certainty Factors &amp; Rule Based Systems</a:t>
            </a:r>
            <a:endParaRPr/>
          </a:p>
          <a:p>
            <a:pPr>
              <a:lnSpc>
                <a:spcPct val="100000"/>
              </a:lnSpc>
            </a:pPr>
            <a:endParaRPr/>
          </a:p>
          <a:p>
            <a:pPr>
              <a:lnSpc>
                <a:spcPct val="100000"/>
              </a:lnSpc>
            </a:pPr>
            <a:r>
              <a:rPr lang="en-IN" sz="2400" strike="noStrike">
                <a:solidFill>
                  <a:srgbClr val="000000"/>
                </a:solidFill>
                <a:latin typeface="Calibri"/>
                <a:ea typeface="DejaVu Sans"/>
              </a:rPr>
              <a:t>	In this we are trying to describe a practical way of compromising on a pure Bayesian System.</a:t>
            </a:r>
            <a:endParaRPr/>
          </a:p>
          <a:p>
            <a:pPr>
              <a:lnSpc>
                <a:spcPct val="100000"/>
              </a:lnSpc>
            </a:pPr>
            <a:endParaRPr/>
          </a:p>
          <a:p>
            <a:pPr>
              <a:lnSpc>
                <a:spcPct val="100000"/>
              </a:lnSpc>
            </a:pPr>
            <a:r>
              <a:rPr lang="en-IN" sz="2400" strike="noStrike">
                <a:solidFill>
                  <a:srgbClr val="000000"/>
                </a:solidFill>
                <a:latin typeface="Calibri"/>
                <a:ea typeface="DejaVu Sans"/>
              </a:rPr>
              <a:t>	We will use MYCIN as an example here  which uses LISP and acts as an Expert System.</a:t>
            </a:r>
            <a:endParaRPr/>
          </a:p>
          <a:p>
            <a:pPr>
              <a:lnSpc>
                <a:spcPct val="100000"/>
              </a:lnSpc>
            </a:pPr>
            <a:endParaRPr/>
          </a:p>
          <a:p>
            <a:pPr>
              <a:lnSpc>
                <a:spcPct val="100000"/>
              </a:lnSpc>
            </a:pPr>
            <a:r>
              <a:rPr lang="en-IN" sz="2400" strike="noStrike">
                <a:solidFill>
                  <a:srgbClr val="000000"/>
                </a:solidFill>
                <a:latin typeface="Calibri"/>
                <a:ea typeface="DejaVu Sans"/>
              </a:rPr>
              <a:t>	MYCIN uses the rules to reason Backwards to the clinical data available from its goal of finding significant disease-causing organisms.</a:t>
            </a:r>
            <a:endParaRPr/>
          </a:p>
          <a:p>
            <a:pPr>
              <a:lnSpc>
                <a:spcPct val="100000"/>
              </a:lnSpc>
            </a:pPr>
            <a:endParaRPr/>
          </a:p>
          <a:p>
            <a:pPr>
              <a:lnSpc>
                <a:spcPct val="100000"/>
              </a:lnSpc>
            </a:pPr>
            <a:r>
              <a:rPr lang="en-IN" sz="2400" strike="noStrike">
                <a:solidFill>
                  <a:srgbClr val="000000"/>
                </a:solidFill>
                <a:latin typeface="Calibri"/>
                <a:ea typeface="DejaVu Sans"/>
              </a:rPr>
              <a:t>	Each rules has a certainty attached to it. Once the identities of the organism is found, it then attempts to select a therapy by which the disease can be treated.</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457200" y="274680"/>
            <a:ext cx="8227800" cy="66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a:solidFill>
                  <a:srgbClr val="000000"/>
                </a:solidFill>
                <a:latin typeface="Calibri"/>
                <a:ea typeface="DejaVu Sans"/>
              </a:rPr>
              <a:t>Statistical Reasoning</a:t>
            </a:r>
            <a:endParaRPr/>
          </a:p>
        </p:txBody>
      </p:sp>
      <p:sp>
        <p:nvSpPr>
          <p:cNvPr id="288" name="CustomShape 2"/>
          <p:cNvSpPr/>
          <p:nvPr/>
        </p:nvSpPr>
        <p:spPr>
          <a:xfrm>
            <a:off x="457200" y="916200"/>
            <a:ext cx="82278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a:solidFill>
                  <a:srgbClr val="000000"/>
                </a:solidFill>
                <a:latin typeface="Calibri"/>
                <a:ea typeface="DejaVu Sans"/>
              </a:rPr>
              <a:t>Certainty Factors &amp; Rule Based Systems</a:t>
            </a:r>
            <a:endParaRPr/>
          </a:p>
          <a:p>
            <a:pPr algn="just">
              <a:lnSpc>
                <a:spcPct val="100000"/>
              </a:lnSpc>
            </a:pPr>
            <a:r>
              <a:rPr lang="en-IN" sz="3200" strike="noStrike">
                <a:solidFill>
                  <a:srgbClr val="000000"/>
                </a:solidFill>
                <a:latin typeface="Calibri"/>
                <a:ea typeface="DejaVu Sans"/>
              </a:rPr>
              <a:t>	</a:t>
            </a:r>
            <a:r>
              <a:rPr lang="en-IN" sz="2600" strike="noStrike">
                <a:solidFill>
                  <a:srgbClr val="000000"/>
                </a:solidFill>
                <a:latin typeface="Calibri"/>
                <a:ea typeface="DejaVu Sans"/>
              </a:rPr>
              <a:t>A  certainty factor(CF[h, e]) is defined in terms of two components:</a:t>
            </a:r>
            <a:endParaRPr/>
          </a:p>
          <a:p>
            <a:pPr algn="just">
              <a:lnSpc>
                <a:spcPct val="100000"/>
              </a:lnSpc>
            </a:pPr>
            <a:r>
              <a:rPr lang="en-IN" sz="2600" strike="noStrike">
                <a:solidFill>
                  <a:srgbClr val="000000"/>
                </a:solidFill>
                <a:latin typeface="Calibri"/>
                <a:ea typeface="DejaVu Sans"/>
              </a:rPr>
              <a:t>	MB[h, e] – a measure (between 0 and 1) of belief in hypothesis “h” given the evidence “ e”. MB measures the extend to which the evidence supports the hypothesis. It is zero if the evidence fails to support the hypothesis.</a:t>
            </a:r>
            <a:endParaRPr/>
          </a:p>
          <a:p>
            <a:pPr algn="just">
              <a:lnSpc>
                <a:spcPct val="100000"/>
              </a:lnSpc>
            </a:pPr>
            <a:endParaRPr/>
          </a:p>
          <a:p>
            <a:pPr algn="just">
              <a:lnSpc>
                <a:spcPct val="100000"/>
              </a:lnSpc>
            </a:pPr>
            <a:r>
              <a:rPr lang="en-IN" sz="2600" strike="noStrike">
                <a:solidFill>
                  <a:srgbClr val="000000"/>
                </a:solidFill>
                <a:latin typeface="Calibri"/>
                <a:ea typeface="DejaVu Sans"/>
              </a:rPr>
              <a:t>	MD[h, e] – a measure (between 0 and 1 ) of disbelief in hypothesis “ h” given the evidence “e” . MD measure the extend to which the evidence supports the negation of the hypothesis. It is zero if the evidence support the hypothesis.</a:t>
            </a:r>
            <a:endParaRPr/>
          </a:p>
          <a:p>
            <a:pPr algn="just">
              <a:lnSpc>
                <a:spcPct val="100000"/>
              </a:lnSpc>
            </a:pPr>
            <a:r>
              <a:rPr lang="en-IN" sz="2600" strike="noStrike">
                <a:solidFill>
                  <a:srgbClr val="000000"/>
                </a:solidFill>
                <a:latin typeface="Calibri"/>
                <a:ea typeface="DejaVu Sans"/>
              </a:rPr>
              <a:t>CF[h, e] = MB[h,e] – MD[h,e]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274680"/>
            <a:ext cx="8227800" cy="80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a:solidFill>
                  <a:srgbClr val="000000"/>
                </a:solidFill>
                <a:latin typeface="Calibri"/>
                <a:ea typeface="DejaVu Sans"/>
              </a:rPr>
              <a:t>Statistical Reasoning</a:t>
            </a:r>
            <a:endParaRPr/>
          </a:p>
        </p:txBody>
      </p:sp>
      <p:sp>
        <p:nvSpPr>
          <p:cNvPr id="290" name="CustomShape 2"/>
          <p:cNvSpPr/>
          <p:nvPr/>
        </p:nvSpPr>
        <p:spPr>
          <a:xfrm>
            <a:off x="457200" y="1080000"/>
            <a:ext cx="822780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dirty="0" err="1">
                <a:solidFill>
                  <a:srgbClr val="000000"/>
                </a:solidFill>
                <a:latin typeface="Calibri"/>
                <a:ea typeface="DejaVu Sans"/>
              </a:rPr>
              <a:t>CertaintyFactors</a:t>
            </a:r>
            <a:r>
              <a:rPr lang="en-IN" sz="2400" b="1" strike="noStrike" dirty="0">
                <a:solidFill>
                  <a:srgbClr val="000000"/>
                </a:solidFill>
                <a:latin typeface="Calibri"/>
                <a:ea typeface="DejaVu Sans"/>
              </a:rPr>
              <a:t> &amp; Rule Based Systems</a:t>
            </a:r>
            <a:endParaRPr dirty="0"/>
          </a:p>
          <a:p>
            <a:pPr>
              <a:lnSpc>
                <a:spcPct val="100000"/>
              </a:lnSpc>
            </a:pPr>
            <a:r>
              <a:rPr lang="en-IN" sz="2400" strike="noStrike" dirty="0">
                <a:solidFill>
                  <a:srgbClr val="000000"/>
                </a:solidFill>
                <a:latin typeface="Calibri"/>
                <a:ea typeface="DejaVu Sans"/>
              </a:rPr>
              <a:t>	</a:t>
            </a:r>
            <a:endParaRPr dirty="0"/>
          </a:p>
          <a:p>
            <a:pPr>
              <a:lnSpc>
                <a:spcPct val="100000"/>
              </a:lnSpc>
            </a:pPr>
            <a:r>
              <a:rPr lang="en-IN" sz="2400" strike="noStrike" dirty="0">
                <a:solidFill>
                  <a:srgbClr val="000000"/>
                </a:solidFill>
                <a:latin typeface="Calibri"/>
                <a:ea typeface="DejaVu Sans"/>
              </a:rPr>
              <a:t>Since any particular piece of evidence either supports or denies a Hypothesis( but not both) and since each MYCIN rule corresponds to one piece of evidence ( can be compound piece of evidence) a single number suffices for each rule to define both MB and MD and thus the CF.</a:t>
            </a:r>
            <a:endParaRPr dirty="0"/>
          </a:p>
          <a:p>
            <a:pPr>
              <a:lnSpc>
                <a:spcPct val="100000"/>
              </a:lnSpc>
              <a:buFont typeface="Arial"/>
              <a:buChar char="•"/>
            </a:pPr>
            <a:r>
              <a:rPr lang="en-IN" sz="2400" strike="noStrike" dirty="0">
                <a:solidFill>
                  <a:srgbClr val="000000"/>
                </a:solidFill>
                <a:latin typeface="Calibri"/>
                <a:ea typeface="DejaVu Sans"/>
              </a:rPr>
              <a:t>The CF’s are provided by the experts who write the rules. They reflect the experts assessments of the strength of the evidence in support of the Hypothesis.</a:t>
            </a:r>
            <a:endParaRPr dirty="0"/>
          </a:p>
          <a:p>
            <a:pPr>
              <a:lnSpc>
                <a:spcPct val="100000"/>
              </a:lnSpc>
              <a:buFont typeface="Arial"/>
              <a:buChar char="•"/>
            </a:pPr>
            <a:r>
              <a:rPr lang="en-IN" sz="2400" strike="noStrike" dirty="0">
                <a:solidFill>
                  <a:srgbClr val="000000"/>
                </a:solidFill>
                <a:latin typeface="Calibri"/>
                <a:ea typeface="DejaVu Sans"/>
              </a:rPr>
              <a:t>At times CFs need to be combined to reflect the operations of multiple pieces of evidence and multiple  rules applied to a problem.</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 name="CustomShape 1"/>
          <p:cNvSpPr/>
          <p:nvPr/>
        </p:nvSpPr>
        <p:spPr>
          <a:xfrm>
            <a:off x="8478720" y="6476760"/>
            <a:ext cx="486000" cy="33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IN" sz="1600" b="1" strike="noStrike">
                <a:solidFill>
                  <a:srgbClr val="000000"/>
                </a:solidFill>
                <a:latin typeface="Times New Roman"/>
                <a:ea typeface="DejaVu Sans"/>
              </a:rPr>
              <a:t>191</a:t>
            </a:r>
            <a:endParaRPr/>
          </a:p>
        </p:txBody>
      </p:sp>
      <p:sp>
        <p:nvSpPr>
          <p:cNvPr id="292" name="CustomShape 2"/>
          <p:cNvSpPr/>
          <p:nvPr/>
        </p:nvSpPr>
        <p:spPr>
          <a:xfrm>
            <a:off x="0" y="1116360"/>
            <a:ext cx="9142920" cy="641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3600" b="1" strike="noStrike">
                <a:solidFill>
                  <a:srgbClr val="000000"/>
                </a:solidFill>
                <a:latin typeface="Times New Roman"/>
                <a:ea typeface="DejaVu Sans"/>
              </a:rPr>
              <a:t>Combining Uncertain Rules</a:t>
            </a:r>
            <a:endParaRPr/>
          </a:p>
        </p:txBody>
      </p:sp>
      <p:pic>
        <p:nvPicPr>
          <p:cNvPr id="293" name="Picture 292"/>
          <p:cNvPicPr/>
          <p:nvPr/>
        </p:nvPicPr>
        <p:blipFill>
          <a:blip r:embed="rId2"/>
          <a:stretch/>
        </p:blipFill>
        <p:spPr>
          <a:xfrm>
            <a:off x="1198800" y="2644200"/>
            <a:ext cx="6868080" cy="29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780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a:solidFill>
                  <a:srgbClr val="000000"/>
                </a:solidFill>
                <a:latin typeface="Calibri"/>
                <a:ea typeface="DejaVu Sans"/>
              </a:rPr>
              <a:t>Statistical Reasoning</a:t>
            </a:r>
            <a:endParaRPr/>
          </a:p>
        </p:txBody>
      </p:sp>
      <p:sp>
        <p:nvSpPr>
          <p:cNvPr id="295" name="CustomShape 2"/>
          <p:cNvSpPr/>
          <p:nvPr/>
        </p:nvSpPr>
        <p:spPr>
          <a:xfrm>
            <a:off x="457200" y="936000"/>
            <a:ext cx="8542440" cy="54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dirty="0" err="1">
                <a:solidFill>
                  <a:srgbClr val="000000"/>
                </a:solidFill>
                <a:latin typeface="Calibri"/>
                <a:ea typeface="DejaVu Sans"/>
              </a:rPr>
              <a:t>CertaintyFactors</a:t>
            </a:r>
            <a:r>
              <a:rPr lang="en-IN" sz="2400" b="1" strike="noStrike" dirty="0">
                <a:solidFill>
                  <a:srgbClr val="000000"/>
                </a:solidFill>
                <a:latin typeface="Calibri"/>
                <a:ea typeface="DejaVu Sans"/>
              </a:rPr>
              <a:t> &amp; Rule Based Systems</a:t>
            </a:r>
            <a:endParaRPr dirty="0"/>
          </a:p>
          <a:p>
            <a:pPr>
              <a:lnSpc>
                <a:spcPct val="100000"/>
              </a:lnSpc>
            </a:pPr>
            <a:endParaRPr dirty="0"/>
          </a:p>
          <a:p>
            <a:pPr>
              <a:lnSpc>
                <a:spcPct val="100000"/>
              </a:lnSpc>
            </a:pPr>
            <a:r>
              <a:rPr lang="en-IN" sz="2400" strike="noStrike" dirty="0">
                <a:solidFill>
                  <a:srgbClr val="000000"/>
                </a:solidFill>
                <a:latin typeface="Calibri"/>
                <a:ea typeface="DejaVu Sans"/>
              </a:rPr>
              <a:t>The combining functions should satisfy the following properties :</a:t>
            </a:r>
          </a:p>
          <a:p>
            <a:pPr>
              <a:lnSpc>
                <a:spcPct val="100000"/>
              </a:lnSpc>
            </a:pPr>
            <a:endParaRPr dirty="0"/>
          </a:p>
          <a:p>
            <a:pPr marL="342900" indent="-342900">
              <a:lnSpc>
                <a:spcPct val="100000"/>
              </a:lnSpc>
              <a:buFont typeface="Arial" panose="020B0604020202020204" pitchFamily="34" charset="0"/>
              <a:buChar char="•"/>
            </a:pPr>
            <a:r>
              <a:rPr lang="en-IN" sz="2400" strike="noStrike" dirty="0">
                <a:solidFill>
                  <a:srgbClr val="000000"/>
                </a:solidFill>
                <a:latin typeface="Calibri"/>
                <a:ea typeface="DejaVu Sans"/>
              </a:rPr>
              <a:t> Since the order in which evidence is collected is arbitrary, the combining functions should be commutative and associative.</a:t>
            </a:r>
            <a:endParaRPr dirty="0"/>
          </a:p>
          <a:p>
            <a:pPr>
              <a:lnSpc>
                <a:spcPct val="100000"/>
              </a:lnSpc>
            </a:pPr>
            <a:endParaRPr dirty="0"/>
          </a:p>
          <a:p>
            <a:pPr marL="342900" indent="-342900">
              <a:lnSpc>
                <a:spcPct val="100000"/>
              </a:lnSpc>
              <a:buFont typeface="Arial" panose="020B0604020202020204" pitchFamily="34" charset="0"/>
              <a:buChar char="•"/>
            </a:pPr>
            <a:r>
              <a:rPr lang="en-IN" sz="2400" strike="noStrike" dirty="0">
                <a:solidFill>
                  <a:srgbClr val="000000"/>
                </a:solidFill>
                <a:latin typeface="Calibri"/>
                <a:ea typeface="DejaVu Sans"/>
              </a:rPr>
              <a:t>Until certainty is reached, additional confirming evidence should increase MB and similarly for disconfirming evidence , MD.</a:t>
            </a:r>
            <a:endParaRPr dirty="0"/>
          </a:p>
          <a:p>
            <a:pPr>
              <a:lnSpc>
                <a:spcPct val="100000"/>
              </a:lnSpc>
            </a:pPr>
            <a:endParaRPr dirty="0"/>
          </a:p>
          <a:p>
            <a:pPr>
              <a:lnSpc>
                <a:spcPct val="100000"/>
              </a:lnSpc>
            </a:pPr>
            <a:endParaRPr dirty="0"/>
          </a:p>
          <a:p>
            <a:pPr>
              <a:lnSpc>
                <a:spcPct val="100000"/>
              </a:lnSpc>
            </a:pPr>
            <a:r>
              <a:rPr lang="en-IN" sz="2400" strike="noStrike" dirty="0">
                <a:solidFill>
                  <a:srgbClr val="000000"/>
                </a:solidFill>
                <a:latin typeface="Calibri"/>
                <a:ea typeface="DejaVu Sans"/>
              </a:rPr>
              <a:t>By use of CFs we reduce the complexity of a Bayesian reasoning system by making some approximations to the formalism.</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333500" y="140084"/>
            <a:ext cx="6477000" cy="540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3000" b="1" dirty="0">
                <a:latin typeface="Times New Roman" panose="02020603050405020304" pitchFamily="18" charset="0"/>
              </a:rPr>
              <a:t>Combining Two Pieces of Evidence</a:t>
            </a: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82" y="847936"/>
            <a:ext cx="8345510" cy="22945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1" y="3154638"/>
            <a:ext cx="6761988" cy="7598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3499" y="3928058"/>
            <a:ext cx="6477001" cy="4893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CustomShape 2"/>
          <p:cNvSpPr/>
          <p:nvPr/>
        </p:nvSpPr>
        <p:spPr>
          <a:xfrm>
            <a:off x="457200" y="4520484"/>
            <a:ext cx="8542440" cy="137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dirty="0"/>
              <a:t>Let MB’[</a:t>
            </a:r>
            <a:r>
              <a:rPr lang="en-IN" sz="2400" dirty="0" err="1"/>
              <a:t>h,s</a:t>
            </a:r>
            <a:r>
              <a:rPr lang="en-IN" sz="2400" dirty="0"/>
              <a:t>] be the measure of belief in h given that we are absolutely sure of validity of s. ‘let e be the evidence that led us to believe in s.</a:t>
            </a:r>
            <a:endParaRPr sz="2400"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3073029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333500" y="223012"/>
            <a:ext cx="6477000" cy="463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2500" b="1" dirty="0">
                <a:latin typeface="Times New Roman" panose="02020603050405020304" pitchFamily="18" charset="0"/>
              </a:rPr>
              <a:t>An Example of Combining Two Observations</a:t>
            </a:r>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1" y="2416557"/>
            <a:ext cx="2505604" cy="17277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6500" y="4173221"/>
            <a:ext cx="3656542" cy="27027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a:extLst>
              <a:ext uri="{FF2B5EF4-FFF2-40B4-BE49-F238E27FC236}">
                <a16:creationId xmlns:a16="http://schemas.microsoft.com/office/drawing/2014/main" id="{986673D5-6730-91A7-732F-53C8D8485B10}"/>
              </a:ext>
            </a:extLst>
          </p:cNvPr>
          <p:cNvSpPr txBox="1"/>
          <p:nvPr/>
        </p:nvSpPr>
        <p:spPr>
          <a:xfrm>
            <a:off x="316993" y="841248"/>
            <a:ext cx="8436864" cy="923330"/>
          </a:xfrm>
          <a:prstGeom prst="rect">
            <a:avLst/>
          </a:prstGeom>
          <a:noFill/>
        </p:spPr>
        <p:txBody>
          <a:bodyPr wrap="square" rtlCol="0">
            <a:spAutoFit/>
          </a:bodyPr>
          <a:lstStyle/>
          <a:p>
            <a:r>
              <a:rPr lang="en-US" dirty="0"/>
              <a:t>Suppose we make an initial observation that confirms our belief in h with MB =0.3. Then MD(h,s</a:t>
            </a:r>
            <a:r>
              <a:rPr lang="en-US" baseline="-25000" dirty="0"/>
              <a:t>1</a:t>
            </a:r>
            <a:r>
              <a:rPr lang="en-US" dirty="0"/>
              <a:t>)= 0and CFL, s</a:t>
            </a:r>
            <a:r>
              <a:rPr lang="en-US" baseline="-25000" dirty="0"/>
              <a:t>1</a:t>
            </a:r>
            <a:r>
              <a:rPr lang="en-US" dirty="0"/>
              <a:t>]= 0.3. Now we make a second observation,</a:t>
            </a:r>
          </a:p>
          <a:p>
            <a:r>
              <a:rPr lang="en-US" dirty="0"/>
              <a:t>which also confirms h, with MB[h,s</a:t>
            </a:r>
            <a:r>
              <a:rPr lang="en-US" baseline="-25000" dirty="0"/>
              <a:t>2</a:t>
            </a:r>
            <a:r>
              <a:rPr lang="en-US" dirty="0"/>
              <a:t>] =0.2. </a:t>
            </a:r>
          </a:p>
        </p:txBody>
      </p:sp>
    </p:spTree>
    <p:extLst>
      <p:ext uri="{BB962C8B-B14F-4D97-AF65-F5344CB8AC3E}">
        <p14:creationId xmlns:p14="http://schemas.microsoft.com/office/powerpoint/2010/main" val="20585359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bwMode="auto">
          <a:xfrm>
            <a:off x="457575" y="67893"/>
            <a:ext cx="8226985" cy="965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3200" b="1" dirty="0">
                <a:latin typeface="Times New Roman" panose="02020603050405020304" pitchFamily="18" charset="0"/>
              </a:rPr>
              <a:t>Problem of Combining Two independent assumptions</a:t>
            </a:r>
          </a:p>
        </p:txBody>
      </p:sp>
      <p:sp>
        <p:nvSpPr>
          <p:cNvPr id="4" name="Text Box 2"/>
          <p:cNvSpPr txBox="1">
            <a:spLocks noChangeArrowheads="1"/>
          </p:cNvSpPr>
          <p:nvPr/>
        </p:nvSpPr>
        <p:spPr bwMode="auto">
          <a:xfrm>
            <a:off x="609975" y="1013254"/>
            <a:ext cx="8226985" cy="66574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5000" tIns="39000" rIns="75000" bIns="390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marL="0" marR="0" lvl="0" indent="0" defTabSz="914400" rtl="0" eaLnBrk="1" fontAlgn="auto" latinLnBrk="0" hangingPunct="1">
              <a:lnSpc>
                <a:spcPct val="90000"/>
              </a:lnSpc>
              <a:spcBef>
                <a:spcPct val="0"/>
              </a:spcBef>
              <a:spcAft>
                <a:spcPts val="0"/>
              </a:spcAft>
              <a:buClrTx/>
              <a:buSz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IN" altLang="en-US" sz="2500" b="1" i="0" u="none" strike="noStrike" kern="120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mj-cs"/>
              </a:rPr>
              <a:t>	</a:t>
            </a:r>
            <a:r>
              <a:rPr kumimoji="0" lang="en-IN" altLang="en-US" sz="2500" i="0" u="none" strike="noStrike" kern="120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mj-cs"/>
              </a:rPr>
              <a:t>let’s consider an example in which:</a:t>
            </a: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sz="2500" dirty="0">
                <a:latin typeface="Times New Roman" panose="02020603050405020304" pitchFamily="18" charset="0"/>
                <a:cs typeface="+mj-cs"/>
              </a:rPr>
              <a:t>		S:sprinkler was on last night</a:t>
            </a: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IN" altLang="en-US" sz="2500" i="0" u="none" strike="noStrike" kern="120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mj-cs"/>
              </a:rPr>
              <a:t>		W: grass is wet</a:t>
            </a: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sz="2500" dirty="0">
                <a:latin typeface="Times New Roman" panose="02020603050405020304" pitchFamily="18" charset="0"/>
                <a:cs typeface="+mj-cs"/>
              </a:rPr>
              <a:t>		R:it rained last night</a:t>
            </a:r>
          </a:p>
          <a:p>
            <a:pPr marL="0" marR="0" lvl="0" indent="0" defTabSz="914400" rtl="0" eaLnBrk="1" fontAlgn="auto" latinLnBrk="0" hangingPunct="1">
              <a:lnSpc>
                <a:spcPct val="90000"/>
              </a:lnSpc>
              <a:spcBef>
                <a:spcPct val="0"/>
              </a:spcBef>
              <a:spcAft>
                <a:spcPts val="0"/>
              </a:spcAft>
              <a:buClrTx/>
              <a:buSz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sz="2500" dirty="0">
                <a:latin typeface="Times New Roman" panose="02020603050405020304" pitchFamily="18" charset="0"/>
                <a:cs typeface="+mj-cs"/>
              </a:rPr>
              <a:t>We can write rules that describe predictive relationships among these three events:</a:t>
            </a: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sz="2500" dirty="0">
                <a:latin typeface="Times New Roman" panose="02020603050405020304" pitchFamily="18" charset="0"/>
                <a:cs typeface="+mj-cs"/>
              </a:rPr>
              <a:t>		Rule1: if the sprinkler was on last night then there is suggestive evidence (0.9) that the grass will be wet this morning.</a:t>
            </a: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sz="2500" dirty="0">
                <a:latin typeface="Times New Roman" panose="02020603050405020304" pitchFamily="18" charset="0"/>
                <a:cs typeface="+mj-cs"/>
              </a:rPr>
              <a:t>		Rule 2: If the grass is wet this morning then there is suggestive evidence (0.8) that it rained last night.</a:t>
            </a: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IN" altLang="en-US" sz="2500" dirty="0">
              <a:latin typeface="Times New Roman" panose="02020603050405020304" pitchFamily="18" charset="0"/>
              <a:cs typeface="+mj-cs"/>
            </a:endParaRP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sz="2500" dirty="0">
                <a:latin typeface="Times New Roman" panose="02020603050405020304" pitchFamily="18" charset="0"/>
                <a:cs typeface="+mj-cs"/>
              </a:rPr>
              <a:t>If the two rules are applied together, we get</a:t>
            </a: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sz="2500" dirty="0">
                <a:latin typeface="Times New Roman" panose="02020603050405020304" pitchFamily="18" charset="0"/>
                <a:cs typeface="+mj-cs"/>
              </a:rPr>
              <a:t>MB[W,S] = 0.8   		{sprinkler suggest wet}</a:t>
            </a: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sz="2500" dirty="0">
                <a:latin typeface="Times New Roman" panose="02020603050405020304" pitchFamily="18" charset="0"/>
                <a:cs typeface="+mj-cs"/>
              </a:rPr>
              <a:t>MB[R,W] = 0.8x0.9= 0.72 	{wet suggests rain}</a:t>
            </a: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IN" altLang="en-US" sz="2500" dirty="0">
              <a:latin typeface="Times New Roman" panose="02020603050405020304" pitchFamily="18" charset="0"/>
              <a:cs typeface="+mj-cs"/>
            </a:endParaRP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IN" altLang="en-US" sz="2500" dirty="0">
              <a:latin typeface="Times New Roman" panose="02020603050405020304" pitchFamily="18" charset="0"/>
              <a:cs typeface="+mj-cs"/>
            </a:endParaRP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2500" b="1" i="0" u="none" strike="noStrike" kern="120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mj-cs"/>
            </a:endParaRPr>
          </a:p>
          <a:p>
            <a:pPr marL="0" marR="0" lvl="0" indent="0" defTabSz="914400" rtl="0" eaLnBrk="1" fontAlgn="auto" latinLnBrk="0" hangingPunct="1">
              <a:lnSpc>
                <a:spcPct val="90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2500" b="1" i="1" u="none" strike="noStrike" kern="1200" cap="none" spc="0" normalizeH="0" baseline="0" noProof="0" dirty="0">
              <a:ln>
                <a:noFill/>
              </a:ln>
              <a:solidFill>
                <a:srgbClr val="000000"/>
              </a:solidFill>
              <a:effectLst/>
              <a:uLnTx/>
              <a:uFillTx/>
              <a:latin typeface="Times New Roman" panose="02020603050405020304" pitchFamily="18" charset="0"/>
              <a:ea typeface="Microsoft YaHei" panose="020B0503020204020204" pitchFamily="34" charset="-122"/>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7800" cy="7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dirty="0">
                <a:solidFill>
                  <a:srgbClr val="000000"/>
                </a:solidFill>
                <a:latin typeface="Calibri"/>
                <a:ea typeface="DejaVu Sans"/>
              </a:rPr>
              <a:t>Statistical Reasoning</a:t>
            </a:r>
            <a:endParaRPr sz="4400"/>
          </a:p>
        </p:txBody>
      </p:sp>
      <p:sp>
        <p:nvSpPr>
          <p:cNvPr id="297" name="CustomShape 2"/>
          <p:cNvSpPr/>
          <p:nvPr/>
        </p:nvSpPr>
        <p:spPr>
          <a:xfrm>
            <a:off x="457200" y="1143000"/>
            <a:ext cx="8227800" cy="540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dirty="0">
                <a:solidFill>
                  <a:srgbClr val="000000"/>
                </a:solidFill>
                <a:latin typeface="Calibri"/>
                <a:ea typeface="DejaVu Sans"/>
              </a:rPr>
              <a:t>Bayesian Networks</a:t>
            </a:r>
            <a:endParaRPr sz="3200"/>
          </a:p>
          <a:p>
            <a:pPr>
              <a:lnSpc>
                <a:spcPct val="100000"/>
              </a:lnSpc>
            </a:pPr>
            <a:endParaRPr/>
          </a:p>
          <a:p>
            <a:pPr>
              <a:lnSpc>
                <a:spcPct val="100000"/>
              </a:lnSpc>
              <a:buFont typeface="Arial" pitchFamily="34" charset="0"/>
              <a:buChar char="•"/>
            </a:pPr>
            <a:r>
              <a:rPr lang="en-IN" sz="2400" strike="noStrike" dirty="0">
                <a:solidFill>
                  <a:srgbClr val="000000"/>
                </a:solidFill>
                <a:latin typeface="Calibri"/>
                <a:ea typeface="DejaVu Sans"/>
              </a:rPr>
              <a:t>	</a:t>
            </a:r>
            <a:r>
              <a:rPr lang="en-IN" sz="2800" strike="noStrike" dirty="0">
                <a:solidFill>
                  <a:srgbClr val="000000"/>
                </a:solidFill>
                <a:latin typeface="Calibri"/>
                <a:ea typeface="DejaVu Sans"/>
              </a:rPr>
              <a:t>It is an alternative approach to what we did in the previous section. </a:t>
            </a:r>
            <a:endParaRPr sz="2800"/>
          </a:p>
          <a:p>
            <a:pPr>
              <a:lnSpc>
                <a:spcPct val="100000"/>
              </a:lnSpc>
              <a:buFont typeface="Arial" pitchFamily="34" charset="0"/>
              <a:buChar char="•"/>
            </a:pPr>
            <a:r>
              <a:rPr lang="en-IN" sz="2800" strike="noStrike" dirty="0">
                <a:solidFill>
                  <a:srgbClr val="000000"/>
                </a:solidFill>
                <a:latin typeface="Calibri"/>
                <a:ea typeface="DejaVu Sans"/>
              </a:rPr>
              <a:t>	The idea is to describe the real world, it is not necessary to use a huge joint probability table in which we list the probabilities of all combinations, because most events are independent of each other, there is no need to consider the interactions between them.</a:t>
            </a:r>
            <a:endParaRPr sz="2800"/>
          </a:p>
          <a:p>
            <a:pPr>
              <a:lnSpc>
                <a:spcPct val="100000"/>
              </a:lnSpc>
              <a:buFont typeface="Arial" pitchFamily="34" charset="0"/>
              <a:buChar char="•"/>
            </a:pPr>
            <a:r>
              <a:rPr lang="en-IN" sz="2800" strike="noStrike" dirty="0">
                <a:solidFill>
                  <a:srgbClr val="000000"/>
                </a:solidFill>
                <a:latin typeface="Calibri"/>
                <a:ea typeface="DejaVu Sans"/>
              </a:rPr>
              <a:t> 	We will use a more local representation in which we will describe clusters of events that interact.</a:t>
            </a:r>
            <a:endParaRPr sz="28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457200" y="123568"/>
            <a:ext cx="8228880" cy="74007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strike="noStrike" dirty="0">
                <a:solidFill>
                  <a:srgbClr val="000000"/>
                </a:solidFill>
                <a:latin typeface="Arial Rounded MT Bold"/>
                <a:ea typeface="DejaVu Sans"/>
              </a:rPr>
              <a:t>Statistical Reasoning</a:t>
            </a:r>
            <a:endParaRPr/>
          </a:p>
        </p:txBody>
      </p:sp>
      <p:sp>
        <p:nvSpPr>
          <p:cNvPr id="265" name="CustomShape 2"/>
          <p:cNvSpPr/>
          <p:nvPr/>
        </p:nvSpPr>
        <p:spPr>
          <a:xfrm>
            <a:off x="76320" y="848498"/>
            <a:ext cx="8851320" cy="58111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3200" strike="noStrike" dirty="0">
                <a:solidFill>
                  <a:srgbClr val="000000"/>
                </a:solidFill>
                <a:latin typeface="Calibri"/>
                <a:ea typeface="DejaVu Sans"/>
              </a:rPr>
              <a:t> </a:t>
            </a:r>
            <a:r>
              <a:rPr lang="en-IN" sz="2600" strike="noStrike" dirty="0">
                <a:solidFill>
                  <a:srgbClr val="000000"/>
                </a:solidFill>
                <a:latin typeface="Times New Roman"/>
                <a:ea typeface="DejaVu Sans"/>
              </a:rPr>
              <a:t>For some kinds of problem solving, it is useful to be able to describe beliefs that are not certain but for which there is some supporting evidence.</a:t>
            </a:r>
            <a:endParaRPr dirty="0"/>
          </a:p>
          <a:p>
            <a:pPr algn="just">
              <a:lnSpc>
                <a:spcPct val="150000"/>
              </a:lnSpc>
            </a:pPr>
            <a:r>
              <a:rPr lang="en-IN" sz="2600" strike="noStrike" dirty="0">
                <a:solidFill>
                  <a:srgbClr val="000000"/>
                </a:solidFill>
                <a:latin typeface="Times New Roman"/>
                <a:ea typeface="DejaVu Sans"/>
              </a:rPr>
              <a:t>Two classes of such problems:</a:t>
            </a:r>
            <a:endParaRPr dirty="0"/>
          </a:p>
          <a:p>
            <a:pPr marL="514350" indent="-514350" algn="just">
              <a:lnSpc>
                <a:spcPct val="150000"/>
              </a:lnSpc>
              <a:buFont typeface="+mj-lt"/>
              <a:buAutoNum type="arabicPeriod"/>
            </a:pPr>
            <a:r>
              <a:rPr lang="en-IN" sz="2600" strike="noStrike" dirty="0">
                <a:solidFill>
                  <a:srgbClr val="000000"/>
                </a:solidFill>
                <a:latin typeface="Times New Roman"/>
                <a:ea typeface="DejaVu Sans"/>
              </a:rPr>
              <a:t>Problems in which there is genuine randomness in the world. Such as playing card games such as bridge. In these problems it is not possible to predict the world with certainty, some knowledge about the likelihood of various outcome is available, and we would like to be able to use it.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574897"/>
          </a:xfrm>
        </p:spPr>
        <p:txBody>
          <a:bodyPr/>
          <a:lstStyle/>
          <a:p>
            <a:r>
              <a:rPr lang="en-IN" altLang="en-US" b="1" dirty="0">
                <a:latin typeface="Times New Roman" panose="02020603050405020304" pitchFamily="18" charset="0"/>
              </a:rPr>
              <a:t>Bayesian Networks</a:t>
            </a:r>
            <a:endParaRPr lang="en-US" dirty="0"/>
          </a:p>
        </p:txBody>
      </p:sp>
      <p:sp>
        <p:nvSpPr>
          <p:cNvPr id="3" name="Subtitle 2"/>
          <p:cNvSpPr>
            <a:spLocks noGrp="1"/>
          </p:cNvSpPr>
          <p:nvPr>
            <p:ph type="subTitle"/>
          </p:nvPr>
        </p:nvSpPr>
        <p:spPr>
          <a:xfrm>
            <a:off x="457200" y="996778"/>
            <a:ext cx="8229240" cy="4585022"/>
          </a:xfrm>
        </p:spPr>
        <p:txBody>
          <a:bodyPr/>
          <a:lstStyle/>
          <a:p>
            <a:pPr marL="342900" indent="-342900">
              <a:buFont typeface="Arial" panose="020B0604020202020204" pitchFamily="34" charset="0"/>
              <a:buChar char="•"/>
            </a:pPr>
            <a:r>
              <a:rPr lang="en-US" sz="2400" dirty="0"/>
              <a:t>It is a Directed Acyclic Graph that represent causality relationships among the variable (DAG).</a:t>
            </a:r>
          </a:p>
          <a:p>
            <a:endParaRPr lang="en-US" sz="2400" dirty="0"/>
          </a:p>
          <a:p>
            <a:pPr marL="342900" indent="-342900">
              <a:buFont typeface="Arial" panose="020B0604020202020204" pitchFamily="34" charset="0"/>
              <a:buChar char="•"/>
            </a:pPr>
            <a:r>
              <a:rPr lang="en-US" sz="2400" dirty="0"/>
              <a:t>We need to know other information such as for each value of a parent node, what evidence is provided about the values that child node can take on. we create a probability table for that.</a:t>
            </a:r>
          </a:p>
          <a:p>
            <a:endParaRPr lang="en-US" sz="2400" dirty="0"/>
          </a:p>
          <a:p>
            <a:pPr marL="342900" indent="-342900">
              <a:buFont typeface="Arial" panose="020B0604020202020204" pitchFamily="34" charset="0"/>
              <a:buChar char="•"/>
            </a:pPr>
            <a:r>
              <a:rPr lang="en-US" sz="2400" dirty="0"/>
              <a:t>Arcs are used to transmit probabilities in either direction.</a:t>
            </a:r>
          </a:p>
          <a:p>
            <a:endParaRPr lang="en-US" sz="2400" dirty="0"/>
          </a:p>
          <a:p>
            <a:pPr marL="342900" indent="-342900">
              <a:buFont typeface="Arial" panose="020B0604020202020204" pitchFamily="34" charset="0"/>
              <a:buChar char="•"/>
            </a:pPr>
            <a:r>
              <a:rPr lang="en-US" sz="2400" dirty="0"/>
              <a:t>We have to ensure that there is no cycle that exists between the evidences.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333500" y="270249"/>
            <a:ext cx="6477000" cy="10020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3000" b="1" dirty="0">
                <a:latin typeface="Times New Roman" panose="02020603050405020304" pitchFamily="18" charset="0"/>
              </a:rPr>
              <a:t>Bayesian Networks : Representing Causality Uniformly</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43" y="4032293"/>
            <a:ext cx="7908325" cy="22449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2"/>
          <p:cNvSpPr txBox="1">
            <a:spLocks noChangeArrowheads="1"/>
          </p:cNvSpPr>
          <p:nvPr/>
        </p:nvSpPr>
        <p:spPr bwMode="auto">
          <a:xfrm>
            <a:off x="543697" y="1592445"/>
            <a:ext cx="8361406" cy="3094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just">
              <a:buClrTx/>
              <a:buFontTx/>
              <a:buNone/>
            </a:pPr>
            <a:r>
              <a:rPr lang="en-IN" altLang="en-US" sz="2800" dirty="0">
                <a:latin typeface="Times New Roman" panose="02020603050405020304" pitchFamily="18" charset="0"/>
              </a:rPr>
              <a:t>There are two different ways that propositions can influence the likelihood of each other:</a:t>
            </a:r>
          </a:p>
          <a:p>
            <a:pPr lvl="1" algn="just">
              <a:buFont typeface="Arial" pitchFamily="34" charset="0"/>
              <a:buChar char="•"/>
            </a:pPr>
            <a:r>
              <a:rPr lang="en-IN" altLang="en-US" sz="2800" dirty="0">
                <a:latin typeface="Times New Roman" panose="02020603050405020304" pitchFamily="18" charset="0"/>
              </a:rPr>
              <a:t>Propositions can influence the likelihood of their symptoms.</a:t>
            </a:r>
          </a:p>
          <a:p>
            <a:pPr lvl="1" algn="just">
              <a:buFont typeface="Arial" pitchFamily="34" charset="0"/>
              <a:buChar char="•"/>
            </a:pPr>
            <a:r>
              <a:rPr lang="en-IN" altLang="en-US" sz="2800" dirty="0">
                <a:latin typeface="Times New Roman" panose="02020603050405020304" pitchFamily="18" charset="0"/>
              </a:rPr>
              <a:t>Observing a symptom affects the likelihood of all of its possible causes.</a:t>
            </a:r>
          </a:p>
          <a:p>
            <a:pPr algn="just">
              <a:buClrTx/>
              <a:buFontTx/>
              <a:buNone/>
            </a:pPr>
            <a:endParaRPr lang="en-IN" altLang="en-US" sz="2800" dirty="0">
              <a:latin typeface="Times New Roman" panose="02020603050405020304" pitchFamily="18" charset="0"/>
            </a:endParaRPr>
          </a:p>
        </p:txBody>
      </p:sp>
    </p:spTree>
    <p:extLst>
      <p:ext uri="{BB962C8B-B14F-4D97-AF65-F5344CB8AC3E}">
        <p14:creationId xmlns:p14="http://schemas.microsoft.com/office/powerpoint/2010/main" val="9219739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333500" y="912813"/>
            <a:ext cx="6477000" cy="450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2417" b="1">
                <a:latin typeface="Times New Roman" panose="02020603050405020304" pitchFamily="18" charset="0"/>
              </a:rPr>
              <a:t>Conditional Probabilities for Bayesian Network</a:t>
            </a:r>
          </a:p>
        </p:txBody>
      </p:sp>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957917"/>
            <a:ext cx="5143500" cy="37570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33884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b="1" dirty="0">
                <a:latin typeface="Times New Roman" panose="02020603050405020304" pitchFamily="18" charset="0"/>
              </a:rPr>
              <a:t>Bayesian Networks</a:t>
            </a:r>
            <a:endParaRPr lang="en-US" dirty="0"/>
          </a:p>
        </p:txBody>
      </p:sp>
      <p:sp>
        <p:nvSpPr>
          <p:cNvPr id="3" name="Text Box 2"/>
          <p:cNvSpPr txBox="1">
            <a:spLocks noChangeArrowheads="1"/>
          </p:cNvSpPr>
          <p:nvPr/>
        </p:nvSpPr>
        <p:spPr bwMode="auto">
          <a:xfrm>
            <a:off x="543697" y="1592445"/>
            <a:ext cx="8361406" cy="35258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just">
              <a:buClrTx/>
              <a:buFontTx/>
              <a:buNone/>
            </a:pPr>
            <a:r>
              <a:rPr lang="en-IN" altLang="en-US" sz="2800" dirty="0">
                <a:latin typeface="Times New Roman" panose="02020603050405020304" pitchFamily="18" charset="0"/>
              </a:rPr>
              <a:t>Three algorithms are available for doing computations</a:t>
            </a:r>
          </a:p>
          <a:p>
            <a:pPr algn="just">
              <a:buClrTx/>
              <a:buFontTx/>
              <a:buNone/>
            </a:pPr>
            <a:endParaRPr lang="en-IN" altLang="en-US" sz="2800" dirty="0">
              <a:latin typeface="Times New Roman" panose="02020603050405020304" pitchFamily="18" charset="0"/>
            </a:endParaRPr>
          </a:p>
          <a:p>
            <a:pPr lvl="1" algn="just">
              <a:buFont typeface="Arial" pitchFamily="34" charset="0"/>
              <a:buChar char="•"/>
            </a:pPr>
            <a:r>
              <a:rPr lang="en-IN" altLang="en-US" sz="2800" dirty="0">
                <a:latin typeface="Times New Roman" panose="02020603050405020304" pitchFamily="18" charset="0"/>
              </a:rPr>
              <a:t>  A message-passing method.</a:t>
            </a:r>
          </a:p>
          <a:p>
            <a:pPr lvl="1" algn="just"/>
            <a:endParaRPr lang="en-IN" altLang="en-US" sz="2800" dirty="0">
              <a:latin typeface="Times New Roman" panose="02020603050405020304" pitchFamily="18" charset="0"/>
            </a:endParaRPr>
          </a:p>
          <a:p>
            <a:pPr lvl="1" algn="just">
              <a:buFont typeface="Arial" pitchFamily="34" charset="0"/>
              <a:buChar char="•"/>
            </a:pPr>
            <a:r>
              <a:rPr lang="en-IN" altLang="en-US" sz="2800" dirty="0">
                <a:latin typeface="Times New Roman" panose="02020603050405020304" pitchFamily="18" charset="0"/>
              </a:rPr>
              <a:t>  A cliché triangular method.</a:t>
            </a:r>
          </a:p>
          <a:p>
            <a:pPr lvl="1" algn="just"/>
            <a:endParaRPr lang="en-IN" altLang="en-US" sz="2800" dirty="0">
              <a:latin typeface="Times New Roman" panose="02020603050405020304" pitchFamily="18" charset="0"/>
            </a:endParaRPr>
          </a:p>
          <a:p>
            <a:pPr lvl="1" algn="just">
              <a:buFont typeface="Arial" pitchFamily="34" charset="0"/>
              <a:buChar char="•"/>
            </a:pPr>
            <a:r>
              <a:rPr lang="en-IN" altLang="en-US" sz="2800" dirty="0">
                <a:latin typeface="Times New Roman" panose="02020603050405020304" pitchFamily="18" charset="0"/>
              </a:rPr>
              <a:t>  Stochastic algorithms or Randomized algorithms.</a:t>
            </a:r>
          </a:p>
          <a:p>
            <a:pPr algn="just">
              <a:buClrTx/>
              <a:buFontTx/>
              <a:buNone/>
            </a:pPr>
            <a:endParaRPr lang="en-IN" altLang="en-US" sz="28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b="1" dirty="0">
                <a:latin typeface="Times New Roman" panose="02020603050405020304" pitchFamily="18" charset="0"/>
              </a:rPr>
              <a:t>Bayesian Networks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2" y="1184856"/>
            <a:ext cx="8925058" cy="5344733"/>
          </a:xfrm>
          <a:prstGeom prst="rect">
            <a:avLst/>
          </a:prstGeom>
        </p:spPr>
      </p:pic>
    </p:spTree>
    <p:extLst>
      <p:ext uri="{BB962C8B-B14F-4D97-AF65-F5344CB8AC3E}">
        <p14:creationId xmlns:p14="http://schemas.microsoft.com/office/powerpoint/2010/main" val="2531078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333499" y="412674"/>
            <a:ext cx="7321103" cy="694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4000" b="1" dirty="0" err="1">
                <a:latin typeface="Times New Roman" panose="02020603050405020304" pitchFamily="18" charset="0"/>
              </a:rPr>
              <a:t>Dempster</a:t>
            </a:r>
            <a:r>
              <a:rPr lang="en-IN" altLang="en-US" sz="4000" b="1" dirty="0">
                <a:latin typeface="Times New Roman" panose="02020603050405020304" pitchFamily="18" charset="0"/>
              </a:rPr>
              <a:t> -Shafer Theory</a:t>
            </a:r>
          </a:p>
        </p:txBody>
      </p:sp>
      <p:sp>
        <p:nvSpPr>
          <p:cNvPr id="16387" name="Text Box 3"/>
          <p:cNvSpPr txBox="1">
            <a:spLocks noChangeArrowheads="1"/>
          </p:cNvSpPr>
          <p:nvPr/>
        </p:nvSpPr>
        <p:spPr bwMode="auto">
          <a:xfrm>
            <a:off x="1460500" y="1226888"/>
            <a:ext cx="4826000" cy="540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2400" b="1" dirty="0"/>
              <a:t>We consider the interval :</a:t>
            </a:r>
          </a:p>
        </p:txBody>
      </p:sp>
      <p:pic>
        <p:nvPicPr>
          <p:cNvPr id="1638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011" y="2073011"/>
            <a:ext cx="3378666" cy="3399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9" name="Text Box 5"/>
          <p:cNvSpPr txBox="1">
            <a:spLocks noChangeArrowheads="1"/>
          </p:cNvSpPr>
          <p:nvPr/>
        </p:nvSpPr>
        <p:spPr bwMode="auto">
          <a:xfrm>
            <a:off x="1460500" y="2442960"/>
            <a:ext cx="4826000" cy="463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2000" b="1" dirty="0"/>
              <a:t>Plausibility </a:t>
            </a:r>
            <a:r>
              <a:rPr lang="en-IN" altLang="en-US" sz="2000" b="1" i="1" dirty="0">
                <a:latin typeface="Times New Roman" panose="02020603050405020304" pitchFamily="18" charset="0"/>
              </a:rPr>
              <a:t>(Pl)</a:t>
            </a:r>
            <a:r>
              <a:rPr lang="en-IN" altLang="en-US" sz="2000" b="1" dirty="0"/>
              <a:t> is defined to be  :</a:t>
            </a:r>
          </a:p>
        </p:txBody>
      </p:sp>
      <p:pic>
        <p:nvPicPr>
          <p:cNvPr id="1639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00011" y="3063875"/>
            <a:ext cx="3191473" cy="4286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9000" y="5334000"/>
            <a:ext cx="3201458" cy="7725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6392" name="Group 8"/>
          <p:cNvGrpSpPr>
            <a:grpSpLocks/>
          </p:cNvGrpSpPr>
          <p:nvPr/>
        </p:nvGrpSpPr>
        <p:grpSpPr bwMode="auto">
          <a:xfrm>
            <a:off x="1460500" y="3429001"/>
            <a:ext cx="6285178" cy="656167"/>
            <a:chOff x="96" y="2592"/>
            <a:chExt cx="4751" cy="496"/>
          </a:xfrm>
        </p:grpSpPr>
        <p:sp>
          <p:nvSpPr>
            <p:cNvPr id="16393" name="Text Box 9"/>
            <p:cNvSpPr txBox="1">
              <a:spLocks noChangeArrowheads="1"/>
            </p:cNvSpPr>
            <p:nvPr/>
          </p:nvSpPr>
          <p:spPr bwMode="auto">
            <a:xfrm>
              <a:off x="96" y="2592"/>
              <a:ext cx="4751"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Let the frame of discernment    be an exhaustive, mutually exclusive set of hypothesis. </a:t>
              </a:r>
            </a:p>
          </p:txBody>
        </p:sp>
        <p:pic>
          <p:nvPicPr>
            <p:cNvPr id="16394"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8" y="2640"/>
              <a:ext cx="283" cy="2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6395" name="Text Box 11"/>
          <p:cNvSpPr txBox="1">
            <a:spLocks noChangeArrowheads="1"/>
          </p:cNvSpPr>
          <p:nvPr/>
        </p:nvSpPr>
        <p:spPr bwMode="auto">
          <a:xfrm>
            <a:off x="1460500" y="4273021"/>
            <a:ext cx="4826000" cy="367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Let </a:t>
            </a:r>
            <a:r>
              <a:rPr lang="en-IN" altLang="en-US" sz="1500" b="1" i="1"/>
              <a:t>m</a:t>
            </a:r>
            <a:r>
              <a:rPr lang="en-IN" altLang="en-US" sz="1500" b="1"/>
              <a:t> be a probability density function. </a:t>
            </a:r>
          </a:p>
        </p:txBody>
      </p:sp>
      <p:sp>
        <p:nvSpPr>
          <p:cNvPr id="16396" name="Text Box 12"/>
          <p:cNvSpPr txBox="1">
            <a:spLocks noChangeArrowheads="1"/>
          </p:cNvSpPr>
          <p:nvPr/>
        </p:nvSpPr>
        <p:spPr bwMode="auto">
          <a:xfrm>
            <a:off x="1460500" y="4781021"/>
            <a:ext cx="6032500" cy="367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We define the combination </a:t>
            </a:r>
            <a:r>
              <a:rPr lang="en-IN" altLang="en-US" sz="1500" b="1" i="1"/>
              <a:t>m</a:t>
            </a:r>
            <a:r>
              <a:rPr lang="en-IN" altLang="en-US" sz="1500" b="1" i="1" baseline="-25000"/>
              <a:t>3</a:t>
            </a:r>
            <a:r>
              <a:rPr lang="en-IN" altLang="en-US" sz="1500" b="1" i="1"/>
              <a:t> of m</a:t>
            </a:r>
            <a:r>
              <a:rPr lang="en-IN" altLang="en-US" sz="1500" b="1" i="1" baseline="-25000"/>
              <a:t>1</a:t>
            </a:r>
            <a:r>
              <a:rPr lang="en-IN" altLang="en-US" sz="1500" b="1" i="1"/>
              <a:t> and m</a:t>
            </a:r>
            <a:r>
              <a:rPr lang="en-IN" altLang="en-US" sz="1500" b="1" i="1" baseline="-25000"/>
              <a:t>2</a:t>
            </a:r>
            <a:r>
              <a:rPr lang="en-IN" altLang="en-US" sz="1500" b="1" i="1"/>
              <a:t> to be</a:t>
            </a:r>
          </a:p>
        </p:txBody>
      </p:sp>
    </p:spTree>
    <p:extLst>
      <p:ext uri="{BB962C8B-B14F-4D97-AF65-F5344CB8AC3E}">
        <p14:creationId xmlns:p14="http://schemas.microsoft.com/office/powerpoint/2010/main" val="2123471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333500" y="672042"/>
            <a:ext cx="6477000" cy="540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3000" b="1">
                <a:latin typeface="Times New Roman" panose="02020603050405020304" pitchFamily="18" charset="0"/>
              </a:rPr>
              <a:t>Dempster - Shafer Example</a:t>
            </a:r>
          </a:p>
        </p:txBody>
      </p:sp>
      <p:grpSp>
        <p:nvGrpSpPr>
          <p:cNvPr id="17411" name="Group 3"/>
          <p:cNvGrpSpPr>
            <a:grpSpLocks/>
          </p:cNvGrpSpPr>
          <p:nvPr/>
        </p:nvGrpSpPr>
        <p:grpSpPr bwMode="auto">
          <a:xfrm>
            <a:off x="1587500" y="1397000"/>
            <a:ext cx="4824678" cy="367771"/>
            <a:chOff x="192" y="1056"/>
            <a:chExt cx="3647" cy="278"/>
          </a:xfrm>
        </p:grpSpPr>
        <p:sp>
          <p:nvSpPr>
            <p:cNvPr id="17412" name="Text Box 4"/>
            <p:cNvSpPr txBox="1">
              <a:spLocks noChangeArrowheads="1"/>
            </p:cNvSpPr>
            <p:nvPr/>
          </p:nvSpPr>
          <p:spPr bwMode="auto">
            <a:xfrm>
              <a:off x="192" y="1056"/>
              <a:ext cx="3647"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Let        be :</a:t>
              </a:r>
            </a:p>
          </p:txBody>
        </p:sp>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 y="1119"/>
              <a:ext cx="160" cy="1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7414" name="Text Box 6"/>
          <p:cNvSpPr txBox="1">
            <a:spLocks noChangeArrowheads="1"/>
          </p:cNvSpPr>
          <p:nvPr/>
        </p:nvSpPr>
        <p:spPr bwMode="auto">
          <a:xfrm>
            <a:off x="1841500" y="1841500"/>
            <a:ext cx="4826000" cy="1232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7663" indent="-346075">
              <a:tabLst>
                <a:tab pos="347663" algn="l"/>
                <a:tab pos="1262063" algn="l"/>
                <a:tab pos="2176463" algn="l"/>
                <a:tab pos="3090863" algn="l"/>
                <a:tab pos="4005263" algn="l"/>
                <a:tab pos="4919663" algn="l"/>
                <a:tab pos="5834063" algn="l"/>
                <a:tab pos="6748463" algn="l"/>
                <a:tab pos="7662863" algn="l"/>
                <a:tab pos="8577263" algn="l"/>
                <a:tab pos="9491663" algn="l"/>
                <a:tab pos="10406063" algn="l"/>
              </a:tabLst>
              <a:defRPr>
                <a:solidFill>
                  <a:srgbClr val="000000"/>
                </a:solidFill>
                <a:latin typeface="Arial" panose="020B0604020202020204" pitchFamily="34" charset="0"/>
                <a:ea typeface="Microsoft YaHei" panose="020B0503020204020204" pitchFamily="34" charset="-122"/>
              </a:defRPr>
            </a:lvl1pPr>
            <a:lvl2pPr>
              <a:tabLst>
                <a:tab pos="347663" algn="l"/>
                <a:tab pos="1262063" algn="l"/>
                <a:tab pos="2176463" algn="l"/>
                <a:tab pos="3090863" algn="l"/>
                <a:tab pos="4005263" algn="l"/>
                <a:tab pos="4919663" algn="l"/>
                <a:tab pos="5834063" algn="l"/>
                <a:tab pos="6748463" algn="l"/>
                <a:tab pos="7662863" algn="l"/>
                <a:tab pos="8577263" algn="l"/>
                <a:tab pos="9491663" algn="l"/>
                <a:tab pos="10406063" algn="l"/>
              </a:tabLst>
              <a:defRPr>
                <a:solidFill>
                  <a:srgbClr val="000000"/>
                </a:solidFill>
                <a:latin typeface="Arial" panose="020B0604020202020204" pitchFamily="34" charset="0"/>
                <a:ea typeface="Microsoft YaHei" panose="020B0503020204020204" pitchFamily="34" charset="-122"/>
              </a:defRPr>
            </a:lvl2pPr>
            <a:lvl3pPr>
              <a:tabLst>
                <a:tab pos="347663" algn="l"/>
                <a:tab pos="1262063" algn="l"/>
                <a:tab pos="2176463" algn="l"/>
                <a:tab pos="3090863" algn="l"/>
                <a:tab pos="4005263" algn="l"/>
                <a:tab pos="4919663" algn="l"/>
                <a:tab pos="5834063" algn="l"/>
                <a:tab pos="6748463" algn="l"/>
                <a:tab pos="7662863" algn="l"/>
                <a:tab pos="8577263" algn="l"/>
                <a:tab pos="9491663" algn="l"/>
                <a:tab pos="10406063" algn="l"/>
              </a:tabLst>
              <a:defRPr>
                <a:solidFill>
                  <a:srgbClr val="000000"/>
                </a:solidFill>
                <a:latin typeface="Arial" panose="020B0604020202020204" pitchFamily="34" charset="0"/>
                <a:ea typeface="Microsoft YaHei" panose="020B0503020204020204" pitchFamily="34" charset="-122"/>
              </a:defRPr>
            </a:lvl3pPr>
            <a:lvl4pPr>
              <a:tabLst>
                <a:tab pos="347663" algn="l"/>
                <a:tab pos="1262063" algn="l"/>
                <a:tab pos="2176463" algn="l"/>
                <a:tab pos="3090863" algn="l"/>
                <a:tab pos="4005263" algn="l"/>
                <a:tab pos="4919663" algn="l"/>
                <a:tab pos="5834063" algn="l"/>
                <a:tab pos="6748463" algn="l"/>
                <a:tab pos="7662863" algn="l"/>
                <a:tab pos="8577263" algn="l"/>
                <a:tab pos="9491663" algn="l"/>
                <a:tab pos="10406063" algn="l"/>
              </a:tabLst>
              <a:defRPr>
                <a:solidFill>
                  <a:srgbClr val="000000"/>
                </a:solidFill>
                <a:latin typeface="Arial" panose="020B0604020202020204" pitchFamily="34" charset="0"/>
                <a:ea typeface="Microsoft YaHei" panose="020B0503020204020204" pitchFamily="34" charset="-122"/>
              </a:defRPr>
            </a:lvl4pPr>
            <a:lvl5pPr>
              <a:tabLst>
                <a:tab pos="347663" algn="l"/>
                <a:tab pos="1262063" algn="l"/>
                <a:tab pos="2176463" algn="l"/>
                <a:tab pos="3090863" algn="l"/>
                <a:tab pos="4005263" algn="l"/>
                <a:tab pos="4919663" algn="l"/>
                <a:tab pos="5834063" algn="l"/>
                <a:tab pos="6748463" algn="l"/>
                <a:tab pos="7662863" algn="l"/>
                <a:tab pos="8577263" algn="l"/>
                <a:tab pos="9491663" algn="l"/>
                <a:tab pos="104060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7663" algn="l"/>
                <a:tab pos="1262063" algn="l"/>
                <a:tab pos="2176463" algn="l"/>
                <a:tab pos="3090863" algn="l"/>
                <a:tab pos="4005263" algn="l"/>
                <a:tab pos="4919663" algn="l"/>
                <a:tab pos="5834063" algn="l"/>
                <a:tab pos="6748463" algn="l"/>
                <a:tab pos="7662863" algn="l"/>
                <a:tab pos="8577263" algn="l"/>
                <a:tab pos="9491663" algn="l"/>
                <a:tab pos="104060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7663" algn="l"/>
                <a:tab pos="1262063" algn="l"/>
                <a:tab pos="2176463" algn="l"/>
                <a:tab pos="3090863" algn="l"/>
                <a:tab pos="4005263" algn="l"/>
                <a:tab pos="4919663" algn="l"/>
                <a:tab pos="5834063" algn="l"/>
                <a:tab pos="6748463" algn="l"/>
                <a:tab pos="7662863" algn="l"/>
                <a:tab pos="8577263" algn="l"/>
                <a:tab pos="9491663" algn="l"/>
                <a:tab pos="104060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7663" algn="l"/>
                <a:tab pos="1262063" algn="l"/>
                <a:tab pos="2176463" algn="l"/>
                <a:tab pos="3090863" algn="l"/>
                <a:tab pos="4005263" algn="l"/>
                <a:tab pos="4919663" algn="l"/>
                <a:tab pos="5834063" algn="l"/>
                <a:tab pos="6748463" algn="l"/>
                <a:tab pos="7662863" algn="l"/>
                <a:tab pos="8577263" algn="l"/>
                <a:tab pos="9491663" algn="l"/>
                <a:tab pos="104060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7663" algn="l"/>
                <a:tab pos="1262063" algn="l"/>
                <a:tab pos="2176463" algn="l"/>
                <a:tab pos="3090863" algn="l"/>
                <a:tab pos="4005263" algn="l"/>
                <a:tab pos="4919663" algn="l"/>
                <a:tab pos="5834063" algn="l"/>
                <a:tab pos="6748463" algn="l"/>
                <a:tab pos="7662863" algn="l"/>
                <a:tab pos="8577263" algn="l"/>
                <a:tab pos="9491663" algn="l"/>
                <a:tab pos="10406063" algn="l"/>
              </a:tabLst>
              <a:defRPr>
                <a:solidFill>
                  <a:srgbClr val="000000"/>
                </a:solidFill>
                <a:latin typeface="Arial" panose="020B0604020202020204" pitchFamily="34" charset="0"/>
                <a:ea typeface="Microsoft YaHei" panose="020B0503020204020204" pitchFamily="34" charset="-122"/>
              </a:defRPr>
            </a:lvl9pPr>
          </a:lstStyle>
          <a:p>
            <a:pPr algn="just">
              <a:spcBef>
                <a:spcPts val="282"/>
              </a:spcBef>
              <a:spcAft>
                <a:spcPts val="282"/>
              </a:spcAft>
            </a:pPr>
            <a:r>
              <a:rPr lang="en-IN" altLang="en-US" sz="1500" b="1"/>
              <a:t>All      :  allergy</a:t>
            </a:r>
          </a:p>
          <a:p>
            <a:pPr algn="just">
              <a:spcBef>
                <a:spcPts val="282"/>
              </a:spcBef>
              <a:spcAft>
                <a:spcPts val="282"/>
              </a:spcAft>
            </a:pPr>
            <a:r>
              <a:rPr lang="en-IN" altLang="en-US" sz="1500" b="1"/>
              <a:t>Flu     :  flu</a:t>
            </a:r>
          </a:p>
          <a:p>
            <a:pPr algn="just">
              <a:spcBef>
                <a:spcPts val="282"/>
              </a:spcBef>
              <a:spcAft>
                <a:spcPts val="282"/>
              </a:spcAft>
            </a:pPr>
            <a:r>
              <a:rPr lang="en-IN" altLang="en-US" sz="1500" b="1"/>
              <a:t>Cold  :  cold</a:t>
            </a:r>
          </a:p>
          <a:p>
            <a:pPr algn="just">
              <a:spcBef>
                <a:spcPts val="282"/>
              </a:spcBef>
              <a:spcAft>
                <a:spcPts val="282"/>
              </a:spcAft>
            </a:pPr>
            <a:r>
              <a:rPr lang="en-IN" altLang="en-US" sz="1500" b="1"/>
              <a:t>Pneu :  pneumonia</a:t>
            </a:r>
          </a:p>
        </p:txBody>
      </p:sp>
      <p:sp>
        <p:nvSpPr>
          <p:cNvPr id="17415" name="Text Box 7"/>
          <p:cNvSpPr txBox="1">
            <a:spLocks noChangeArrowheads="1"/>
          </p:cNvSpPr>
          <p:nvPr/>
        </p:nvSpPr>
        <p:spPr bwMode="auto">
          <a:xfrm>
            <a:off x="1587500" y="3111500"/>
            <a:ext cx="4826000" cy="367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When we begin, with no information </a:t>
            </a:r>
            <a:r>
              <a:rPr lang="en-IN" altLang="en-US" sz="1500" b="1" i="1"/>
              <a:t>m</a:t>
            </a:r>
            <a:r>
              <a:rPr lang="en-IN" altLang="en-US" sz="1500" b="1"/>
              <a:t> is : </a:t>
            </a:r>
          </a:p>
        </p:txBody>
      </p:sp>
      <p:pic>
        <p:nvPicPr>
          <p:cNvPr id="174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0" y="3556000"/>
            <a:ext cx="1751542" cy="3743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7" name="Text Box 9"/>
          <p:cNvSpPr txBox="1">
            <a:spLocks noChangeArrowheads="1"/>
          </p:cNvSpPr>
          <p:nvPr/>
        </p:nvSpPr>
        <p:spPr bwMode="auto">
          <a:xfrm>
            <a:off x="1587500" y="4000500"/>
            <a:ext cx="6159500" cy="367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Suppose </a:t>
            </a:r>
            <a:r>
              <a:rPr lang="en-IN" altLang="en-US" sz="1500" b="1" i="1"/>
              <a:t>m</a:t>
            </a:r>
            <a:r>
              <a:rPr lang="en-IN" altLang="en-US" sz="1500" b="1" i="1" baseline="-25000"/>
              <a:t>1</a:t>
            </a:r>
            <a:r>
              <a:rPr lang="en-IN" altLang="en-US" sz="1500" b="1" i="1"/>
              <a:t> </a:t>
            </a:r>
            <a:r>
              <a:rPr lang="en-IN" altLang="en-US" sz="1500" b="1"/>
              <a:t>corresponds to our belief after observing fever. </a:t>
            </a:r>
          </a:p>
        </p:txBody>
      </p:sp>
      <p:pic>
        <p:nvPicPr>
          <p:cNvPr id="1741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7448" y="4508500"/>
            <a:ext cx="2872052" cy="6469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9" name="Text Box 11"/>
          <p:cNvSpPr txBox="1">
            <a:spLocks noChangeArrowheads="1"/>
          </p:cNvSpPr>
          <p:nvPr/>
        </p:nvSpPr>
        <p:spPr bwMode="auto">
          <a:xfrm>
            <a:off x="1587500" y="5207000"/>
            <a:ext cx="6159500" cy="655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Suppose </a:t>
            </a:r>
            <a:r>
              <a:rPr lang="en-IN" altLang="en-US" sz="1500" b="1" i="1"/>
              <a:t>m</a:t>
            </a:r>
            <a:r>
              <a:rPr lang="en-IN" altLang="en-US" sz="1500" b="1" i="1" baseline="-25000"/>
              <a:t>2</a:t>
            </a:r>
            <a:r>
              <a:rPr lang="en-IN" altLang="en-US" sz="1500" b="1" i="1"/>
              <a:t> </a:t>
            </a:r>
            <a:r>
              <a:rPr lang="en-IN" altLang="en-US" sz="1500" b="1"/>
              <a:t>corresponds to our belief after observing a runny nose. </a:t>
            </a:r>
          </a:p>
        </p:txBody>
      </p:sp>
      <p:pic>
        <p:nvPicPr>
          <p:cNvPr id="17420"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0095" y="5969000"/>
            <a:ext cx="2932906" cy="60986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6280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333500" y="735542"/>
            <a:ext cx="6477000" cy="540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3000" b="1">
                <a:latin typeface="Times New Roman" panose="02020603050405020304" pitchFamily="18" charset="0"/>
              </a:rPr>
              <a:t>Dempster - Shafer Example </a:t>
            </a:r>
            <a:r>
              <a:rPr lang="en-IN" altLang="en-US" sz="3000" b="1">
                <a:solidFill>
                  <a:srgbClr val="FF3300"/>
                </a:solidFill>
                <a:latin typeface="Times New Roman" panose="02020603050405020304" pitchFamily="18" charset="0"/>
              </a:rPr>
              <a:t>(Cont’d)</a:t>
            </a:r>
          </a:p>
        </p:txBody>
      </p:sp>
      <p:sp>
        <p:nvSpPr>
          <p:cNvPr id="18435" name="Text Box 3"/>
          <p:cNvSpPr txBox="1">
            <a:spLocks noChangeArrowheads="1"/>
          </p:cNvSpPr>
          <p:nvPr/>
        </p:nvSpPr>
        <p:spPr bwMode="auto">
          <a:xfrm>
            <a:off x="1587500" y="1524000"/>
            <a:ext cx="4826000" cy="367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Then we can combine</a:t>
            </a:r>
            <a:r>
              <a:rPr lang="en-IN" altLang="en-US" sz="1500" b="1" i="1"/>
              <a:t> m</a:t>
            </a:r>
            <a:r>
              <a:rPr lang="en-IN" altLang="en-US" sz="1500" b="1" i="1" baseline="-25000"/>
              <a:t>1</a:t>
            </a:r>
            <a:r>
              <a:rPr lang="en-IN" altLang="en-US" sz="1500" b="1"/>
              <a:t> and </a:t>
            </a:r>
            <a:r>
              <a:rPr lang="en-IN" altLang="en-US" sz="1500" b="1" i="1"/>
              <a:t>m</a:t>
            </a:r>
            <a:r>
              <a:rPr lang="en-IN" altLang="en-US" sz="1500" b="1" i="1" baseline="-25000"/>
              <a:t>2</a:t>
            </a:r>
            <a:r>
              <a:rPr lang="en-IN" altLang="en-US" sz="1500" b="1"/>
              <a:t> : </a:t>
            </a:r>
          </a:p>
        </p:txBody>
      </p:sp>
      <p:pic>
        <p:nvPicPr>
          <p:cNvPr id="1843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9125" y="2129896"/>
            <a:ext cx="5413375" cy="11086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7" name="Text Box 5"/>
          <p:cNvSpPr txBox="1">
            <a:spLocks noChangeArrowheads="1"/>
          </p:cNvSpPr>
          <p:nvPr/>
        </p:nvSpPr>
        <p:spPr bwMode="auto">
          <a:xfrm>
            <a:off x="1587500" y="3320521"/>
            <a:ext cx="4826000" cy="367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So we produce a new, combined  </a:t>
            </a:r>
            <a:r>
              <a:rPr lang="en-IN" altLang="en-US" sz="1500" b="1" i="1"/>
              <a:t>m</a:t>
            </a:r>
            <a:r>
              <a:rPr lang="en-IN" altLang="en-US" sz="1500" b="1" i="1" baseline="-25000"/>
              <a:t>3</a:t>
            </a:r>
            <a:r>
              <a:rPr lang="en-IN" altLang="en-US" sz="1500" b="1"/>
              <a:t> : </a:t>
            </a:r>
          </a:p>
        </p:txBody>
      </p:sp>
      <p:sp>
        <p:nvSpPr>
          <p:cNvPr id="18438" name="Text Box 6"/>
          <p:cNvSpPr txBox="1">
            <a:spLocks noChangeArrowheads="1"/>
          </p:cNvSpPr>
          <p:nvPr/>
        </p:nvSpPr>
        <p:spPr bwMode="auto">
          <a:xfrm>
            <a:off x="1587500" y="5016500"/>
            <a:ext cx="6159500" cy="655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Suppose </a:t>
            </a:r>
            <a:r>
              <a:rPr lang="en-IN" altLang="en-US" sz="1500" b="1" i="1"/>
              <a:t>m</a:t>
            </a:r>
            <a:r>
              <a:rPr lang="en-IN" altLang="en-US" sz="1500" b="1" i="1" baseline="-25000"/>
              <a:t>4   </a:t>
            </a:r>
            <a:r>
              <a:rPr lang="en-IN" altLang="en-US" sz="1500" b="1"/>
              <a:t>corresponds</a:t>
            </a:r>
            <a:r>
              <a:rPr lang="en-IN" altLang="en-US" sz="1500" i="1"/>
              <a:t> </a:t>
            </a:r>
            <a:r>
              <a:rPr lang="en-IN" altLang="en-US" sz="1500" b="1"/>
              <a:t>to our belief after that the problem goes away on trips : </a:t>
            </a:r>
          </a:p>
        </p:txBody>
      </p:sp>
      <p:pic>
        <p:nvPicPr>
          <p:cNvPr id="184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955521"/>
            <a:ext cx="2414323" cy="997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4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0" y="5949157"/>
            <a:ext cx="2262188" cy="4643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170526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333500" y="571500"/>
            <a:ext cx="6477000" cy="540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3000" b="1">
                <a:latin typeface="Times New Roman" panose="02020603050405020304" pitchFamily="18" charset="0"/>
              </a:rPr>
              <a:t>Dempster - Shafer Example </a:t>
            </a:r>
            <a:r>
              <a:rPr lang="en-IN" altLang="en-US" sz="3000" b="1">
                <a:solidFill>
                  <a:srgbClr val="FF3300"/>
                </a:solidFill>
                <a:latin typeface="Times New Roman" panose="02020603050405020304" pitchFamily="18" charset="0"/>
              </a:rPr>
              <a:t>(Cont’d)</a:t>
            </a:r>
          </a:p>
        </p:txBody>
      </p:sp>
      <p:sp>
        <p:nvSpPr>
          <p:cNvPr id="19459" name="Text Box 3"/>
          <p:cNvSpPr txBox="1">
            <a:spLocks noChangeArrowheads="1"/>
          </p:cNvSpPr>
          <p:nvPr/>
        </p:nvSpPr>
        <p:spPr bwMode="auto">
          <a:xfrm>
            <a:off x="1587500" y="1524000"/>
            <a:ext cx="4826000" cy="367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469"/>
              </a:spcBef>
              <a:spcAft>
                <a:spcPts val="469"/>
              </a:spcAft>
              <a:buBlip>
                <a:blip r:embed="rId3"/>
              </a:buBlip>
            </a:pPr>
            <a:r>
              <a:rPr lang="en-IN" altLang="en-US" sz="1500" b="1"/>
              <a:t>Then we can combine</a:t>
            </a:r>
            <a:r>
              <a:rPr lang="en-IN" altLang="en-US" sz="1500" b="1" i="1"/>
              <a:t> m</a:t>
            </a:r>
            <a:r>
              <a:rPr lang="en-IN" altLang="en-US" sz="1500" b="1" i="1" baseline="-25000"/>
              <a:t>1</a:t>
            </a:r>
            <a:r>
              <a:rPr lang="en-IN" altLang="en-US" sz="1500" b="1"/>
              <a:t> and </a:t>
            </a:r>
            <a:r>
              <a:rPr lang="en-IN" altLang="en-US" sz="1500" b="1" i="1"/>
              <a:t>m</a:t>
            </a:r>
            <a:r>
              <a:rPr lang="en-IN" altLang="en-US" sz="1500" b="1" i="1" baseline="-25000"/>
              <a:t>2</a:t>
            </a:r>
            <a:r>
              <a:rPr lang="en-IN" altLang="en-US" sz="1500" b="1"/>
              <a:t> : </a:t>
            </a:r>
          </a:p>
        </p:txBody>
      </p:sp>
      <p:sp>
        <p:nvSpPr>
          <p:cNvPr id="19460" name="Text Box 4"/>
          <p:cNvSpPr txBox="1">
            <a:spLocks noChangeArrowheads="1"/>
          </p:cNvSpPr>
          <p:nvPr/>
        </p:nvSpPr>
        <p:spPr bwMode="auto">
          <a:xfrm>
            <a:off x="1587500" y="4000500"/>
            <a:ext cx="6159500" cy="540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buFont typeface="Times New Roman" panose="02020603050405020304" pitchFamily="18" charset="0"/>
              <a:buBlip>
                <a:blip r:embed="rId3"/>
              </a:buBlip>
            </a:pPr>
            <a:r>
              <a:rPr lang="en-IN" altLang="en-US" sz="1500" b="1"/>
              <a:t>Normalizing to get rid of the belief of 0.54 associated with    </a:t>
            </a:r>
          </a:p>
          <a:p>
            <a:pPr marL="289708" algn="just"/>
            <a:r>
              <a:rPr lang="en-IN" altLang="en-US" sz="1500" b="1"/>
              <a:t>      gives</a:t>
            </a:r>
            <a:r>
              <a:rPr lang="en-IN" altLang="en-US" sz="1500" b="1" i="1"/>
              <a:t> m</a:t>
            </a:r>
            <a:r>
              <a:rPr lang="en-IN" altLang="en-US" sz="1500" b="1" i="1" baseline="-25000"/>
              <a:t>5</a:t>
            </a:r>
            <a:r>
              <a:rPr lang="en-IN" altLang="en-US" sz="1500" b="1"/>
              <a:t> :</a:t>
            </a:r>
          </a:p>
        </p:txBody>
      </p:sp>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4839230"/>
            <a:ext cx="3143250" cy="14472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5855" y="2243667"/>
            <a:ext cx="5527146" cy="15028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1063" y="4011083"/>
            <a:ext cx="198438" cy="2434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325784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333500" y="912813"/>
            <a:ext cx="6477000" cy="540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3000" b="1">
                <a:latin typeface="Times New Roman" panose="02020603050405020304" pitchFamily="18" charset="0"/>
              </a:rPr>
              <a:t>Fuzzy Logic</a:t>
            </a:r>
          </a:p>
        </p:txBody>
      </p:sp>
      <p:sp>
        <p:nvSpPr>
          <p:cNvPr id="20483" name="Text Box 3"/>
          <p:cNvSpPr txBox="1">
            <a:spLocks noChangeArrowheads="1"/>
          </p:cNvSpPr>
          <p:nvPr/>
        </p:nvSpPr>
        <p:spPr bwMode="auto">
          <a:xfrm>
            <a:off x="1587500" y="1778000"/>
            <a:ext cx="4826000" cy="463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25000"/>
              </a:lnSpc>
              <a:spcBef>
                <a:spcPts val="625"/>
              </a:spcBef>
              <a:spcAft>
                <a:spcPts val="625"/>
              </a:spcAft>
              <a:buFont typeface="Wingdings 2" panose="05020102010507070707" pitchFamily="18" charset="2"/>
              <a:buChar char=""/>
            </a:pPr>
            <a:r>
              <a:rPr lang="en-IN" altLang="en-US" sz="2000" b="1"/>
              <a:t>Suppose we want to represent : </a:t>
            </a:r>
          </a:p>
        </p:txBody>
      </p:sp>
      <p:sp>
        <p:nvSpPr>
          <p:cNvPr id="20484" name="Text Box 4"/>
          <p:cNvSpPr txBox="1">
            <a:spLocks noChangeArrowheads="1"/>
          </p:cNvSpPr>
          <p:nvPr/>
        </p:nvSpPr>
        <p:spPr bwMode="auto">
          <a:xfrm>
            <a:off x="1905000" y="2442104"/>
            <a:ext cx="4826000" cy="2265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marL="346075" indent="-346075">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1pPr>
            <a:lvl2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2pPr>
            <a:lvl3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3pPr>
            <a:lvl4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4pPr>
            <a:lvl5pPr>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defRPr>
                <a:solidFill>
                  <a:srgbClr val="000000"/>
                </a:solidFill>
                <a:latin typeface="Arial" panose="020B0604020202020204" pitchFamily="34" charset="0"/>
                <a:ea typeface="Microsoft YaHei" panose="020B0503020204020204" pitchFamily="34" charset="-122"/>
              </a:defRPr>
            </a:lvl9pPr>
          </a:lstStyle>
          <a:p>
            <a:pPr algn="just">
              <a:lnSpc>
                <a:spcPct val="145000"/>
              </a:lnSpc>
              <a:spcBef>
                <a:spcPts val="469"/>
              </a:spcBef>
              <a:spcAft>
                <a:spcPts val="469"/>
              </a:spcAft>
              <a:buBlip>
                <a:blip r:embed="rId3"/>
              </a:buBlip>
            </a:pPr>
            <a:r>
              <a:rPr lang="en-IN" altLang="en-US" sz="1500" b="1"/>
              <a:t>John is very tall.</a:t>
            </a:r>
          </a:p>
          <a:p>
            <a:pPr algn="just">
              <a:lnSpc>
                <a:spcPct val="145000"/>
              </a:lnSpc>
              <a:spcBef>
                <a:spcPts val="469"/>
              </a:spcBef>
              <a:spcAft>
                <a:spcPts val="469"/>
              </a:spcAft>
              <a:buBlip>
                <a:blip r:embed="rId3"/>
              </a:buBlip>
            </a:pPr>
            <a:r>
              <a:rPr lang="en-IN" altLang="en-US" sz="1500" b="1"/>
              <a:t>Mary is slightly ill.</a:t>
            </a:r>
          </a:p>
          <a:p>
            <a:pPr algn="just">
              <a:lnSpc>
                <a:spcPct val="145000"/>
              </a:lnSpc>
              <a:spcBef>
                <a:spcPts val="469"/>
              </a:spcBef>
              <a:spcAft>
                <a:spcPts val="469"/>
              </a:spcAft>
              <a:buBlip>
                <a:blip r:embed="rId3"/>
              </a:buBlip>
            </a:pPr>
            <a:r>
              <a:rPr lang="en-IN" altLang="en-US" sz="1500" b="1"/>
              <a:t>Sue and Linda are close friends.</a:t>
            </a:r>
          </a:p>
          <a:p>
            <a:pPr algn="just">
              <a:lnSpc>
                <a:spcPct val="145000"/>
              </a:lnSpc>
              <a:spcBef>
                <a:spcPts val="469"/>
              </a:spcBef>
              <a:spcAft>
                <a:spcPts val="469"/>
              </a:spcAft>
              <a:buBlip>
                <a:blip r:embed="rId3"/>
              </a:buBlip>
            </a:pPr>
            <a:r>
              <a:rPr lang="en-IN" altLang="en-US" sz="1500" b="1"/>
              <a:t>Exceptions to the rule are nearly impossible.</a:t>
            </a:r>
          </a:p>
          <a:p>
            <a:pPr algn="just">
              <a:lnSpc>
                <a:spcPct val="145000"/>
              </a:lnSpc>
              <a:spcBef>
                <a:spcPts val="469"/>
              </a:spcBef>
              <a:spcAft>
                <a:spcPts val="469"/>
              </a:spcAft>
              <a:buBlip>
                <a:blip r:embed="rId3"/>
              </a:buBlip>
            </a:pPr>
            <a:r>
              <a:rPr lang="en-IN" altLang="en-US" sz="1500" b="1"/>
              <a:t>Most Frenchmen are not very tall.</a:t>
            </a:r>
          </a:p>
        </p:txBody>
      </p:sp>
    </p:spTree>
    <p:extLst>
      <p:ext uri="{BB962C8B-B14F-4D97-AF65-F5344CB8AC3E}">
        <p14:creationId xmlns:p14="http://schemas.microsoft.com/office/powerpoint/2010/main" val="4352158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2482200" y="190800"/>
            <a:ext cx="4342320" cy="471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strike="noStrike">
                <a:solidFill>
                  <a:srgbClr val="000000"/>
                </a:solidFill>
                <a:latin typeface="Arial Rounded MT Bold"/>
                <a:ea typeface="DejaVu Sans"/>
              </a:rPr>
              <a:t>Statistical Reasoning</a:t>
            </a:r>
            <a:endParaRPr/>
          </a:p>
        </p:txBody>
      </p:sp>
      <p:sp>
        <p:nvSpPr>
          <p:cNvPr id="267" name="CustomShape 2"/>
          <p:cNvSpPr/>
          <p:nvPr/>
        </p:nvSpPr>
        <p:spPr>
          <a:xfrm>
            <a:off x="234176" y="864000"/>
            <a:ext cx="8452264" cy="5313776"/>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dirty="0"/>
          </a:p>
          <a:p>
            <a:pPr>
              <a:lnSpc>
                <a:spcPct val="150000"/>
              </a:lnSpc>
              <a:buSzPct val="45000"/>
            </a:pPr>
            <a:r>
              <a:rPr lang="en-IN" sz="2600" strike="noStrike" dirty="0">
                <a:latin typeface="Times New Roman"/>
              </a:rPr>
              <a:t>2. The second class contains problems in which the relevant world is not random, it behaves normally unless there is some kind of exception.</a:t>
            </a:r>
            <a:endParaRPr dirty="0"/>
          </a:p>
          <a:p>
            <a:pPr>
              <a:lnSpc>
                <a:spcPct val="150000"/>
              </a:lnSpc>
              <a:buSzPct val="45000"/>
            </a:pPr>
            <a:r>
              <a:rPr lang="en-IN" sz="2600" strike="noStrike" dirty="0">
                <a:latin typeface="Times New Roman"/>
              </a:rPr>
              <a:t> Many common sense tasks falls into this category, as do many expert reasoning tasks such as medical diagnosis. For problems like this statistical measures may serve a very useful functions.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333500" y="785813"/>
            <a:ext cx="6477000" cy="10020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3000" b="1">
                <a:latin typeface="Times New Roman" panose="02020603050405020304" pitchFamily="18" charset="0"/>
              </a:rPr>
              <a:t>Fuzzy versus Conventional                Set Membership</a:t>
            </a:r>
          </a:p>
        </p:txBody>
      </p:sp>
      <p:pic>
        <p:nvPicPr>
          <p:cNvPr id="215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0500" y="2639220"/>
            <a:ext cx="6278563" cy="25042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44924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1333500" y="508001"/>
            <a:ext cx="6477000" cy="489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IN" altLang="en-US" sz="2667" b="1">
                <a:latin typeface="Times New Roman" panose="02020603050405020304" pitchFamily="18" charset="0"/>
              </a:rPr>
              <a:t>Summary </a:t>
            </a:r>
          </a:p>
        </p:txBody>
      </p:sp>
      <p:sp>
        <p:nvSpPr>
          <p:cNvPr id="22530" name="Text Box 2"/>
          <p:cNvSpPr txBox="1">
            <a:spLocks noChangeArrowheads="1"/>
          </p:cNvSpPr>
          <p:nvPr/>
        </p:nvSpPr>
        <p:spPr bwMode="auto">
          <a:xfrm>
            <a:off x="1524000" y="1133740"/>
            <a:ext cx="6032500" cy="5578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000" tIns="39000" rIns="75000" bIns="39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algn="just">
              <a:buClrTx/>
              <a:buFontTx/>
              <a:buNone/>
            </a:pPr>
            <a:r>
              <a:rPr lang="en-IN" altLang="en-US" sz="1083"/>
              <a:t>In this chapter we have shown that Bayesian statistics provide a good basis for reasoning under various kinds of uncertainty. We have also, though, talked about its weaknesses in complex real tasks, and so we have talked about ways in which it can be modified to work in practical domains. The thing that all of these modifications have in common is that they substitute, for the huge joint probability matrix that a pure Bayesian approach requires, a more structured representation of the facts that are relevant to a particular problem. They typically do this by combining probabilistic information with knowledge that is represented using one or more other representational mechanisms, such as rules or constraint networks. Comparing these approaches for use in a particular problem-solving program is not always straight forward, since they differ along several dimensions, for example:</a:t>
            </a:r>
          </a:p>
          <a:p>
            <a:pPr algn="just">
              <a:buClrTx/>
              <a:buFontTx/>
              <a:buNone/>
            </a:pPr>
            <a:endParaRPr lang="en-IN" altLang="en-US" sz="1083"/>
          </a:p>
          <a:p>
            <a:pPr algn="just">
              <a:buClrTx/>
              <a:buFontTx/>
              <a:buNone/>
            </a:pPr>
            <a:r>
              <a:rPr lang="en-IN" altLang="en-US" sz="1083"/>
              <a:t>• They provide different mechanisms for describing the ways in which propositions are not independent of each other.</a:t>
            </a:r>
          </a:p>
          <a:p>
            <a:pPr algn="just">
              <a:buClrTx/>
              <a:buFontTx/>
              <a:buNone/>
            </a:pPr>
            <a:r>
              <a:rPr lang="en-IN" altLang="en-US" sz="1083"/>
              <a:t>• They provide different techniques for representing ignorance.</a:t>
            </a:r>
          </a:p>
          <a:p>
            <a:pPr algn="just">
              <a:buClrTx/>
              <a:buFontTx/>
              <a:buNone/>
            </a:pPr>
            <a:r>
              <a:rPr lang="en-IN" altLang="en-US" sz="1083"/>
              <a:t>• They differ substantially in the ease with which systems that use them can be built and in the computational complexity that the resulting systems exhibit.</a:t>
            </a:r>
          </a:p>
          <a:p>
            <a:pPr algn="just">
              <a:buClrTx/>
              <a:buFontTx/>
              <a:buNone/>
            </a:pPr>
            <a:endParaRPr lang="en-IN" altLang="en-US" sz="1083"/>
          </a:p>
          <a:p>
            <a:pPr algn="just">
              <a:buClrTx/>
              <a:buFontTx/>
              <a:buNone/>
            </a:pPr>
            <a:r>
              <a:rPr lang="en-IN" altLang="en-US" sz="1083"/>
              <a:t>We have also presented fuzzy logic as an alternative for representing some kinds of uncertain knowledge. Although there remain many arguments about the relative overall merits of the Bayesian and the fuzzy approaches, there is some evidence that they may both be useful in capturing different kinds of information. As an example, consider the proposition</a:t>
            </a:r>
          </a:p>
          <a:p>
            <a:pPr algn="just">
              <a:buClrTx/>
              <a:buFontTx/>
              <a:buNone/>
            </a:pPr>
            <a:r>
              <a:rPr lang="en-IN" altLang="en-US" sz="1083"/>
              <a:t>John was pretty sure that Mary was seriously ill.</a:t>
            </a:r>
          </a:p>
          <a:p>
            <a:pPr algn="just">
              <a:buClrTx/>
              <a:buFontTx/>
              <a:buNone/>
            </a:pPr>
            <a:endParaRPr lang="en-IN" altLang="en-US" sz="1083"/>
          </a:p>
          <a:p>
            <a:pPr algn="just">
              <a:buClrTx/>
              <a:buFontTx/>
              <a:buNone/>
            </a:pPr>
            <a:r>
              <a:rPr lang="en-IN" altLang="en-US" sz="1083"/>
              <a:t>Bayesian approaches naturally capture John’s degree of certainty, while fuzzy techniques ran describe the degree of Mary’s illness.</a:t>
            </a:r>
          </a:p>
          <a:p>
            <a:pPr algn="just">
              <a:buClrTx/>
              <a:buFontTx/>
              <a:buNone/>
            </a:pPr>
            <a:endParaRPr lang="en-IN" altLang="en-US" sz="1083"/>
          </a:p>
          <a:p>
            <a:pPr algn="just">
              <a:buClrTx/>
              <a:buFontTx/>
              <a:buNone/>
            </a:pPr>
            <a:r>
              <a:rPr lang="en-IN" altLang="en-US" sz="1083"/>
              <a:t>Throughout all of this discussion, it is important to keep in mind the fact that although we have been discussing techniques for representing knowledge, there is another perspective from which what we have really been doing is describing ways of representing </a:t>
            </a:r>
            <a:r>
              <a:rPr lang="en-IN" altLang="en-US" sz="1083" i="1"/>
              <a:t>lack </a:t>
            </a:r>
            <a:r>
              <a:rPr lang="en-IN" altLang="en-US" sz="1083"/>
              <a:t>of knowledge. In this sense, the techniques we have described in this chapter are fundamentally different from the ones we talked about earlier. For example, the truth values that we manipulate in a logical system characterize the formulas that we write; certainty measures, on the other hand, describe the exceptions — the facts that do not appear anywhere in the formulas that we have written. </a:t>
            </a:r>
          </a:p>
        </p:txBody>
      </p:sp>
    </p:spTree>
    <p:extLst>
      <p:ext uri="{BB962C8B-B14F-4D97-AF65-F5344CB8AC3E}">
        <p14:creationId xmlns:p14="http://schemas.microsoft.com/office/powerpoint/2010/main" val="238080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457200" y="448200"/>
            <a:ext cx="8228160" cy="47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strike="noStrike">
                <a:solidFill>
                  <a:srgbClr val="000000"/>
                </a:solidFill>
                <a:latin typeface="Arial Rounded MT Bold"/>
                <a:ea typeface="DejaVu Sans"/>
              </a:rPr>
              <a:t>Statistical Reasoning</a:t>
            </a:r>
            <a:endParaRPr/>
          </a:p>
        </p:txBody>
      </p:sp>
      <p:sp>
        <p:nvSpPr>
          <p:cNvPr id="269" name="CustomShape 2"/>
          <p:cNvSpPr/>
          <p:nvPr/>
        </p:nvSpPr>
        <p:spPr>
          <a:xfrm>
            <a:off x="360000" y="1080000"/>
            <a:ext cx="8638920" cy="57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gn="just">
              <a:lnSpc>
                <a:spcPct val="150000"/>
              </a:lnSpc>
              <a:buFont typeface="Arial" panose="020B0604020202020204" pitchFamily="34" charset="0"/>
              <a:buChar char="•"/>
            </a:pPr>
            <a:r>
              <a:rPr lang="en-IN" sz="2800" strike="noStrike" dirty="0">
                <a:solidFill>
                  <a:srgbClr val="000000"/>
                </a:solidFill>
                <a:latin typeface="Calibri"/>
                <a:ea typeface="DejaVu Sans"/>
              </a:rPr>
              <a:t>Statistical measures serve a very useful function as summaries of the world; </a:t>
            </a:r>
            <a:endParaRPr dirty="0"/>
          </a:p>
          <a:p>
            <a:pPr marL="457200" indent="-457200" algn="just">
              <a:lnSpc>
                <a:spcPct val="150000"/>
              </a:lnSpc>
              <a:buFont typeface="Arial" panose="020B0604020202020204" pitchFamily="34" charset="0"/>
              <a:buChar char="•"/>
            </a:pPr>
            <a:r>
              <a:rPr lang="en-IN" sz="2800" strike="noStrike" dirty="0">
                <a:solidFill>
                  <a:srgbClr val="000000"/>
                </a:solidFill>
                <a:latin typeface="Calibri"/>
                <a:ea typeface="DejaVu Sans"/>
              </a:rPr>
              <a:t>Numerical summary that tells us how often an exception of some sort  can be expected to occur.</a:t>
            </a:r>
            <a:endParaRPr dirty="0"/>
          </a:p>
          <a:p>
            <a:pPr algn="just">
              <a:lnSpc>
                <a:spcPct val="150000"/>
              </a:lnSpc>
            </a:pPr>
            <a:r>
              <a:rPr lang="en-IN" sz="2800" strike="noStrike" dirty="0">
                <a:solidFill>
                  <a:srgbClr val="000000"/>
                </a:solidFill>
                <a:latin typeface="Calibri"/>
                <a:ea typeface="DejaVu Sans"/>
              </a:rPr>
              <a:t>We explore several techniques that can be used to augment knowledge representation techniques with statistical measures that describe levels of evidence and belief.</a:t>
            </a:r>
            <a:endParaRPr dirty="0"/>
          </a:p>
          <a:p>
            <a:pPr>
              <a:lnSpc>
                <a:spcPct val="15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strike="noStrike">
                <a:solidFill>
                  <a:srgbClr val="000000"/>
                </a:solidFill>
                <a:latin typeface="Arial Rounded MT Bold"/>
                <a:ea typeface="DejaVu Sans"/>
              </a:rPr>
              <a:t>Statistical Reasoning</a:t>
            </a:r>
            <a:endParaRPr/>
          </a:p>
        </p:txBody>
      </p:sp>
      <p:sp>
        <p:nvSpPr>
          <p:cNvPr id="271" name="CustomShape 2"/>
          <p:cNvSpPr/>
          <p:nvPr/>
        </p:nvSpPr>
        <p:spPr>
          <a:xfrm>
            <a:off x="304920" y="1296000"/>
            <a:ext cx="8621640" cy="503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dirty="0">
                <a:solidFill>
                  <a:srgbClr val="000000"/>
                </a:solidFill>
                <a:latin typeface="Calibri"/>
                <a:ea typeface="DejaVu Sans"/>
              </a:rPr>
              <a:t>Probability &amp; </a:t>
            </a:r>
            <a:r>
              <a:rPr lang="en-IN" sz="3200" b="1" strike="noStrike" dirty="0" err="1">
                <a:solidFill>
                  <a:srgbClr val="000000"/>
                </a:solidFill>
                <a:latin typeface="Calibri"/>
                <a:ea typeface="DejaVu Sans"/>
              </a:rPr>
              <a:t>Bayes</a:t>
            </a:r>
            <a:r>
              <a:rPr lang="en-IN" sz="3200" b="1" strike="noStrike" dirty="0">
                <a:solidFill>
                  <a:srgbClr val="000000"/>
                </a:solidFill>
                <a:latin typeface="Calibri"/>
                <a:ea typeface="DejaVu Sans"/>
              </a:rPr>
              <a:t> Theorem</a:t>
            </a:r>
            <a:endParaRPr/>
          </a:p>
          <a:p>
            <a:pPr algn="just">
              <a:lnSpc>
                <a:spcPct val="100000"/>
              </a:lnSpc>
            </a:pPr>
            <a:r>
              <a:rPr lang="en-IN" sz="2800" strike="noStrike" dirty="0">
                <a:solidFill>
                  <a:srgbClr val="000000"/>
                </a:solidFill>
                <a:latin typeface="Calibri"/>
                <a:ea typeface="DejaVu Sans"/>
              </a:rPr>
              <a:t>An  important goal for many problem solving systems is to collect evidence as the system goes along and to modify its behaviour on the basis of evidence</a:t>
            </a:r>
            <a:endParaRPr/>
          </a:p>
          <a:p>
            <a:pPr algn="just">
              <a:lnSpc>
                <a:spcPct val="100000"/>
              </a:lnSpc>
            </a:pPr>
            <a:endParaRPr/>
          </a:p>
          <a:p>
            <a:pPr algn="just">
              <a:lnSpc>
                <a:spcPct val="100000"/>
              </a:lnSpc>
            </a:pPr>
            <a:r>
              <a:rPr lang="en-IN" sz="2800" strike="noStrike" dirty="0">
                <a:solidFill>
                  <a:srgbClr val="000000"/>
                </a:solidFill>
                <a:latin typeface="Calibri"/>
                <a:ea typeface="DejaVu Sans"/>
              </a:rPr>
              <a:t>To model this behaviour we need  a statistical theory of evidence. Bayesian statistics is such a theory.</a:t>
            </a:r>
            <a:endParaRPr/>
          </a:p>
          <a:p>
            <a:pPr algn="just">
              <a:lnSpc>
                <a:spcPct val="100000"/>
              </a:lnSpc>
            </a:pPr>
            <a:r>
              <a:rPr lang="en-IN" sz="2800" strike="noStrike" dirty="0">
                <a:solidFill>
                  <a:srgbClr val="000000"/>
                </a:solidFill>
                <a:latin typeface="Calibri"/>
                <a:ea typeface="DejaVu Sans"/>
              </a:rPr>
              <a:t>The fundamental notion of Bayesian statistics is that of condition probability.</a:t>
            </a:r>
            <a:endParaRPr/>
          </a:p>
          <a:p>
            <a:pPr algn="just">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36160"/>
            <a:ext cx="822780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dirty="0">
                <a:solidFill>
                  <a:srgbClr val="000000"/>
                </a:solidFill>
                <a:latin typeface="Calibri"/>
                <a:ea typeface="DejaVu Sans"/>
              </a:rPr>
              <a:t>Statistical Reasoning </a:t>
            </a:r>
            <a:endParaRPr b="1" dirty="0"/>
          </a:p>
        </p:txBody>
      </p:sp>
      <p:sp>
        <p:nvSpPr>
          <p:cNvPr id="273" name="CustomShape 2"/>
          <p:cNvSpPr/>
          <p:nvPr/>
        </p:nvSpPr>
        <p:spPr>
          <a:xfrm>
            <a:off x="457200" y="1152000"/>
            <a:ext cx="8469360" cy="517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dirty="0">
                <a:solidFill>
                  <a:srgbClr val="000000"/>
                </a:solidFill>
                <a:latin typeface="Times New Roman"/>
                <a:ea typeface="DejaVu Sans"/>
              </a:rPr>
              <a:t>Probability &amp; Bayes Theorem</a:t>
            </a:r>
            <a:endParaRPr dirty="0"/>
          </a:p>
          <a:p>
            <a:pPr>
              <a:lnSpc>
                <a:spcPct val="100000"/>
              </a:lnSpc>
            </a:pPr>
            <a:endParaRPr dirty="0"/>
          </a:p>
          <a:p>
            <a:pPr>
              <a:lnSpc>
                <a:spcPct val="100000"/>
              </a:lnSpc>
            </a:pPr>
            <a:endParaRPr dirty="0"/>
          </a:p>
          <a:p>
            <a:pPr algn="just">
              <a:lnSpc>
                <a:spcPct val="100000"/>
              </a:lnSpc>
            </a:pPr>
            <a:r>
              <a:rPr lang="en-IN" sz="2400" strike="noStrike" dirty="0">
                <a:solidFill>
                  <a:srgbClr val="000000"/>
                </a:solidFill>
                <a:latin typeface="Times New Roman"/>
                <a:ea typeface="DejaVu Sans"/>
              </a:rPr>
              <a:t>Read the expression as the probability of Hypothesis H given that we have observed evidence E.</a:t>
            </a:r>
            <a:endParaRPr dirty="0"/>
          </a:p>
          <a:p>
            <a:pPr algn="just">
              <a:lnSpc>
                <a:spcPct val="100000"/>
              </a:lnSpc>
            </a:pPr>
            <a:r>
              <a:rPr lang="en-IN" sz="2400" strike="noStrike" dirty="0">
                <a:solidFill>
                  <a:srgbClr val="000000"/>
                </a:solidFill>
                <a:latin typeface="Times New Roman"/>
                <a:ea typeface="DejaVu Sans"/>
              </a:rPr>
              <a:t>To compute this, we need to take into account the prior probability of H ( the probability that we would assign to H if we had no evidence) &amp; the extent to which E provides evidence of H.</a:t>
            </a:r>
            <a:endParaRPr dirty="0"/>
          </a:p>
          <a:p>
            <a:pPr algn="just">
              <a:lnSpc>
                <a:spcPct val="100000"/>
              </a:lnSpc>
            </a:pPr>
            <a:endParaRPr dirty="0"/>
          </a:p>
          <a:p>
            <a:pPr algn="just">
              <a:lnSpc>
                <a:spcPct val="100000"/>
              </a:lnSpc>
            </a:pPr>
            <a:r>
              <a:rPr lang="en-IN" sz="2400" strike="noStrike" dirty="0">
                <a:solidFill>
                  <a:srgbClr val="000000"/>
                </a:solidFill>
                <a:latin typeface="Times New Roman"/>
                <a:ea typeface="DejaVu Sans"/>
              </a:rPr>
              <a:t> To do this we need to define a universe that contains an exhaustive, mutually exclusive set of </a:t>
            </a:r>
            <a:r>
              <a:rPr lang="en-IN" sz="2400" strike="noStrike" dirty="0" err="1">
                <a:solidFill>
                  <a:srgbClr val="000000"/>
                </a:solidFill>
                <a:latin typeface="Times New Roman"/>
                <a:ea typeface="DejaVu Sans"/>
              </a:rPr>
              <a:t>Hi’s</a:t>
            </a:r>
            <a:r>
              <a:rPr lang="en-IN" sz="2400" strike="noStrike" dirty="0">
                <a:solidFill>
                  <a:srgbClr val="000000"/>
                </a:solidFill>
                <a:latin typeface="Times New Roman"/>
                <a:ea typeface="DejaVu Sans"/>
              </a:rPr>
              <a:t>, among which we are trying to discriminate.</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74" name="CustomShape 3"/>
          <p:cNvSpPr/>
          <p:nvPr/>
        </p:nvSpPr>
        <p:spPr>
          <a:xfrm>
            <a:off x="3234600" y="1692000"/>
            <a:ext cx="1253160" cy="46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strike="noStrike">
                <a:solidFill>
                  <a:srgbClr val="000000"/>
                </a:solidFill>
                <a:latin typeface="Times New Roman"/>
                <a:ea typeface="DejaVu Sans"/>
              </a:rPr>
              <a:t>P(H\ 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57200" y="128160"/>
            <a:ext cx="8227800" cy="8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strike="noStrike">
                <a:solidFill>
                  <a:srgbClr val="000000"/>
                </a:solidFill>
                <a:latin typeface="Calibri"/>
                <a:ea typeface="DejaVu Sans"/>
              </a:rPr>
              <a:t>Statistical Reasoning</a:t>
            </a:r>
            <a:endParaRPr/>
          </a:p>
        </p:txBody>
      </p:sp>
      <p:sp>
        <p:nvSpPr>
          <p:cNvPr id="276" name="CustomShape 2"/>
          <p:cNvSpPr/>
          <p:nvPr/>
        </p:nvSpPr>
        <p:spPr>
          <a:xfrm>
            <a:off x="216000" y="792000"/>
            <a:ext cx="8928000" cy="59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IN" sz="2600" strike="noStrike" dirty="0">
                <a:solidFill>
                  <a:srgbClr val="000000"/>
                </a:solidFill>
                <a:latin typeface="Times New Roman"/>
                <a:ea typeface="DejaVu Sans"/>
              </a:rPr>
              <a:t>Probability &amp; Bayes Theorem</a:t>
            </a:r>
            <a:endParaRPr dirty="0"/>
          </a:p>
          <a:p>
            <a:pPr>
              <a:lnSpc>
                <a:spcPct val="100000"/>
              </a:lnSpc>
            </a:pPr>
            <a:endParaRPr dirty="0"/>
          </a:p>
          <a:p>
            <a:pPr>
              <a:lnSpc>
                <a:spcPct val="100000"/>
              </a:lnSpc>
            </a:pPr>
            <a:r>
              <a:rPr lang="en-IN" sz="2600" strike="noStrike" dirty="0">
                <a:solidFill>
                  <a:srgbClr val="000000"/>
                </a:solidFill>
                <a:latin typeface="Times New Roman"/>
                <a:ea typeface="DejaVu Sans"/>
              </a:rPr>
              <a:t>P(H</a:t>
            </a:r>
            <a:r>
              <a:rPr lang="en-IN" sz="2600" strike="noStrike" baseline="-101000" dirty="0">
                <a:solidFill>
                  <a:srgbClr val="000000"/>
                </a:solidFill>
                <a:latin typeface="Times New Roman"/>
                <a:ea typeface="DejaVu Sans"/>
              </a:rPr>
              <a:t>i</a:t>
            </a:r>
            <a:r>
              <a:rPr lang="en-IN" sz="2600" strike="noStrike" dirty="0">
                <a:solidFill>
                  <a:srgbClr val="000000"/>
                </a:solidFill>
                <a:latin typeface="Times New Roman"/>
                <a:ea typeface="DejaVu Sans"/>
              </a:rPr>
              <a:t>\ E) – the probability that hypothesis H</a:t>
            </a:r>
            <a:r>
              <a:rPr lang="en-IN" sz="2600" strike="noStrike" baseline="-101000" dirty="0">
                <a:solidFill>
                  <a:srgbClr val="000000"/>
                </a:solidFill>
                <a:latin typeface="Times New Roman"/>
                <a:ea typeface="DejaVu Sans"/>
              </a:rPr>
              <a:t>i</a:t>
            </a:r>
            <a:r>
              <a:rPr lang="en-IN" sz="2600" strike="noStrike" dirty="0">
                <a:solidFill>
                  <a:srgbClr val="000000"/>
                </a:solidFill>
                <a:latin typeface="Times New Roman"/>
                <a:ea typeface="DejaVu Sans"/>
              </a:rPr>
              <a:t> is true given evidence E</a:t>
            </a:r>
            <a:endParaRPr dirty="0"/>
          </a:p>
          <a:p>
            <a:pPr>
              <a:lnSpc>
                <a:spcPct val="100000"/>
              </a:lnSpc>
            </a:pPr>
            <a:r>
              <a:rPr lang="en-IN" sz="2600" strike="noStrike" dirty="0">
                <a:solidFill>
                  <a:srgbClr val="000000"/>
                </a:solidFill>
                <a:latin typeface="Times New Roman"/>
                <a:ea typeface="DejaVu Sans"/>
              </a:rPr>
              <a:t>P(E\</a:t>
            </a:r>
            <a:r>
              <a:rPr lang="en-IN" sz="2600" strike="noStrike" dirty="0" err="1">
                <a:solidFill>
                  <a:srgbClr val="000000"/>
                </a:solidFill>
                <a:latin typeface="Times New Roman"/>
                <a:ea typeface="DejaVu Sans"/>
              </a:rPr>
              <a:t>H</a:t>
            </a:r>
            <a:r>
              <a:rPr lang="en-IN" sz="2600" strike="noStrike" baseline="-25000" dirty="0" err="1">
                <a:solidFill>
                  <a:srgbClr val="000000"/>
                </a:solidFill>
                <a:latin typeface="Times New Roman"/>
                <a:ea typeface="DejaVu Sans"/>
              </a:rPr>
              <a:t>i</a:t>
            </a:r>
            <a:r>
              <a:rPr lang="en-IN" sz="2600" strike="noStrike" baseline="-101000" dirty="0" err="1">
                <a:solidFill>
                  <a:srgbClr val="000000"/>
                </a:solidFill>
                <a:latin typeface="Times New Roman"/>
                <a:ea typeface="DejaVu Sans"/>
              </a:rPr>
              <a:t>i</a:t>
            </a:r>
            <a:r>
              <a:rPr lang="en-IN" sz="2600" strike="noStrike" dirty="0">
                <a:solidFill>
                  <a:srgbClr val="000000"/>
                </a:solidFill>
                <a:latin typeface="Times New Roman"/>
                <a:ea typeface="DejaVu Sans"/>
              </a:rPr>
              <a:t>) – The probability that we will observe	evidence E given that hypothesis </a:t>
            </a:r>
            <a:r>
              <a:rPr lang="en-IN" sz="2600" strike="noStrike" dirty="0" err="1">
                <a:solidFill>
                  <a:srgbClr val="000000"/>
                </a:solidFill>
                <a:latin typeface="Times New Roman"/>
                <a:ea typeface="DejaVu Sans"/>
              </a:rPr>
              <a:t>i</a:t>
            </a:r>
            <a:r>
              <a:rPr lang="en-IN" sz="2600" strike="noStrike" dirty="0">
                <a:solidFill>
                  <a:srgbClr val="000000"/>
                </a:solidFill>
                <a:latin typeface="Times New Roman"/>
                <a:ea typeface="DejaVu Sans"/>
              </a:rPr>
              <a:t> is true </a:t>
            </a:r>
            <a:endParaRPr dirty="0"/>
          </a:p>
          <a:p>
            <a:pPr>
              <a:lnSpc>
                <a:spcPct val="100000"/>
              </a:lnSpc>
            </a:pPr>
            <a:r>
              <a:rPr lang="en-IN" sz="2600" strike="noStrike" dirty="0">
                <a:solidFill>
                  <a:srgbClr val="000000"/>
                </a:solidFill>
                <a:latin typeface="Times New Roman"/>
                <a:ea typeface="DejaVu Sans"/>
              </a:rPr>
              <a:t>P(H</a:t>
            </a:r>
            <a:r>
              <a:rPr lang="en-IN" sz="2600" strike="noStrike" baseline="-101000" dirty="0">
                <a:solidFill>
                  <a:srgbClr val="000000"/>
                </a:solidFill>
                <a:latin typeface="Times New Roman"/>
                <a:ea typeface="DejaVu Sans"/>
              </a:rPr>
              <a:t>i</a:t>
            </a:r>
            <a:r>
              <a:rPr lang="en-IN" sz="2600" strike="noStrike" dirty="0">
                <a:solidFill>
                  <a:srgbClr val="000000"/>
                </a:solidFill>
                <a:latin typeface="Times New Roman"/>
                <a:ea typeface="DejaVu Sans"/>
              </a:rPr>
              <a:t>)  - The priori probability that hypothesis </a:t>
            </a:r>
            <a:r>
              <a:rPr lang="en-IN" sz="2600" strike="noStrike" dirty="0" err="1">
                <a:solidFill>
                  <a:srgbClr val="000000"/>
                </a:solidFill>
                <a:latin typeface="Times New Roman"/>
                <a:ea typeface="DejaVu Sans"/>
              </a:rPr>
              <a:t>i</a:t>
            </a:r>
            <a:r>
              <a:rPr lang="en-IN" sz="2600" strike="noStrike" dirty="0">
                <a:solidFill>
                  <a:srgbClr val="000000"/>
                </a:solidFill>
                <a:latin typeface="Times New Roman"/>
                <a:ea typeface="DejaVu Sans"/>
              </a:rPr>
              <a:t> is true in the absence of any specific evidence. These probabilities are called prior probabilities or priors.</a:t>
            </a:r>
            <a:endParaRPr dirty="0"/>
          </a:p>
          <a:p>
            <a:pPr>
              <a:lnSpc>
                <a:spcPct val="100000"/>
              </a:lnSpc>
            </a:pPr>
            <a:r>
              <a:rPr lang="en-IN" sz="2600" strike="noStrike" dirty="0">
                <a:solidFill>
                  <a:srgbClr val="000000"/>
                </a:solidFill>
                <a:latin typeface="Times New Roman"/>
                <a:ea typeface="DejaVu Sans"/>
              </a:rPr>
              <a:t>K = the number of possible hypothesis.</a:t>
            </a:r>
            <a:endParaRPr lang="en-IN" dirty="0"/>
          </a:p>
          <a:p>
            <a:pPr>
              <a:lnSpc>
                <a:spcPct val="100000"/>
              </a:lnSpc>
            </a:pPr>
            <a:endParaRPr lang="en-IN" sz="2600" strike="noStrike" dirty="0">
              <a:solidFill>
                <a:srgbClr val="000000"/>
              </a:solidFill>
              <a:latin typeface="Times New Roman"/>
              <a:ea typeface="DejaVu Sans"/>
            </a:endParaRPr>
          </a:p>
          <a:p>
            <a:pPr>
              <a:lnSpc>
                <a:spcPct val="100000"/>
              </a:lnSpc>
            </a:pPr>
            <a:r>
              <a:rPr lang="en-IN" sz="2600" strike="noStrike" dirty="0" err="1">
                <a:solidFill>
                  <a:srgbClr val="000000"/>
                </a:solidFill>
                <a:latin typeface="Times New Roman"/>
                <a:ea typeface="DejaVu Sans"/>
              </a:rPr>
              <a:t>Bayes’s</a:t>
            </a:r>
            <a:r>
              <a:rPr lang="en-IN" sz="2600" strike="noStrike" dirty="0">
                <a:solidFill>
                  <a:srgbClr val="000000"/>
                </a:solidFill>
                <a:latin typeface="Times New Roman"/>
                <a:ea typeface="DejaVu Sans"/>
              </a:rPr>
              <a:t> theorem states that</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828" y="5428488"/>
            <a:ext cx="4185634" cy="1005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154547"/>
            <a:ext cx="8227800" cy="87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000" strike="noStrike" dirty="0">
                <a:solidFill>
                  <a:srgbClr val="000000"/>
                </a:solidFill>
                <a:latin typeface="Calibri"/>
                <a:ea typeface="DejaVu Sans"/>
              </a:rPr>
              <a:t>Statistical Reasoning</a:t>
            </a:r>
            <a:endParaRPr dirty="0"/>
          </a:p>
        </p:txBody>
      </p:sp>
      <p:sp>
        <p:nvSpPr>
          <p:cNvPr id="279" name="CustomShape 2"/>
          <p:cNvSpPr/>
          <p:nvPr/>
        </p:nvSpPr>
        <p:spPr>
          <a:xfrm>
            <a:off x="457200" y="1019160"/>
            <a:ext cx="8227800" cy="530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1" strike="noStrike" dirty="0">
                <a:solidFill>
                  <a:srgbClr val="000000"/>
                </a:solidFill>
                <a:latin typeface="Times New Roman"/>
                <a:ea typeface="DejaVu Sans"/>
              </a:rPr>
              <a:t>Probability &amp; Bayes Theorem</a:t>
            </a:r>
            <a:endParaRPr dirty="0"/>
          </a:p>
          <a:p>
            <a:pPr>
              <a:lnSpc>
                <a:spcPct val="100000"/>
              </a:lnSpc>
            </a:pPr>
            <a:endParaRPr dirty="0"/>
          </a:p>
          <a:p>
            <a:pPr>
              <a:lnSpc>
                <a:spcPct val="100000"/>
              </a:lnSpc>
            </a:pPr>
            <a:r>
              <a:rPr lang="en-IN" sz="2600" strike="noStrike" dirty="0">
                <a:solidFill>
                  <a:srgbClr val="000000"/>
                </a:solidFill>
                <a:latin typeface="Times New Roman"/>
                <a:ea typeface="DejaVu Sans"/>
              </a:rPr>
              <a:t> Mineral example – PROSPECTOR is a program which  help </a:t>
            </a:r>
            <a:r>
              <a:rPr lang="en-IN" sz="2600" strike="noStrike">
                <a:solidFill>
                  <a:srgbClr val="000000"/>
                </a:solidFill>
                <a:latin typeface="Times New Roman"/>
                <a:ea typeface="DejaVu Sans"/>
              </a:rPr>
              <a:t>in locating </a:t>
            </a:r>
            <a:r>
              <a:rPr lang="en-IN" sz="2600" strike="noStrike" dirty="0">
                <a:solidFill>
                  <a:srgbClr val="000000"/>
                </a:solidFill>
                <a:latin typeface="Times New Roman"/>
                <a:ea typeface="DejaVu Sans"/>
              </a:rPr>
              <a:t>deposits of several minerals.</a:t>
            </a:r>
            <a:endParaRPr dirty="0"/>
          </a:p>
          <a:p>
            <a:pPr>
              <a:lnSpc>
                <a:spcPct val="100000"/>
              </a:lnSpc>
            </a:pPr>
            <a:endParaRPr dirty="0"/>
          </a:p>
          <a:p>
            <a:pPr>
              <a:lnSpc>
                <a:spcPct val="100000"/>
              </a:lnSpc>
            </a:pPr>
            <a:r>
              <a:rPr lang="en-IN" sz="2600" strike="noStrike" dirty="0">
                <a:solidFill>
                  <a:srgbClr val="000000"/>
                </a:solidFill>
                <a:latin typeface="Times New Roman"/>
                <a:ea typeface="DejaVu Sans"/>
              </a:rPr>
              <a:t>The key to use </a:t>
            </a:r>
            <a:r>
              <a:rPr lang="en-IN" sz="2600" strike="noStrike" dirty="0" err="1">
                <a:solidFill>
                  <a:srgbClr val="000000"/>
                </a:solidFill>
                <a:latin typeface="Times New Roman"/>
                <a:ea typeface="DejaVu Sans"/>
              </a:rPr>
              <a:t>bayes’theorem</a:t>
            </a:r>
            <a:r>
              <a:rPr lang="en-IN" sz="2600" strike="noStrike" dirty="0">
                <a:solidFill>
                  <a:srgbClr val="000000"/>
                </a:solidFill>
                <a:latin typeface="Times New Roman"/>
                <a:ea typeface="DejaVu Sans"/>
              </a:rPr>
              <a:t> as a basis for uncertain reasoning is to recognize exactly  what it says.</a:t>
            </a:r>
            <a:endParaRPr dirty="0"/>
          </a:p>
          <a:p>
            <a:pPr>
              <a:lnSpc>
                <a:spcPct val="100000"/>
              </a:lnSpc>
            </a:pPr>
            <a:endParaRPr dirty="0"/>
          </a:p>
          <a:p>
            <a:pPr>
              <a:lnSpc>
                <a:spcPct val="100000"/>
              </a:lnSpc>
            </a:pPr>
            <a:r>
              <a:rPr lang="en-IN" sz="2600" strike="noStrike" dirty="0">
                <a:solidFill>
                  <a:srgbClr val="000000"/>
                </a:solidFill>
                <a:latin typeface="Times New Roman"/>
                <a:ea typeface="DejaVu Sans"/>
              </a:rPr>
              <a:t>When we say P(A\B), we are describing the conditional probability of A given  that the only evidence we have is B.</a:t>
            </a:r>
            <a:endParaRPr dirty="0"/>
          </a:p>
          <a:p>
            <a:pPr>
              <a:lnSpc>
                <a:spcPct val="100000"/>
              </a:lnSpc>
            </a:pPr>
            <a:r>
              <a:rPr lang="en-IN" sz="2600" strike="noStrike" dirty="0">
                <a:solidFill>
                  <a:srgbClr val="000000"/>
                </a:solidFill>
                <a:latin typeface="Times New Roman"/>
                <a:ea typeface="DejaVu Sans"/>
              </a:rPr>
              <a:t>If there is also other relevant evidence, then it must also be considered.</a:t>
            </a:r>
            <a:endParaRPr dirty="0"/>
          </a:p>
          <a:p>
            <a:pPr>
              <a:lnSpc>
                <a:spcPct val="100000"/>
              </a:lnSpc>
            </a:pPr>
            <a:r>
              <a:rPr lang="en-IN" sz="2600" strike="noStrike" dirty="0">
                <a:solidFill>
                  <a:srgbClr val="000000"/>
                </a:solidFill>
                <a:latin typeface="Times New Roman"/>
                <a:ea typeface="DejaVu Sans"/>
              </a:rPr>
              <a:t>Spot, Fever &amp; Measles Example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48600"/>
            <a:ext cx="8227800" cy="66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a:solidFill>
                  <a:srgbClr val="000000"/>
                </a:solidFill>
                <a:latin typeface="Calibri"/>
                <a:ea typeface="DejaVu Sans"/>
              </a:rPr>
              <a:t>Statistical Reasoning </a:t>
            </a:r>
            <a:endParaRPr/>
          </a:p>
        </p:txBody>
      </p:sp>
      <p:sp>
        <p:nvSpPr>
          <p:cNvPr id="281" name="CustomShape 2"/>
          <p:cNvSpPr/>
          <p:nvPr/>
        </p:nvSpPr>
        <p:spPr>
          <a:xfrm>
            <a:off x="482760" y="895320"/>
            <a:ext cx="8227800" cy="551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IN" sz="2400" b="1" strike="noStrike" dirty="0">
                <a:solidFill>
                  <a:srgbClr val="000000"/>
                </a:solidFill>
                <a:latin typeface="Calibri"/>
                <a:ea typeface="DejaVu Sans"/>
              </a:rPr>
              <a:t>Probability &amp; Bayes Theorem</a:t>
            </a:r>
            <a:endParaRPr dirty="0"/>
          </a:p>
          <a:p>
            <a:pPr>
              <a:lnSpc>
                <a:spcPct val="100000"/>
              </a:lnSpc>
            </a:pPr>
            <a:endParaRPr dirty="0"/>
          </a:p>
          <a:p>
            <a:pPr>
              <a:lnSpc>
                <a:spcPct val="100000"/>
              </a:lnSpc>
              <a:buFont typeface="Arial"/>
              <a:buChar char="•"/>
            </a:pPr>
            <a:r>
              <a:rPr lang="en-IN" sz="2400" strike="noStrike" dirty="0">
                <a:solidFill>
                  <a:srgbClr val="000000"/>
                </a:solidFill>
                <a:latin typeface="Calibri"/>
                <a:ea typeface="DejaVu Sans"/>
              </a:rPr>
              <a:t>The </a:t>
            </a:r>
            <a:r>
              <a:rPr lang="en-IN" sz="2400" strike="noStrike" dirty="0" err="1">
                <a:solidFill>
                  <a:srgbClr val="000000"/>
                </a:solidFill>
                <a:latin typeface="Calibri"/>
                <a:ea typeface="DejaVu Sans"/>
              </a:rPr>
              <a:t>Baye’s</a:t>
            </a:r>
            <a:r>
              <a:rPr lang="en-IN" sz="2400" strike="noStrike" dirty="0">
                <a:solidFill>
                  <a:srgbClr val="000000"/>
                </a:solidFill>
                <a:latin typeface="Calibri"/>
                <a:ea typeface="DejaVu Sans"/>
              </a:rPr>
              <a:t> theorem is intractable for several reasons:</a:t>
            </a:r>
            <a:endParaRPr dirty="0"/>
          </a:p>
          <a:p>
            <a:pPr>
              <a:lnSpc>
                <a:spcPct val="100000"/>
              </a:lnSpc>
            </a:pPr>
            <a:endParaRPr dirty="0"/>
          </a:p>
          <a:p>
            <a:pPr marL="800100" lvl="1" indent="-342900">
              <a:lnSpc>
                <a:spcPct val="100000"/>
              </a:lnSpc>
              <a:buSzPct val="75000"/>
              <a:buFont typeface="Wingdings" panose="05000000000000000000" pitchFamily="2" charset="2"/>
              <a:buChar char="Ø"/>
            </a:pPr>
            <a:r>
              <a:rPr lang="en-IN" sz="2400" strike="noStrike" dirty="0">
                <a:solidFill>
                  <a:srgbClr val="000000"/>
                </a:solidFill>
                <a:latin typeface="Calibri"/>
                <a:ea typeface="DejaVu Sans"/>
              </a:rPr>
              <a:t>The knowledge acquisition problem is insurmountable ; too many probabilities have to be provided. And there are substantial evidence that people are very bad probability estimators.</a:t>
            </a:r>
            <a:endParaRPr dirty="0"/>
          </a:p>
          <a:p>
            <a:pPr>
              <a:lnSpc>
                <a:spcPct val="100000"/>
              </a:lnSpc>
            </a:pPr>
            <a:endParaRPr dirty="0"/>
          </a:p>
          <a:p>
            <a:pPr marL="800100" lvl="1" indent="-342900">
              <a:lnSpc>
                <a:spcPct val="100000"/>
              </a:lnSpc>
              <a:buSzPct val="75000"/>
              <a:buFont typeface="Wingdings" panose="05000000000000000000" pitchFamily="2" charset="2"/>
              <a:buChar char="Ø"/>
            </a:pPr>
            <a:r>
              <a:rPr lang="en-IN" sz="2400" strike="noStrike" dirty="0">
                <a:solidFill>
                  <a:srgbClr val="000000"/>
                </a:solidFill>
                <a:latin typeface="Calibri"/>
                <a:ea typeface="DejaVu Sans"/>
              </a:rPr>
              <a:t>The space that would be required to store all probabilities is too large.</a:t>
            </a:r>
            <a:endParaRPr dirty="0"/>
          </a:p>
          <a:p>
            <a:pPr>
              <a:lnSpc>
                <a:spcPct val="100000"/>
              </a:lnSpc>
            </a:pPr>
            <a:endParaRPr dirty="0"/>
          </a:p>
          <a:p>
            <a:pPr marL="800100" lvl="1" indent="-342900">
              <a:lnSpc>
                <a:spcPct val="100000"/>
              </a:lnSpc>
              <a:buSzPct val="75000"/>
              <a:buFont typeface="Wingdings" panose="05000000000000000000" pitchFamily="2" charset="2"/>
              <a:buChar char="Ø"/>
            </a:pPr>
            <a:r>
              <a:rPr lang="en-IN" sz="2400" strike="noStrike" dirty="0">
                <a:solidFill>
                  <a:srgbClr val="000000"/>
                </a:solidFill>
                <a:latin typeface="Calibri"/>
                <a:ea typeface="DejaVu Sans"/>
              </a:rPr>
              <a:t>The time required to compute the probabilities is too large.</a:t>
            </a:r>
            <a:endParaRPr dirty="0"/>
          </a:p>
          <a:p>
            <a:pPr algn="just">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2295</Words>
  <Application>Microsoft Macintosh PowerPoint</Application>
  <PresentationFormat>On-screen Show (4:3)</PresentationFormat>
  <Paragraphs>215</Paragraphs>
  <Slides>31</Slides>
  <Notes>11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31</vt:i4>
      </vt:variant>
    </vt:vector>
  </HeadingPairs>
  <TitlesOfParts>
    <vt:vector size="44" baseType="lpstr">
      <vt:lpstr>Arial</vt:lpstr>
      <vt:lpstr>Arial Rounded MT Bold</vt:lpstr>
      <vt:lpstr>Calibri</vt:lpstr>
      <vt:lpstr>Calibri Light</vt:lpstr>
      <vt:lpstr>StarSymbol</vt:lpstr>
      <vt:lpstr>Times New Roman</vt:lpstr>
      <vt:lpstr>Wingdings</vt:lpstr>
      <vt:lpstr>Wingdings 2</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of Combining Two independent assumptions</vt:lpstr>
      <vt:lpstr>PowerPoint Presentation</vt:lpstr>
      <vt:lpstr>Bayesian Networks</vt:lpstr>
      <vt:lpstr>PowerPoint Presentation</vt:lpstr>
      <vt:lpstr>PowerPoint Presentation</vt:lpstr>
      <vt:lpstr>Bayesian Networks</vt:lpstr>
      <vt:lpstr>Bayesian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Reasoning</dc:title>
  <dc:creator>admin</dc:creator>
  <cp:lastModifiedBy>Pragya shukla</cp:lastModifiedBy>
  <cp:revision>86</cp:revision>
  <dcterms:created xsi:type="dcterms:W3CDTF">2006-08-16T00:00:00Z</dcterms:created>
  <dcterms:modified xsi:type="dcterms:W3CDTF">2023-09-26T05:54:22Z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