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6"/>
  </p:notesMasterIdLst>
  <p:sldIdLst>
    <p:sldId id="311" r:id="rId2"/>
    <p:sldId id="312" r:id="rId3"/>
    <p:sldId id="316" r:id="rId4"/>
    <p:sldId id="314" r:id="rId5"/>
    <p:sldId id="317" r:id="rId6"/>
    <p:sldId id="318" r:id="rId7"/>
    <p:sldId id="319" r:id="rId8"/>
    <p:sldId id="309" r:id="rId9"/>
    <p:sldId id="323" r:id="rId10"/>
    <p:sldId id="320" r:id="rId11"/>
    <p:sldId id="322" r:id="rId12"/>
    <p:sldId id="324" r:id="rId13"/>
    <p:sldId id="260" r:id="rId14"/>
    <p:sldId id="261" r:id="rId15"/>
    <p:sldId id="321" r:id="rId16"/>
    <p:sldId id="262" r:id="rId17"/>
    <p:sldId id="310" r:id="rId18"/>
    <p:sldId id="264" r:id="rId19"/>
    <p:sldId id="265" r:id="rId20"/>
    <p:sldId id="266" r:id="rId21"/>
    <p:sldId id="267" r:id="rId22"/>
    <p:sldId id="271" r:id="rId23"/>
    <p:sldId id="272"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671" autoAdjust="0"/>
    <p:restoredTop sz="94660"/>
  </p:normalViewPr>
  <p:slideViewPr>
    <p:cSldViewPr>
      <p:cViewPr varScale="1">
        <p:scale>
          <a:sx n="109" d="100"/>
          <a:sy n="109" d="100"/>
        </p:scale>
        <p:origin x="197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FB9D6-A8CD-46BD-8F46-C9E6C9A59848}" type="datetimeFigureOut">
              <a:rPr lang="en-US" smtClean="0"/>
              <a:pPr/>
              <a:t>9/27/23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88649-E1DF-4FD9-A680-EAADA5A79B43}" type="slidenum">
              <a:rPr lang="en-US" smtClean="0"/>
              <a:pPr/>
              <a:t>‹#›</a:t>
            </a:fld>
            <a:endParaRPr lang="en-US"/>
          </a:p>
        </p:txBody>
      </p:sp>
    </p:spTree>
    <p:extLst>
      <p:ext uri="{BB962C8B-B14F-4D97-AF65-F5344CB8AC3E}">
        <p14:creationId xmlns:p14="http://schemas.microsoft.com/office/powerpoint/2010/main" val="257662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788649-E1DF-4FD9-A680-EAADA5A79B43}" type="slidenum">
              <a:rPr lang="en-US" smtClean="0"/>
              <a:pPr/>
              <a:t>21</a:t>
            </a:fld>
            <a:endParaRPr lang="en-US"/>
          </a:p>
        </p:txBody>
      </p:sp>
    </p:spTree>
    <p:extLst>
      <p:ext uri="{BB962C8B-B14F-4D97-AF65-F5344CB8AC3E}">
        <p14:creationId xmlns:p14="http://schemas.microsoft.com/office/powerpoint/2010/main" val="12207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788649-E1DF-4FD9-A680-EAADA5A79B43}" type="slidenum">
              <a:rPr lang="en-US" smtClean="0"/>
              <a:pPr/>
              <a:t>23</a:t>
            </a:fld>
            <a:endParaRPr lang="en-US"/>
          </a:p>
        </p:txBody>
      </p:sp>
    </p:spTree>
    <p:extLst>
      <p:ext uri="{BB962C8B-B14F-4D97-AF65-F5344CB8AC3E}">
        <p14:creationId xmlns:p14="http://schemas.microsoft.com/office/powerpoint/2010/main" val="4099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9/27/23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9/27/23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9/27/23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9/27/23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9/27/23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9/27/23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85800"/>
          </a:xfrm>
        </p:spPr>
        <p:txBody>
          <a:bodyPr>
            <a:normAutofit fontScale="90000"/>
          </a:bodyPr>
          <a:lstStyle/>
          <a:p>
            <a:pPr eaLnBrk="1" fontAlgn="auto" hangingPunct="1">
              <a:spcAft>
                <a:spcPts val="0"/>
              </a:spcAft>
              <a:defRPr/>
            </a:pPr>
            <a:r>
              <a:rPr lang="en-US" sz="4000" dirty="0"/>
              <a:t> Slot &amp; Filler Structure</a:t>
            </a:r>
            <a:r>
              <a:rPr lang="en-US" dirty="0"/>
              <a:t> </a:t>
            </a:r>
          </a:p>
        </p:txBody>
      </p:sp>
      <p:sp>
        <p:nvSpPr>
          <p:cNvPr id="8195" name="Content Placeholder 2"/>
          <p:cNvSpPr>
            <a:spLocks noGrp="1"/>
          </p:cNvSpPr>
          <p:nvPr>
            <p:ph sz="quarter" idx="1"/>
          </p:nvPr>
        </p:nvSpPr>
        <p:spPr>
          <a:xfrm>
            <a:off x="457200" y="762000"/>
            <a:ext cx="8229600" cy="5711825"/>
          </a:xfrm>
        </p:spPr>
        <p:txBody>
          <a:bodyPr/>
          <a:lstStyle/>
          <a:p>
            <a:pPr>
              <a:buClr>
                <a:schemeClr val="tx1"/>
              </a:buClr>
            </a:pPr>
            <a:r>
              <a:rPr lang="en-IN" dirty="0"/>
              <a:t>Monotonic/ </a:t>
            </a:r>
            <a:r>
              <a:rPr lang="en-IN" dirty="0" err="1"/>
              <a:t>nonmonotonic</a:t>
            </a:r>
            <a:r>
              <a:rPr lang="en-IN" dirty="0"/>
              <a:t> inferences can be performed  more efficiently with these structures than with pure logic</a:t>
            </a:r>
          </a:p>
          <a:p>
            <a:pPr>
              <a:buClr>
                <a:schemeClr val="tx1"/>
              </a:buClr>
            </a:pPr>
            <a:r>
              <a:rPr lang="en-IN" dirty="0"/>
              <a:t>Inheritance is easy because knowledge in slot and filler systems is structured as a set of entities and their attributes.</a:t>
            </a:r>
          </a:p>
          <a:p>
            <a:pPr>
              <a:buClr>
                <a:schemeClr val="tx1"/>
              </a:buClr>
            </a:pPr>
            <a:r>
              <a:rPr lang="en-IN" dirty="0"/>
              <a:t>It indexes assertions by the entities they describe. As a result, retrieving the value for an attribute of an entity is fast.</a:t>
            </a:r>
          </a:p>
          <a:p>
            <a:pPr>
              <a:buClr>
                <a:schemeClr val="tx1"/>
              </a:buClr>
            </a:pPr>
            <a:r>
              <a:rPr lang="en-IN" dirty="0"/>
              <a:t>It make easy to describe properties of relations. To do this in a purely logical system requires higher-order mechanisms.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457200" y="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i="0" dirty="0">
                <a:latin typeface="Times New Roman" panose="02020603050405020304" pitchFamily="18" charset="0"/>
              </a:rPr>
              <a:t>Partitioned Semantic Nets</a:t>
            </a:r>
            <a:endParaRPr lang="en-US" altLang="en-US" sz="3600" i="0" dirty="0">
              <a:latin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533400"/>
            <a:ext cx="699770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5"/>
          <p:cNvSpPr txBox="1">
            <a:spLocks noChangeArrowheads="1"/>
          </p:cNvSpPr>
          <p:nvPr/>
        </p:nvSpPr>
        <p:spPr bwMode="auto">
          <a:xfrm>
            <a:off x="990600" y="5257800"/>
            <a:ext cx="71628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Arial" panose="020B0604020202020204" pitchFamily="34" charset="0"/>
              </a:defRPr>
            </a:lvl1pPr>
            <a:lvl2pPr marL="804863"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10000"/>
              </a:spcBef>
              <a:spcAft>
                <a:spcPct val="10000"/>
              </a:spcAft>
              <a:buFont typeface="Wingdings" panose="05000000000000000000" pitchFamily="2" charset="2"/>
              <a:buAutoNum type="alphaLcParenR"/>
            </a:pPr>
            <a:r>
              <a:rPr lang="en-US" altLang="en-US" sz="2000" i="0" dirty="0"/>
              <a:t>The dog bit the mail carrier.</a:t>
            </a:r>
          </a:p>
          <a:p>
            <a:pPr algn="just">
              <a:spcBef>
                <a:spcPct val="10000"/>
              </a:spcBef>
              <a:spcAft>
                <a:spcPct val="10000"/>
              </a:spcAft>
              <a:buFont typeface="Wingdings" panose="05000000000000000000" pitchFamily="2" charset="2"/>
              <a:buAutoNum type="alphaLcParenR"/>
            </a:pPr>
            <a:r>
              <a:rPr lang="en-US" altLang="en-US" sz="2000" i="0" dirty="0"/>
              <a:t>Every dog has bitten a mail carrier.</a:t>
            </a:r>
          </a:p>
          <a:p>
            <a:pPr algn="just">
              <a:spcBef>
                <a:spcPct val="10000"/>
              </a:spcBef>
              <a:spcAft>
                <a:spcPct val="10000"/>
              </a:spcAft>
              <a:buFont typeface="Wingdings" panose="05000000000000000000" pitchFamily="2" charset="2"/>
              <a:buAutoNum type="alphaLcParenR"/>
            </a:pPr>
            <a:r>
              <a:rPr lang="en-US" altLang="en-US" sz="2000" i="0" dirty="0"/>
              <a:t>Every dog in town has bitten the constable:</a:t>
            </a:r>
          </a:p>
          <a:p>
            <a:pPr algn="just">
              <a:spcBef>
                <a:spcPct val="10000"/>
              </a:spcBef>
              <a:spcAft>
                <a:spcPct val="10000"/>
              </a:spcAft>
              <a:buFont typeface="Wingdings" panose="05000000000000000000" pitchFamily="2" charset="2"/>
              <a:buAutoNum type="alphaLcParenR"/>
            </a:pPr>
            <a:r>
              <a:rPr lang="en-US" altLang="en-US" sz="2000" i="0" dirty="0"/>
              <a:t>Every dog has bitten every mail carrier. </a:t>
            </a:r>
          </a:p>
        </p:txBody>
      </p:sp>
    </p:spTree>
    <p:extLst>
      <p:ext uri="{BB962C8B-B14F-4D97-AF65-F5344CB8AC3E}">
        <p14:creationId xmlns:p14="http://schemas.microsoft.com/office/powerpoint/2010/main" val="34287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DE16-41BA-9909-B017-CBFBF302818B}"/>
              </a:ext>
            </a:extLst>
          </p:cNvPr>
          <p:cNvSpPr>
            <a:spLocks noGrp="1"/>
          </p:cNvSpPr>
          <p:nvPr>
            <p:ph type="title"/>
          </p:nvPr>
        </p:nvSpPr>
        <p:spPr>
          <a:xfrm>
            <a:off x="457200" y="579438"/>
            <a:ext cx="7467600" cy="639762"/>
          </a:xfrm>
        </p:spPr>
        <p:txBody>
          <a:bodyPr>
            <a:normAutofit fontScale="90000"/>
          </a:bodyPr>
          <a:lstStyle/>
          <a:p>
            <a:r>
              <a:rPr lang="en-US" altLang="en-US" sz="3200" b="1" i="0" dirty="0">
                <a:latin typeface="Times New Roman" panose="02020603050405020304" pitchFamily="18" charset="0"/>
              </a:rPr>
              <a:t>Partitioned Semantic Nets</a:t>
            </a:r>
            <a:br>
              <a:rPr lang="en-US" altLang="en-US" sz="3200" i="0" dirty="0">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82BA2B-AB4C-0EFB-C384-A5E3616C97D1}"/>
              </a:ext>
            </a:extLst>
          </p:cNvPr>
          <p:cNvSpPr>
            <a:spLocks noGrp="1"/>
          </p:cNvSpPr>
          <p:nvPr>
            <p:ph sz="quarter" idx="1"/>
          </p:nvPr>
        </p:nvSpPr>
        <p:spPr>
          <a:xfrm>
            <a:off x="152400" y="1143000"/>
            <a:ext cx="8610600" cy="533095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Every dog in town has bitten the constable.</a:t>
            </a:r>
          </a:p>
          <a:p>
            <a:pPr marL="0" indent="0" algn="just">
              <a:buNone/>
            </a:pPr>
            <a:r>
              <a:rPr lang="en-US" dirty="0">
                <a:latin typeface="Times New Roman" panose="02020603050405020304" pitchFamily="18" charset="0"/>
                <a:cs typeface="Times New Roman" panose="02020603050405020304" pitchFamily="18" charset="0"/>
              </a:rPr>
              <a:t>	The node c representing the victim lies outside the form of the general statement. Thus it is not viewed as an existentially quantified variable whose value may depend on the value of d. Instead it is interpreted as standing for a specific entity (in this case, a particular constable), just as do other nodes in a standard, nonpartitioned net.</a:t>
            </a:r>
          </a:p>
          <a:p>
            <a:pPr marL="0" indent="0">
              <a:buNone/>
            </a:pPr>
            <a:r>
              <a:rPr lang="en-US" dirty="0">
                <a:latin typeface="Times New Roman" panose="02020603050405020304" pitchFamily="18" charset="0"/>
                <a:cs typeface="Times New Roman" panose="02020603050405020304" pitchFamily="18" charset="0"/>
              </a:rPr>
              <a:t>The spaces of a partitioned semantic net are related to each other by an inclusion hierarchy. In Fig., space SI is included in space SA. Whenever a search process operates in a partitioned semantic net, it can explore nodes and arcs in the space from which it starts and in other spaces that contain the starting point, but it cannot </a:t>
            </a:r>
            <a:r>
              <a:rPr lang="en-US" dirty="0" err="1">
                <a:latin typeface="Times New Roman" panose="02020603050405020304" pitchFamily="18" charset="0"/>
                <a:cs typeface="Times New Roman" panose="02020603050405020304" pitchFamily="18" charset="0"/>
              </a:rPr>
              <a:t>gdownward</a:t>
            </a:r>
            <a:r>
              <a:rPr lang="en-US" dirty="0">
                <a:latin typeface="Times New Roman" panose="02020603050405020304" pitchFamily="18" charset="0"/>
                <a:cs typeface="Times New Roman" panose="02020603050405020304" pitchFamily="18" charset="0"/>
              </a:rPr>
              <a:t>, except in special circumstances, such as when a form are is being traversed.</a:t>
            </a:r>
          </a:p>
        </p:txBody>
      </p:sp>
    </p:spTree>
    <p:extLst>
      <p:ext uri="{BB962C8B-B14F-4D97-AF65-F5344CB8AC3E}">
        <p14:creationId xmlns:p14="http://schemas.microsoft.com/office/powerpoint/2010/main" val="216606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B351-B463-6E6E-DFC1-EA02491B9BCA}"/>
              </a:ext>
            </a:extLst>
          </p:cNvPr>
          <p:cNvSpPr>
            <a:spLocks noGrp="1"/>
          </p:cNvSpPr>
          <p:nvPr>
            <p:ph type="title"/>
          </p:nvPr>
        </p:nvSpPr>
        <p:spPr/>
        <p:txBody>
          <a:bodyPr/>
          <a:lstStyle/>
          <a:p>
            <a:r>
              <a:rPr lang="en-US" altLang="en-US" sz="3200" b="1" i="0" dirty="0">
                <a:latin typeface="Times New Roman" panose="02020603050405020304" pitchFamily="18" charset="0"/>
              </a:rPr>
              <a:t>Partitioned Semantic Nets</a:t>
            </a:r>
            <a:br>
              <a:rPr lang="en-US" altLang="en-US" sz="3200" i="0" dirty="0">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0C8E8D-482B-E916-957D-C2ED8D40E824}"/>
              </a:ext>
            </a:extLst>
          </p:cNvPr>
          <p:cNvSpPr>
            <a:spLocks noGrp="1"/>
          </p:cNvSpPr>
          <p:nvPr>
            <p:ph sz="quarter" idx="1"/>
          </p:nvPr>
        </p:nvSpPr>
        <p:spPr/>
        <p:txBody>
          <a:bodyPr/>
          <a:lstStyle/>
          <a:p>
            <a:pPr marL="0" indent="0">
              <a:buNone/>
            </a:pPr>
            <a:r>
              <a:rPr lang="en-US" dirty="0">
                <a:latin typeface="Times New Roman" panose="02020603050405020304" pitchFamily="18" charset="0"/>
                <a:cs typeface="Times New Roman" panose="02020603050405020304" pitchFamily="18" charset="0"/>
              </a:rPr>
              <a:t>From node d it can be determined that d must be a dog. But if we were to start at the node Dogs and search for all known instances of dogs by traversing isa links, we would not find d since</a:t>
            </a:r>
          </a:p>
          <a:p>
            <a:pPr marL="0" indent="0">
              <a:buNone/>
            </a:pPr>
            <a:r>
              <a:rPr lang="en-US" dirty="0">
                <a:latin typeface="Times New Roman" panose="02020603050405020304" pitchFamily="18" charset="0"/>
                <a:cs typeface="Times New Roman" panose="02020603050405020304" pitchFamily="18" charset="0"/>
              </a:rPr>
              <a:t>it and the link to it are in the space SI, which is at a lower level than space SA. Which contains Dogs. This is</a:t>
            </a:r>
          </a:p>
          <a:p>
            <a:pPr marL="0" indent="0">
              <a:buNone/>
            </a:pPr>
            <a:r>
              <a:rPr lang="en-US" dirty="0">
                <a:latin typeface="Times New Roman" panose="02020603050405020304" pitchFamily="18" charset="0"/>
                <a:cs typeface="Times New Roman" panose="02020603050405020304" pitchFamily="18" charset="0"/>
              </a:rPr>
              <a:t>important, since d does not stand for a particular dog; it is merely a variable that can be instantiated with a value that represents a dog.</a:t>
            </a:r>
          </a:p>
          <a:p>
            <a:endParaRPr lang="en-US" dirty="0"/>
          </a:p>
        </p:txBody>
      </p:sp>
    </p:spTree>
    <p:extLst>
      <p:ext uri="{BB962C8B-B14F-4D97-AF65-F5344CB8AC3E}">
        <p14:creationId xmlns:p14="http://schemas.microsoft.com/office/powerpoint/2010/main" val="260031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dirty="0"/>
              <a:t>Semantic Nets </a:t>
            </a:r>
          </a:p>
        </p:txBody>
      </p:sp>
      <p:sp>
        <p:nvSpPr>
          <p:cNvPr id="3" name="Content Placeholder 2"/>
          <p:cNvSpPr>
            <a:spLocks noGrp="1"/>
          </p:cNvSpPr>
          <p:nvPr>
            <p:ph sz="quarter" idx="1"/>
          </p:nvPr>
        </p:nvSpPr>
        <p:spPr>
          <a:xfrm>
            <a:off x="457200" y="1219200"/>
            <a:ext cx="7848600" cy="5254752"/>
          </a:xfrm>
        </p:spPr>
        <p:txBody>
          <a:bodyPr/>
          <a:lstStyle/>
          <a:p>
            <a:pPr>
              <a:buClr>
                <a:schemeClr val="tx1"/>
              </a:buClr>
            </a:pPr>
            <a:r>
              <a:rPr lang="en-US" sz="2600" dirty="0"/>
              <a:t>Evolution of Frames</a:t>
            </a:r>
          </a:p>
          <a:p>
            <a:pPr algn="just">
              <a:buNone/>
            </a:pPr>
            <a:r>
              <a:rPr lang="en-US" dirty="0"/>
              <a:t>				As seen in the previous problem, there are problems which are  difficult to solve with Semantic Nets. Although there is no clear distinction between a semantic net and frame system. The more structured the system has, the more likely it is to be termed a frame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Frames</a:t>
            </a:r>
          </a:p>
        </p:txBody>
      </p:sp>
      <p:sp>
        <p:nvSpPr>
          <p:cNvPr id="3" name="Content Placeholder 2"/>
          <p:cNvSpPr>
            <a:spLocks noGrp="1"/>
          </p:cNvSpPr>
          <p:nvPr>
            <p:ph sz="quarter" idx="1"/>
          </p:nvPr>
        </p:nvSpPr>
        <p:spPr>
          <a:xfrm>
            <a:off x="228600" y="1600200"/>
            <a:ext cx="8382000" cy="4873752"/>
          </a:xfrm>
        </p:spPr>
        <p:txBody>
          <a:bodyPr>
            <a:normAutofit/>
          </a:bodyPr>
          <a:lstStyle/>
          <a:p>
            <a:pPr algn="just">
              <a:buClr>
                <a:schemeClr val="tx1"/>
              </a:buClr>
            </a:pPr>
            <a:r>
              <a:rPr lang="en-US" dirty="0"/>
              <a:t>A frame is a collection of attributes (called slots) and associated values that describe some entity in the world.</a:t>
            </a:r>
          </a:p>
          <a:p>
            <a:pPr marL="0" indent="0" algn="just">
              <a:buClr>
                <a:schemeClr val="tx1"/>
              </a:buClr>
              <a:buNone/>
            </a:pPr>
            <a:endParaRPr lang="en-US" dirty="0"/>
          </a:p>
          <a:p>
            <a:pPr algn="just">
              <a:buClr>
                <a:schemeClr val="tx1"/>
              </a:buClr>
            </a:pPr>
            <a:r>
              <a:rPr lang="en-US" dirty="0"/>
              <a:t>Sometimes a frame describes an entity in some absolute sense, sometimes it represents the entity from a particular point of view only. </a:t>
            </a:r>
            <a:br>
              <a:rPr lang="en-US" dirty="0"/>
            </a:br>
            <a:endParaRPr lang="en-US" dirty="0"/>
          </a:p>
          <a:p>
            <a:pPr algn="just">
              <a:buClr>
                <a:schemeClr val="tx1"/>
              </a:buClr>
            </a:pPr>
            <a:r>
              <a:rPr lang="en-US" dirty="0"/>
              <a:t>A single frame taken alone is rarely useful, we build frame systems out of collections of frames that are connected to each other by virtue of the fact that the value of an attribute of one frame may be another frame.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1"/>
            <a:ext cx="708660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381000" y="3048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b="1" i="0" dirty="0">
                <a:latin typeface="Times New Roman" panose="02020603050405020304" pitchFamily="18" charset="0"/>
              </a:rPr>
              <a:t>A Simplified Frame System</a:t>
            </a:r>
            <a:endParaRPr lang="en-US" altLang="en-US" sz="3600" i="0" dirty="0">
              <a:latin typeface="Times New Roman" panose="02020603050405020304" pitchFamily="18" charset="0"/>
            </a:endParaRPr>
          </a:p>
        </p:txBody>
      </p:sp>
    </p:spTree>
    <p:extLst>
      <p:ext uri="{BB962C8B-B14F-4D97-AF65-F5344CB8AC3E}">
        <p14:creationId xmlns:p14="http://schemas.microsoft.com/office/powerpoint/2010/main" val="366835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685800"/>
          </a:xfrm>
        </p:spPr>
        <p:txBody>
          <a:bodyPr/>
          <a:lstStyle/>
          <a:p>
            <a:r>
              <a:rPr lang="en-US" dirty="0"/>
              <a:t>Frames as Sets and Instances</a:t>
            </a:r>
          </a:p>
        </p:txBody>
      </p:sp>
      <p:sp>
        <p:nvSpPr>
          <p:cNvPr id="3" name="Content Placeholder 2"/>
          <p:cNvSpPr>
            <a:spLocks noGrp="1"/>
          </p:cNvSpPr>
          <p:nvPr>
            <p:ph sz="quarter" idx="1"/>
          </p:nvPr>
        </p:nvSpPr>
        <p:spPr>
          <a:xfrm>
            <a:off x="304800" y="914400"/>
            <a:ext cx="8077200" cy="5559552"/>
          </a:xfrm>
        </p:spPr>
        <p:txBody>
          <a:bodyPr>
            <a:noAutofit/>
          </a:bodyPr>
          <a:lstStyle/>
          <a:p>
            <a:pPr>
              <a:buClr>
                <a:schemeClr val="tx1"/>
              </a:buClr>
            </a:pPr>
            <a:r>
              <a:rPr lang="en-US" dirty="0"/>
              <a:t>The set theory is a good basis for understanding frame systems. Each frame represents either a class ( a set) or an instance ( an element of class) </a:t>
            </a:r>
          </a:p>
          <a:p>
            <a:pPr>
              <a:buClr>
                <a:schemeClr val="tx1"/>
              </a:buClr>
            </a:pPr>
            <a:r>
              <a:rPr lang="en-US" dirty="0"/>
              <a:t>Considering the Cricket example- </a:t>
            </a:r>
          </a:p>
          <a:p>
            <a:pPr>
              <a:buClr>
                <a:schemeClr val="tx1"/>
              </a:buClr>
            </a:pPr>
            <a:r>
              <a:rPr lang="en-US" dirty="0"/>
              <a:t>	Person, Adult Male, Bowler, Team are all classes. Player name  and country name are entities. </a:t>
            </a:r>
          </a:p>
          <a:p>
            <a:pPr>
              <a:buClr>
                <a:schemeClr val="tx1"/>
              </a:buClr>
            </a:pPr>
            <a:r>
              <a:rPr lang="en-US" dirty="0"/>
              <a:t>Both </a:t>
            </a:r>
            <a:r>
              <a:rPr lang="en-US" dirty="0" err="1"/>
              <a:t>isa</a:t>
            </a:r>
            <a:r>
              <a:rPr lang="en-US" dirty="0"/>
              <a:t> and instance relations have inverse attributes, which we call subclasses &amp; all-instances. </a:t>
            </a:r>
          </a:p>
          <a:p>
            <a:pPr>
              <a:buClr>
                <a:schemeClr val="tx1"/>
              </a:buClr>
            </a:pPr>
            <a:r>
              <a:rPr lang="en-US" dirty="0"/>
              <a:t> A class represents a set, there are 2 kinds of attributes that can be associated with it. </a:t>
            </a:r>
          </a:p>
          <a:p>
            <a:pPr lvl="1">
              <a:buClr>
                <a:schemeClr val="tx1"/>
              </a:buClr>
            </a:pPr>
            <a:r>
              <a:rPr lang="en-US" dirty="0"/>
              <a:t>Its own attributes &amp; Attributes that are to be inherited by each element of the set.(* - This is how they are represented.)</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62000" y="449666"/>
            <a:ext cx="7924800" cy="633213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68362"/>
          </a:xfrm>
        </p:spPr>
        <p:txBody>
          <a:bodyPr/>
          <a:lstStyle/>
          <a:p>
            <a:r>
              <a:rPr lang="en-US" dirty="0"/>
              <a:t>Frames as Sets and Instances</a:t>
            </a:r>
          </a:p>
        </p:txBody>
      </p:sp>
      <p:sp>
        <p:nvSpPr>
          <p:cNvPr id="3" name="Content Placeholder 2"/>
          <p:cNvSpPr>
            <a:spLocks noGrp="1"/>
          </p:cNvSpPr>
          <p:nvPr>
            <p:ph sz="quarter" idx="1"/>
          </p:nvPr>
        </p:nvSpPr>
        <p:spPr>
          <a:xfrm>
            <a:off x="228600" y="838200"/>
            <a:ext cx="8305800" cy="5635752"/>
          </a:xfrm>
        </p:spPr>
        <p:txBody>
          <a:bodyPr>
            <a:noAutofit/>
          </a:bodyPr>
          <a:lstStyle/>
          <a:p>
            <a:pPr algn="just">
              <a:buClr>
                <a:schemeClr val="tx1"/>
              </a:buClr>
            </a:pPr>
            <a:r>
              <a:rPr lang="en-US" sz="2300" dirty="0"/>
              <a:t>Sometimes, the difference between a set and an individual instance may not be clear. </a:t>
            </a:r>
          </a:p>
          <a:p>
            <a:pPr algn="just">
              <a:buClr>
                <a:schemeClr val="tx1"/>
              </a:buClr>
            </a:pPr>
            <a:r>
              <a:rPr lang="en-US" sz="2300" dirty="0"/>
              <a:t>	Example - Team India is an instance of class of Cricket Teams and can also be thought of as set of players. </a:t>
            </a:r>
          </a:p>
          <a:p>
            <a:pPr algn="just">
              <a:buClr>
                <a:schemeClr val="tx1"/>
              </a:buClr>
            </a:pPr>
            <a:r>
              <a:rPr lang="en-US" sz="2300" dirty="0"/>
              <a:t>Now the problem is if we represent Team India as a sub class of Cricket teams, then </a:t>
            </a:r>
            <a:r>
              <a:rPr lang="en-US" sz="2300" dirty="0" err="1"/>
              <a:t>indian</a:t>
            </a:r>
            <a:r>
              <a:rPr lang="en-US" sz="2300" dirty="0"/>
              <a:t> players automatically become part of all the teams, which is not true. We have to do something to stop this. Instead we can make Team India a sub class of class called Cricket Players. </a:t>
            </a:r>
          </a:p>
          <a:p>
            <a:pPr lvl="1" algn="just">
              <a:buClr>
                <a:schemeClr val="tx1"/>
              </a:buClr>
            </a:pPr>
            <a:r>
              <a:rPr lang="en-US" sz="2000" dirty="0"/>
              <a:t>To do this we need to differentiate between regular classes and </a:t>
            </a:r>
            <a:r>
              <a:rPr lang="en-US" sz="2000" dirty="0" err="1"/>
              <a:t>metaclasses</a:t>
            </a:r>
            <a:r>
              <a:rPr lang="en-US" sz="2000" dirty="0"/>
              <a:t>. </a:t>
            </a:r>
          </a:p>
          <a:p>
            <a:pPr algn="just">
              <a:buClr>
                <a:schemeClr val="tx1"/>
              </a:buClr>
            </a:pPr>
            <a:r>
              <a:rPr lang="en-US" sz="2300" dirty="0"/>
              <a:t>Regular Classes are those whose elements are individual entities.</a:t>
            </a:r>
          </a:p>
          <a:p>
            <a:pPr algn="just">
              <a:buClr>
                <a:schemeClr val="tx1"/>
              </a:buClr>
            </a:pPr>
            <a:r>
              <a:rPr lang="en-US" sz="2300" dirty="0"/>
              <a:t> </a:t>
            </a:r>
            <a:r>
              <a:rPr lang="en-US" sz="2300" dirty="0" err="1"/>
              <a:t>Metaclasses</a:t>
            </a:r>
            <a:r>
              <a:rPr lang="en-US" sz="2300" dirty="0"/>
              <a:t> are those special classes whose elements are themselves classes.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Frames as sets and instances</a:t>
            </a:r>
          </a:p>
        </p:txBody>
      </p:sp>
      <p:sp>
        <p:nvSpPr>
          <p:cNvPr id="3" name="Content Placeholder 2"/>
          <p:cNvSpPr>
            <a:spLocks noGrp="1"/>
          </p:cNvSpPr>
          <p:nvPr>
            <p:ph sz="quarter" idx="1"/>
          </p:nvPr>
        </p:nvSpPr>
        <p:spPr>
          <a:xfrm>
            <a:off x="457200" y="1371600"/>
            <a:ext cx="7467600" cy="5102352"/>
          </a:xfrm>
        </p:spPr>
        <p:txBody>
          <a:bodyPr>
            <a:normAutofit/>
          </a:bodyPr>
          <a:lstStyle/>
          <a:p>
            <a:pPr algn="just"/>
            <a:r>
              <a:rPr lang="en-US" dirty="0"/>
              <a:t>The </a:t>
            </a:r>
            <a:r>
              <a:rPr lang="en-US" dirty="0">
                <a:solidFill>
                  <a:schemeClr val="bg2">
                    <a:lumMod val="50000"/>
                  </a:schemeClr>
                </a:solidFill>
              </a:rPr>
              <a:t>most basic meta class is the class </a:t>
            </a:r>
            <a:r>
              <a:rPr lang="en-US" dirty="0" err="1">
                <a:solidFill>
                  <a:schemeClr val="bg2">
                    <a:lumMod val="50000"/>
                  </a:schemeClr>
                </a:solidFill>
              </a:rPr>
              <a:t>CLASS</a:t>
            </a:r>
            <a:r>
              <a:rPr lang="en-US" dirty="0"/>
              <a:t>. It represents the set of all classes.</a:t>
            </a:r>
          </a:p>
          <a:p>
            <a:pPr algn="just"/>
            <a:r>
              <a:rPr lang="en-US" dirty="0"/>
              <a:t>All classes are instances of it, either directly or through one of its subclasses.</a:t>
            </a:r>
          </a:p>
          <a:p>
            <a:pPr lvl="1" algn="just"/>
            <a:r>
              <a:rPr lang="en-US" dirty="0">
                <a:solidFill>
                  <a:schemeClr val="bg2">
                    <a:lumMod val="50000"/>
                  </a:schemeClr>
                </a:solidFill>
              </a:rPr>
              <a:t>The class </a:t>
            </a:r>
            <a:r>
              <a:rPr lang="en-US" dirty="0" err="1">
                <a:solidFill>
                  <a:schemeClr val="bg2">
                    <a:lumMod val="50000"/>
                  </a:schemeClr>
                </a:solidFill>
              </a:rPr>
              <a:t>CLASS</a:t>
            </a:r>
            <a:r>
              <a:rPr lang="en-US" dirty="0">
                <a:solidFill>
                  <a:schemeClr val="bg2">
                    <a:lumMod val="50000"/>
                  </a:schemeClr>
                </a:solidFill>
              </a:rPr>
              <a:t> introduces the attribute cardinality, which is to be inherited by all instances of CLASS. </a:t>
            </a:r>
          </a:p>
          <a:p>
            <a:pPr algn="just">
              <a:buNone/>
            </a:pPr>
            <a:r>
              <a:rPr lang="en-US" dirty="0"/>
              <a:t>		Cardinality stands for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Weak Slot &amp; Filler Structure</a:t>
            </a:r>
          </a:p>
        </p:txBody>
      </p:sp>
      <p:sp>
        <p:nvSpPr>
          <p:cNvPr id="9219" name="Content Placeholder 2"/>
          <p:cNvSpPr>
            <a:spLocks noGrp="1"/>
          </p:cNvSpPr>
          <p:nvPr>
            <p:ph sz="quarter" idx="1"/>
          </p:nvPr>
        </p:nvSpPr>
        <p:spPr>
          <a:xfrm>
            <a:off x="457200" y="1600200"/>
            <a:ext cx="7467600" cy="4873625"/>
          </a:xfrm>
        </p:spPr>
        <p:txBody>
          <a:bodyPr/>
          <a:lstStyle/>
          <a:p>
            <a:pPr>
              <a:buClr>
                <a:schemeClr val="tx1"/>
              </a:buClr>
            </a:pPr>
            <a:r>
              <a:rPr lang="en-IN" dirty="0"/>
              <a:t>It is a form of</a:t>
            </a:r>
            <a:r>
              <a:rPr lang="en-IN" dirty="0">
                <a:solidFill>
                  <a:schemeClr val="bg2">
                    <a:lumMod val="50000"/>
                  </a:schemeClr>
                </a:solidFill>
              </a:rPr>
              <a:t> object-oriented programming </a:t>
            </a:r>
            <a:r>
              <a:rPr lang="en-IN" dirty="0"/>
              <a:t>and has the advantages that such systems normally have, including </a:t>
            </a:r>
            <a:r>
              <a:rPr lang="en-IN" dirty="0">
                <a:solidFill>
                  <a:schemeClr val="bg2">
                    <a:lumMod val="50000"/>
                  </a:schemeClr>
                </a:solidFill>
              </a:rPr>
              <a:t>modularity</a:t>
            </a:r>
            <a:r>
              <a:rPr lang="en-IN" dirty="0"/>
              <a:t> and ease of viewing by people.</a:t>
            </a:r>
          </a:p>
          <a:p>
            <a:pPr>
              <a:buClr>
                <a:schemeClr val="tx1"/>
              </a:buClr>
            </a:pPr>
            <a:r>
              <a:rPr lang="en-IN" dirty="0"/>
              <a:t>We will discuss two things - </a:t>
            </a:r>
            <a:r>
              <a:rPr lang="en-IN" b="1" dirty="0"/>
              <a:t>Semantic Nets </a:t>
            </a:r>
            <a:r>
              <a:rPr lang="en-IN" dirty="0"/>
              <a:t>&amp; </a:t>
            </a:r>
            <a:r>
              <a:rPr lang="en-IN" b="1" dirty="0"/>
              <a:t>Frames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020762"/>
          </a:xfrm>
        </p:spPr>
        <p:txBody>
          <a:bodyPr/>
          <a:lstStyle/>
          <a:p>
            <a:r>
              <a:rPr lang="en-US" dirty="0"/>
              <a:t>Other ways of relating classes to each other</a:t>
            </a:r>
          </a:p>
        </p:txBody>
      </p:sp>
      <p:sp>
        <p:nvSpPr>
          <p:cNvPr id="3" name="Content Placeholder 2"/>
          <p:cNvSpPr>
            <a:spLocks noGrp="1"/>
          </p:cNvSpPr>
          <p:nvPr>
            <p:ph sz="quarter" idx="1"/>
          </p:nvPr>
        </p:nvSpPr>
        <p:spPr>
          <a:xfrm>
            <a:off x="457200" y="1295400"/>
            <a:ext cx="8305800" cy="5178552"/>
          </a:xfrm>
        </p:spPr>
        <p:txBody>
          <a:bodyPr>
            <a:noAutofit/>
          </a:bodyPr>
          <a:lstStyle/>
          <a:p>
            <a:pPr>
              <a:buClr>
                <a:schemeClr val="tx1"/>
              </a:buClr>
            </a:pPr>
            <a:r>
              <a:rPr lang="en-US" dirty="0"/>
              <a:t>We have discussed that </a:t>
            </a:r>
          </a:p>
          <a:p>
            <a:pPr lvl="1">
              <a:buClr>
                <a:schemeClr val="tx1"/>
              </a:buClr>
            </a:pPr>
            <a:r>
              <a:rPr lang="en-US" sz="2400" dirty="0"/>
              <a:t>A class1 can be a subclass of class2.</a:t>
            </a:r>
          </a:p>
          <a:p>
            <a:pPr lvl="1">
              <a:buClr>
                <a:schemeClr val="tx1"/>
              </a:buClr>
            </a:pPr>
            <a:r>
              <a:rPr lang="en-US" sz="2400" dirty="0"/>
              <a:t>If Class2 is a meta class then Class1 can be an instance of Class2.</a:t>
            </a:r>
          </a:p>
          <a:p>
            <a:pPr>
              <a:buClr>
                <a:schemeClr val="tx1"/>
              </a:buClr>
            </a:pPr>
            <a:r>
              <a:rPr lang="en-US" dirty="0"/>
              <a:t>Another way is -mutually-disjoint-with relationship, which relates a class to one or more other classes that are guaranteed to have no elements in common with it. </a:t>
            </a:r>
          </a:p>
          <a:p>
            <a:pPr>
              <a:buClr>
                <a:schemeClr val="tx1"/>
              </a:buClr>
            </a:pPr>
            <a:r>
              <a:rPr lang="en-US" dirty="0"/>
              <a:t>Another one is	-  is-covered-by which relates a class to a set of subclasses, the union of which is equal to it. </a:t>
            </a:r>
          </a:p>
          <a:p>
            <a:pPr>
              <a:buClr>
                <a:schemeClr val="tx1"/>
              </a:buClr>
            </a:pPr>
            <a:r>
              <a:rPr lang="en-US" dirty="0"/>
              <a:t>If a class is-covered-by a set S of mutually disjoint classes, then S is called a partition of the class.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15962"/>
          </a:xfrm>
        </p:spPr>
        <p:txBody>
          <a:bodyPr/>
          <a:lstStyle/>
          <a:p>
            <a:r>
              <a:rPr lang="en-US" dirty="0"/>
              <a:t>Slots as full-fledged objects(frames)</a:t>
            </a:r>
          </a:p>
        </p:txBody>
      </p:sp>
      <p:sp>
        <p:nvSpPr>
          <p:cNvPr id="3" name="Content Placeholder 2"/>
          <p:cNvSpPr>
            <a:spLocks noGrp="1"/>
          </p:cNvSpPr>
          <p:nvPr>
            <p:ph sz="quarter" idx="1"/>
          </p:nvPr>
        </p:nvSpPr>
        <p:spPr>
          <a:xfrm>
            <a:off x="457200" y="1066800"/>
            <a:ext cx="7467600" cy="5407152"/>
          </a:xfrm>
        </p:spPr>
        <p:txBody>
          <a:bodyPr/>
          <a:lstStyle/>
          <a:p>
            <a:pPr algn="just">
              <a:buClr>
                <a:schemeClr val="tx1"/>
              </a:buClr>
              <a:buNone/>
            </a:pPr>
            <a:r>
              <a:rPr lang="en-US" dirty="0"/>
              <a:t>	Till now we have used attributes as slots, but now we will like to represent attributes explicitly and describe their properties.</a:t>
            </a:r>
          </a:p>
          <a:p>
            <a:pPr algn="just">
              <a:buClr>
                <a:schemeClr val="tx1"/>
              </a:buClr>
              <a:buNone/>
            </a:pPr>
            <a:endParaRPr lang="en-US" dirty="0"/>
          </a:p>
          <a:p>
            <a:pPr>
              <a:buClr>
                <a:schemeClr val="tx1"/>
              </a:buClr>
            </a:pPr>
            <a:r>
              <a:rPr lang="en-US" dirty="0"/>
              <a:t>Some of the properties we would like to be able to represent and use in reasoning include:</a:t>
            </a:r>
          </a:p>
          <a:p>
            <a:pPr lvl="1">
              <a:buClr>
                <a:schemeClr val="tx1"/>
              </a:buClr>
            </a:pPr>
            <a:r>
              <a:rPr lang="en-US" dirty="0"/>
              <a:t>The class to which the attribute can be attached</a:t>
            </a:r>
          </a:p>
          <a:p>
            <a:pPr lvl="1">
              <a:buClr>
                <a:schemeClr val="tx1"/>
              </a:buClr>
            </a:pPr>
            <a:r>
              <a:rPr lang="en-US" dirty="0"/>
              <a:t>Constraints on either the type or the value of the attribute. </a:t>
            </a:r>
          </a:p>
          <a:p>
            <a:pPr lvl="1">
              <a:buClr>
                <a:schemeClr val="tx1"/>
              </a:buClr>
            </a:pPr>
            <a:r>
              <a:rPr lang="en-US" dirty="0"/>
              <a:t>A default value for the attribute. </a:t>
            </a:r>
          </a:p>
          <a:p>
            <a:pPr lvl="1">
              <a:buClr>
                <a:schemeClr val="tx1"/>
              </a:buClr>
            </a:pPr>
            <a:r>
              <a:rPr lang="en-US" dirty="0"/>
              <a:t>Rules for inheriting values for the attribute.</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762000"/>
          </a:xfrm>
        </p:spPr>
        <p:txBody>
          <a:bodyPr>
            <a:normAutofit/>
          </a:bodyPr>
          <a:lstStyle/>
          <a:p>
            <a:r>
              <a:rPr lang="en-US" sz="3200" dirty="0"/>
              <a:t>Slots as full –fledged objects(frames)</a:t>
            </a:r>
          </a:p>
        </p:txBody>
      </p:sp>
      <p:sp>
        <p:nvSpPr>
          <p:cNvPr id="3" name="Content Placeholder 2"/>
          <p:cNvSpPr>
            <a:spLocks noGrp="1"/>
          </p:cNvSpPr>
          <p:nvPr>
            <p:ph sz="quarter" idx="1"/>
          </p:nvPr>
        </p:nvSpPr>
        <p:spPr>
          <a:xfrm>
            <a:off x="457200" y="685800"/>
            <a:ext cx="8153400" cy="6019800"/>
          </a:xfrm>
        </p:spPr>
        <p:txBody>
          <a:bodyPr>
            <a:noAutofit/>
          </a:bodyPr>
          <a:lstStyle/>
          <a:p>
            <a:pPr>
              <a:buClr>
                <a:schemeClr val="tx1"/>
              </a:buClr>
            </a:pPr>
            <a:r>
              <a:rPr lang="en-US" sz="2300" dirty="0"/>
              <a:t>To be able to represent attributes of attributes, we need to describe attributes(slots) as frames.</a:t>
            </a:r>
          </a:p>
          <a:p>
            <a:pPr>
              <a:buClr>
                <a:schemeClr val="tx1"/>
              </a:buClr>
            </a:pPr>
            <a:r>
              <a:rPr lang="en-US" sz="2300" dirty="0"/>
              <a:t>These frames will be organized into an </a:t>
            </a:r>
            <a:r>
              <a:rPr lang="en-US" sz="2300" dirty="0" err="1"/>
              <a:t>isa</a:t>
            </a:r>
            <a:r>
              <a:rPr lang="en-US" sz="2300" dirty="0"/>
              <a:t> hierarchy, just as any other frames are, and that hierarchy can then be used to support inheritance of values for attributes of slots. </a:t>
            </a:r>
          </a:p>
          <a:p>
            <a:pPr>
              <a:buClr>
                <a:schemeClr val="tx1"/>
              </a:buClr>
            </a:pPr>
            <a:r>
              <a:rPr lang="en-US" sz="2300" dirty="0"/>
              <a:t>Slot -A slot here is talked about as a relation. It maps from elements of its domain (the classes for which it makes sense) to elements of its range(its possible values). A relation is a set of ordered pairs. </a:t>
            </a:r>
          </a:p>
          <a:p>
            <a:pPr>
              <a:buClr>
                <a:schemeClr val="tx1"/>
              </a:buClr>
            </a:pPr>
            <a:r>
              <a:rPr lang="en-US" sz="2300" dirty="0"/>
              <a:t>If relation R1 is a subset of another R2.In that case R1 is a specialization of R2.</a:t>
            </a:r>
          </a:p>
          <a:p>
            <a:pPr>
              <a:buClr>
                <a:schemeClr val="tx1"/>
              </a:buClr>
            </a:pPr>
            <a:r>
              <a:rPr lang="en-US" sz="2300" dirty="0"/>
              <a:t>Since a slot is a set, the set of all slots, which we will call SLOT, is a meta class. Its instances are slots, which may have sub slots.</a:t>
            </a:r>
          </a:p>
          <a:p>
            <a:pPr>
              <a:buClr>
                <a:schemeClr val="tx1"/>
              </a:buClr>
              <a:buNone/>
            </a:pPr>
            <a:br>
              <a:rPr lang="en-US" sz="2300" dirty="0"/>
            </a:br>
            <a:endParaRPr lang="en-US" sz="23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15962"/>
          </a:xfrm>
        </p:spPr>
        <p:txBody>
          <a:bodyPr>
            <a:normAutofit/>
          </a:bodyPr>
          <a:lstStyle/>
          <a:p>
            <a:r>
              <a:rPr lang="en-US" sz="3200" dirty="0"/>
              <a:t>Slots values as objects</a:t>
            </a:r>
          </a:p>
        </p:txBody>
      </p:sp>
      <p:sp>
        <p:nvSpPr>
          <p:cNvPr id="3" name="Content Placeholder 2"/>
          <p:cNvSpPr>
            <a:spLocks noGrp="1"/>
          </p:cNvSpPr>
          <p:nvPr>
            <p:ph sz="quarter" idx="1"/>
          </p:nvPr>
        </p:nvSpPr>
        <p:spPr>
          <a:xfrm>
            <a:off x="457200" y="990600"/>
            <a:ext cx="7467600" cy="5483352"/>
          </a:xfrm>
        </p:spPr>
        <p:txBody>
          <a:bodyPr>
            <a:normAutofit fontScale="92500" lnSpcReduction="20000"/>
          </a:bodyPr>
          <a:lstStyle/>
          <a:p>
            <a:r>
              <a:rPr lang="en-US" sz="2800" dirty="0"/>
              <a:t>In the last section, we have used slots as explicit object that we could make assertions about. </a:t>
            </a:r>
          </a:p>
          <a:p>
            <a:r>
              <a:rPr lang="en-US" sz="2800" dirty="0"/>
              <a:t>Here, we will discuss about using slot “values” as objects.</a:t>
            </a:r>
          </a:p>
          <a:p>
            <a:r>
              <a:rPr lang="en-US" sz="2800" dirty="0"/>
              <a:t>Let’s take the following example </a:t>
            </a:r>
          </a:p>
          <a:p>
            <a:pPr>
              <a:buNone/>
            </a:pPr>
            <a:r>
              <a:rPr lang="en-US" sz="2800" dirty="0"/>
              <a:t>		 John:</a:t>
            </a:r>
          </a:p>
          <a:p>
            <a:pPr>
              <a:buNone/>
            </a:pPr>
            <a:r>
              <a:rPr lang="en-US" sz="2800" dirty="0"/>
              <a:t>		height:72</a:t>
            </a:r>
          </a:p>
          <a:p>
            <a:pPr>
              <a:buNone/>
            </a:pPr>
            <a:r>
              <a:rPr lang="en-US" sz="2800" dirty="0"/>
              <a:t>		Bill:</a:t>
            </a:r>
          </a:p>
          <a:p>
            <a:pPr>
              <a:buNone/>
            </a:pPr>
            <a:r>
              <a:rPr lang="en-US" sz="2800" dirty="0"/>
              <a:t>		height:</a:t>
            </a:r>
          </a:p>
          <a:p>
            <a:r>
              <a:rPr lang="en-US" sz="2800" dirty="0"/>
              <a:t>The only information we have here is that John is taller than Bill.</a:t>
            </a:r>
          </a:p>
          <a:p>
            <a:pPr>
              <a:buNone/>
            </a:pPr>
            <a:br>
              <a:rPr lang="en-US" sz="2800"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dirty="0"/>
              <a:t>SLOTS VALUES AS OBJECTS</a:t>
            </a:r>
          </a:p>
        </p:txBody>
      </p:sp>
      <p:sp>
        <p:nvSpPr>
          <p:cNvPr id="3" name="Content Placeholder 2"/>
          <p:cNvSpPr>
            <a:spLocks noGrp="1"/>
          </p:cNvSpPr>
          <p:nvPr>
            <p:ph sz="quarter" idx="1"/>
          </p:nvPr>
        </p:nvSpPr>
        <p:spPr>
          <a:xfrm>
            <a:off x="457200" y="1066800"/>
            <a:ext cx="7467600" cy="5407152"/>
          </a:xfrm>
        </p:spPr>
        <p:txBody>
          <a:bodyPr>
            <a:normAutofit/>
          </a:bodyPr>
          <a:lstStyle/>
          <a:p>
            <a:r>
              <a:rPr lang="en-US" dirty="0"/>
              <a:t>We need to make an statement about the value of a slot without knowing what the value is. To do that, we need to view the slot and its value as an object.</a:t>
            </a:r>
          </a:p>
          <a:p>
            <a:r>
              <a:rPr lang="en-US" dirty="0"/>
              <a:t>We will expand our representation language to allow the value of slot to be stated as either or both of :</a:t>
            </a:r>
          </a:p>
          <a:p>
            <a:r>
              <a:rPr lang="en-US" dirty="0"/>
              <a:t>A value of the type required by the slot.</a:t>
            </a:r>
          </a:p>
          <a:p>
            <a:r>
              <a:rPr lang="en-US" dirty="0"/>
              <a:t>A logical constraint on the value. The constraint may relate the slot’s value to the values of other slots or to domain constants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52400" y="457200"/>
            <a:ext cx="8535386" cy="58673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eaLnBrk="1" fontAlgn="auto" hangingPunct="1">
              <a:spcAft>
                <a:spcPts val="0"/>
              </a:spcAft>
              <a:defRPr/>
            </a:pPr>
            <a:r>
              <a:rPr lang="en-US" dirty="0"/>
              <a:t>Semantic Nets</a:t>
            </a:r>
          </a:p>
        </p:txBody>
      </p:sp>
      <p:sp>
        <p:nvSpPr>
          <p:cNvPr id="11267" name="Content Placeholder 2"/>
          <p:cNvSpPr>
            <a:spLocks noGrp="1"/>
          </p:cNvSpPr>
          <p:nvPr>
            <p:ph sz="quarter" idx="1"/>
          </p:nvPr>
        </p:nvSpPr>
        <p:spPr>
          <a:xfrm>
            <a:off x="228600" y="1371600"/>
            <a:ext cx="7696200" cy="5105400"/>
          </a:xfrm>
        </p:spPr>
        <p:txBody>
          <a:bodyPr>
            <a:normAutofit/>
          </a:bodyPr>
          <a:lstStyle/>
          <a:p>
            <a:pPr algn="just"/>
            <a:r>
              <a:rPr lang="en-IN" dirty="0"/>
              <a:t>Intersection Search </a:t>
            </a:r>
          </a:p>
          <a:p>
            <a:pPr lvl="1" algn="just"/>
            <a:r>
              <a:rPr lang="en-IN" dirty="0"/>
              <a:t>We try to find relationships among objects by spreading activation out from each of two nodes and seeing where the activation meets. Using this we can answer the questions like - what is the relation between India and Blue.</a:t>
            </a:r>
          </a:p>
          <a:p>
            <a:pPr algn="just"/>
            <a:r>
              <a:rPr lang="en-IN" dirty="0"/>
              <a:t>It takes advantage of entity based organization of knowledge that slot and filler representation provide.</a:t>
            </a:r>
          </a:p>
          <a:p>
            <a:pPr algn="just"/>
            <a:r>
              <a:rPr lang="en-IN" dirty="0"/>
              <a:t>Represent Non-binary Predicates </a:t>
            </a:r>
          </a:p>
          <a:p>
            <a:pPr lvl="1" algn="just"/>
            <a:r>
              <a:rPr lang="en-IN" dirty="0"/>
              <a:t>Simple binary predicates like </a:t>
            </a:r>
            <a:r>
              <a:rPr lang="en-IN" dirty="0" err="1"/>
              <a:t>isa</a:t>
            </a:r>
            <a:r>
              <a:rPr lang="en-IN" dirty="0"/>
              <a:t>(Person, Mammal) can be represented easily by semantic nets but other </a:t>
            </a:r>
            <a:r>
              <a:rPr lang="en-IN" dirty="0">
                <a:solidFill>
                  <a:schemeClr val="bg2">
                    <a:lumMod val="50000"/>
                  </a:schemeClr>
                </a:solidFill>
              </a:rPr>
              <a:t>non binary predicates can also be represented by using general-purpose predicate such as </a:t>
            </a:r>
            <a:r>
              <a:rPr lang="en-IN" dirty="0" err="1">
                <a:solidFill>
                  <a:schemeClr val="bg2">
                    <a:lumMod val="50000"/>
                  </a:schemeClr>
                </a:solidFill>
              </a:rPr>
              <a:t>isa</a:t>
            </a:r>
            <a:r>
              <a:rPr lang="en-IN" dirty="0">
                <a:solidFill>
                  <a:schemeClr val="bg2">
                    <a:lumMod val="50000"/>
                  </a:schemeClr>
                </a:solidFill>
              </a:rPr>
              <a:t> and instance.</a:t>
            </a:r>
          </a:p>
          <a:p>
            <a:pPr algn="just"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3836" y="1143000"/>
            <a:ext cx="7932964" cy="5334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143001" y="1351039"/>
            <a:ext cx="7543799" cy="520216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NETs</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981200"/>
            <a:ext cx="46894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31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3200" dirty="0"/>
              <a:t>Semantic Nets</a:t>
            </a:r>
          </a:p>
        </p:txBody>
      </p:sp>
      <p:sp>
        <p:nvSpPr>
          <p:cNvPr id="3" name="Content Placeholder 2"/>
          <p:cNvSpPr>
            <a:spLocks noGrp="1"/>
          </p:cNvSpPr>
          <p:nvPr>
            <p:ph sz="quarter" idx="1"/>
          </p:nvPr>
        </p:nvSpPr>
        <p:spPr>
          <a:xfrm>
            <a:off x="457200" y="1066800"/>
            <a:ext cx="7467600" cy="5407152"/>
          </a:xfrm>
        </p:spPr>
        <p:txBody>
          <a:bodyPr>
            <a:normAutofit/>
          </a:bodyPr>
          <a:lstStyle/>
          <a:p>
            <a:pPr>
              <a:buNone/>
            </a:pPr>
            <a:r>
              <a:rPr lang="en-US" b="1" dirty="0"/>
              <a:t>Partitioned Semantic Nets</a:t>
            </a:r>
          </a:p>
          <a:p>
            <a:pPr algn="just">
              <a:buClr>
                <a:schemeClr val="tx1"/>
              </a:buClr>
            </a:pPr>
            <a:r>
              <a:rPr lang="en-US" dirty="0"/>
              <a:t>To represent simple quantified expressions in semantic nets partitioned semantic network is used. It can be done with the help of partitioning the semantic net into a hierarchical set of spaces, each of which corresponds to the scope of one or more variable.</a:t>
            </a:r>
          </a:p>
          <a:p>
            <a:pPr algn="just">
              <a:buNone/>
            </a:pPr>
            <a:r>
              <a:rPr lang="en-US" dirty="0"/>
              <a:t>		</a:t>
            </a:r>
            <a:r>
              <a:rPr lang="en-US" dirty="0" err="1"/>
              <a:t>Eg</a:t>
            </a:r>
            <a:r>
              <a:rPr lang="en-US" dirty="0"/>
              <a:t>. - The dog bit the mail carrier. </a:t>
            </a:r>
          </a:p>
          <a:p>
            <a:pPr algn="just">
              <a:buNone/>
            </a:pPr>
            <a:r>
              <a:rPr lang="en-US" dirty="0"/>
              <a:t>	This is simple and can be easily represented. 	Every dog has bitten a mail carrier.</a:t>
            </a:r>
          </a:p>
          <a:p>
            <a:pPr algn="just">
              <a:buNone/>
            </a:pPr>
            <a:r>
              <a:rPr lang="en-US" dirty="0"/>
              <a:t> 		Every dog has bitten every mail carrier.</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99AD-F267-36DB-7985-F4A15B91E337}"/>
              </a:ext>
            </a:extLst>
          </p:cNvPr>
          <p:cNvSpPr>
            <a:spLocks noGrp="1"/>
          </p:cNvSpPr>
          <p:nvPr>
            <p:ph type="title"/>
          </p:nvPr>
        </p:nvSpPr>
        <p:spPr/>
        <p:txBody>
          <a:bodyPr/>
          <a:lstStyle/>
          <a:p>
            <a:r>
              <a:rPr lang="en-US" b="1" dirty="0"/>
              <a:t>Partitioned Semantic Nets</a:t>
            </a:r>
            <a:br>
              <a:rPr lang="en-US" b="1" dirty="0"/>
            </a:br>
            <a:endParaRPr lang="en-US" dirty="0"/>
          </a:p>
        </p:txBody>
      </p:sp>
      <p:sp>
        <p:nvSpPr>
          <p:cNvPr id="3" name="Content Placeholder 2">
            <a:extLst>
              <a:ext uri="{FF2B5EF4-FFF2-40B4-BE49-F238E27FC236}">
                <a16:creationId xmlns:a16="http://schemas.microsoft.com/office/drawing/2014/main" id="{7D369CD9-B614-8D7B-4D7F-DEE32477A64A}"/>
              </a:ext>
            </a:extLst>
          </p:cNvPr>
          <p:cNvSpPr>
            <a:spLocks noGrp="1"/>
          </p:cNvSpPr>
          <p:nvPr>
            <p:ph sz="quarter" idx="1"/>
          </p:nvPr>
        </p:nvSpPr>
        <p:spPr/>
        <p:txBody>
          <a:bodyPr/>
          <a:lstStyle/>
          <a:p>
            <a:r>
              <a:rPr lang="en-US" dirty="0"/>
              <a:t>To represent quantifiers, it is necessary to encode the scope of the universally quantified variable. x This can be done using partitioning net.</a:t>
            </a:r>
          </a:p>
          <a:p>
            <a:r>
              <a:rPr lang="en-US" dirty="0"/>
              <a:t>Node is an instance of the special class GS of general statements about the world (i.e., those with universal quantifiers).</a:t>
            </a:r>
          </a:p>
          <a:p>
            <a:r>
              <a:rPr lang="en-US" dirty="0"/>
              <a:t>Every element of GS has at least two attributes: a form, which states the relation that is being asserted, and one or more connections. One for each of the universally quantified variables. </a:t>
            </a:r>
          </a:p>
        </p:txBody>
      </p:sp>
    </p:spTree>
    <p:extLst>
      <p:ext uri="{BB962C8B-B14F-4D97-AF65-F5344CB8AC3E}">
        <p14:creationId xmlns:p14="http://schemas.microsoft.com/office/powerpoint/2010/main" val="2306395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1815</TotalTime>
  <Words>1734</Words>
  <Application>Microsoft Macintosh PowerPoint</Application>
  <PresentationFormat>On-screen Show (4:3)</PresentationFormat>
  <Paragraphs>105</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Schoolbook</vt:lpstr>
      <vt:lpstr>Times New Roman</vt:lpstr>
      <vt:lpstr>Wingdings</vt:lpstr>
      <vt:lpstr>Wingdings 2</vt:lpstr>
      <vt:lpstr>Oriel</vt:lpstr>
      <vt:lpstr> Slot &amp; Filler Structure </vt:lpstr>
      <vt:lpstr>Weak Slot &amp; Filler Structure</vt:lpstr>
      <vt:lpstr>PowerPoint Presentation</vt:lpstr>
      <vt:lpstr>Semantic Nets</vt:lpstr>
      <vt:lpstr>PowerPoint Presentation</vt:lpstr>
      <vt:lpstr>PowerPoint Presentation</vt:lpstr>
      <vt:lpstr>Semantic NETs</vt:lpstr>
      <vt:lpstr>Semantic Nets</vt:lpstr>
      <vt:lpstr>Partitioned Semantic Nets </vt:lpstr>
      <vt:lpstr>PowerPoint Presentation</vt:lpstr>
      <vt:lpstr>Partitioned Semantic Nets </vt:lpstr>
      <vt:lpstr>Partitioned Semantic Nets </vt:lpstr>
      <vt:lpstr>Semantic Nets </vt:lpstr>
      <vt:lpstr>Frames</vt:lpstr>
      <vt:lpstr>PowerPoint Presentation</vt:lpstr>
      <vt:lpstr>Frames as Sets and Instances</vt:lpstr>
      <vt:lpstr>PowerPoint Presentation</vt:lpstr>
      <vt:lpstr>Frames as Sets and Instances</vt:lpstr>
      <vt:lpstr>Frames as sets and instances</vt:lpstr>
      <vt:lpstr>Other ways of relating classes to each other</vt:lpstr>
      <vt:lpstr>Slots as full-fledged objects(frames)</vt:lpstr>
      <vt:lpstr>Slots as full –fledged objects(frames)</vt:lpstr>
      <vt:lpstr>Slots values as objects</vt:lpstr>
      <vt:lpstr>SLOTS VALUES AS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CEO</dc:creator>
  <cp:lastModifiedBy>Pragya shukla</cp:lastModifiedBy>
  <cp:revision>218</cp:revision>
  <dcterms:created xsi:type="dcterms:W3CDTF">2006-08-16T00:00:00Z</dcterms:created>
  <dcterms:modified xsi:type="dcterms:W3CDTF">2023-09-27T06:34:20Z</dcterms:modified>
</cp:coreProperties>
</file>